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6"/>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0857" autoAdjust="0"/>
    <p:restoredTop sz="97891" autoAdjust="0"/>
  </p:normalViewPr>
  <p:slideViewPr>
    <p:cSldViewPr>
      <p:cViewPr varScale="1">
        <p:scale>
          <a:sx n="73" d="100"/>
          <a:sy n="73" d="100"/>
        </p:scale>
        <p:origin x="-1488" y="-102"/>
      </p:cViewPr>
      <p:guideLst>
        <p:guide orient="horz" pos="2160"/>
        <p:guide pos="2880"/>
      </p:guideLst>
    </p:cSldViewPr>
  </p:slideViewPr>
  <p:outlineViewPr>
    <p:cViewPr>
      <p:scale>
        <a:sx n="33" d="100"/>
        <a:sy n="33" d="100"/>
      </p:scale>
      <p:origin x="0" y="833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BF8F72-2AAC-4CD3-BBAF-8ACCA0359F20}" type="datetimeFigureOut">
              <a:rPr lang="ru-RU" smtClean="0"/>
              <a:pPr/>
              <a:t>04.02.2018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5B3644-3E81-4338-942F-998FD34EC723}" type="slidenum">
              <a:rPr lang="ru-RU" smtClean="0"/>
              <a:pPr/>
              <a:t>‹#›</a:t>
            </a:fld>
            <a:endParaRPr lang="ru-RU"/>
          </a:p>
        </p:txBody>
      </p:sp>
    </p:spTree>
    <p:extLst>
      <p:ext uri="{BB962C8B-B14F-4D97-AF65-F5344CB8AC3E}">
        <p14:creationId xmlns:p14="http://schemas.microsoft.com/office/powerpoint/2010/main" xmlns="" val="1307312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75B3644-3E81-4338-942F-998FD34EC723}"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20" name="Нижний колонтитул 19"/>
          <p:cNvSpPr>
            <a:spLocks noGrp="1"/>
          </p:cNvSpPr>
          <p:nvPr>
            <p:ph type="ftr" sz="quarter" idx="11"/>
          </p:nvPr>
        </p:nvSpPr>
        <p:spPr/>
        <p:txBody>
          <a:bodyPr/>
          <a:lstStyle>
            <a:extLst/>
          </a:lstStyle>
          <a:p>
            <a:endParaRPr lang="en-US" dirty="0"/>
          </a:p>
        </p:txBody>
      </p:sp>
      <p:sp>
        <p:nvSpPr>
          <p:cNvPr id="10" name="Номер слайда 9"/>
          <p:cNvSpPr>
            <a:spLocks noGrp="1"/>
          </p:cNvSpPr>
          <p:nvPr>
            <p:ph type="sldNum" sz="quarter" idx="12"/>
          </p:nvPr>
        </p:nvSpPr>
        <p:spPr/>
        <p:txBody>
          <a:bodyPr/>
          <a:lstStyle>
            <a:extLst/>
          </a:lstStyle>
          <a:p>
            <a:fld id="{A483448D-3A78-4528-A469-B745A65DA480}" type="slidenum">
              <a:rPr lang="en-US" smtClean="0"/>
              <a:pPr/>
              <a:t>‹#›</a:t>
            </a:fld>
            <a:endParaRPr lang="en-US" dirty="0"/>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5" name="Нижний колонтитул 4"/>
          <p:cNvSpPr>
            <a:spLocks noGrp="1"/>
          </p:cNvSpPr>
          <p:nvPr>
            <p:ph type="ftr" sz="quarter" idx="11"/>
          </p:nvPr>
        </p:nvSpPr>
        <p:spPr/>
        <p:txBody>
          <a:bodyPr/>
          <a:lstStyle>
            <a:extLst/>
          </a:lstStyle>
          <a:p>
            <a:endParaRPr lang="en-US" dirty="0"/>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dirty="0"/>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8" name="Нижний колонтитул 7"/>
          <p:cNvSpPr>
            <a:spLocks noGrp="1"/>
          </p:cNvSpPr>
          <p:nvPr>
            <p:ph type="ftr" sz="quarter" idx="11"/>
          </p:nvPr>
        </p:nvSpPr>
        <p:spPr/>
        <p:txBody>
          <a:bodyPr/>
          <a:lstStyle>
            <a:extLst/>
          </a:lstStyle>
          <a:p>
            <a:endParaRPr lang="en-US" dirty="0"/>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4" name="Нижний колонтитул 3"/>
          <p:cNvSpPr>
            <a:spLocks noGrp="1"/>
          </p:cNvSpPr>
          <p:nvPr>
            <p:ph type="ftr" sz="quarter" idx="11"/>
          </p:nvPr>
        </p:nvSpPr>
        <p:spPr/>
        <p:txBody>
          <a:bodyPr/>
          <a:lstStyle>
            <a:extLst/>
          </a:lstStyle>
          <a:p>
            <a:endParaRPr lang="en-US" dirty="0"/>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3" name="Нижний колонтитул 2"/>
          <p:cNvSpPr>
            <a:spLocks noGrp="1"/>
          </p:cNvSpPr>
          <p:nvPr>
            <p:ph type="ftr" sz="quarter" idx="11"/>
          </p:nvPr>
        </p:nvSpPr>
        <p:spPr/>
        <p:txBody>
          <a:bodyPr/>
          <a:lstStyle>
            <a:extLst/>
          </a:lstStyle>
          <a:p>
            <a:endParaRPr lang="en-US" dirty="0"/>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dirty="0"/>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2/4/2018</a:t>
            </a:fld>
            <a:endParaRPr lang="en-US" dirty="0"/>
          </a:p>
        </p:txBody>
      </p:sp>
      <p:sp>
        <p:nvSpPr>
          <p:cNvPr id="6" name="Нижний колонтитул 5"/>
          <p:cNvSpPr>
            <a:spLocks noGrp="1"/>
          </p:cNvSpPr>
          <p:nvPr>
            <p:ph type="ftr" sz="quarter" idx="11"/>
          </p:nvPr>
        </p:nvSpPr>
        <p:spPr/>
        <p:txBody>
          <a:bodyPr/>
          <a:lstStyle>
            <a:extLst/>
          </a:lstStyle>
          <a:p>
            <a:endParaRPr lang="en-US" dirty="0"/>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dirty="0"/>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EAF463A-BC7C-46EE-9F1E-7F377CCA4891}" type="datetimeFigureOut">
              <a:rPr lang="en-US" smtClean="0"/>
              <a:pPr/>
              <a:t>2/4/2018</a:t>
            </a:fld>
            <a:endParaRPr lang="en-US" dirty="0"/>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483448D-3A78-4528-A469-B745A65DA480}" type="slidenum">
              <a:rPr lang="en-US" smtClean="0"/>
              <a:pPr/>
              <a:t>‹#›</a:t>
            </a:fld>
            <a:endParaRPr lang="en-US" dirty="0"/>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6800" y="1905000"/>
            <a:ext cx="7772400" cy="1470025"/>
          </a:xfrm>
        </p:spPr>
        <p:txBody>
          <a:bodyPr/>
          <a:lstStyle/>
          <a:p>
            <a:r>
              <a:rPr lang="ru-RU" b="1" dirty="0" smtClean="0">
                <a:solidFill>
                  <a:schemeClr val="accent5">
                    <a:lumMod val="50000"/>
                  </a:schemeClr>
                </a:solidFill>
                <a:latin typeface="Bookman Old Style" pitchFamily="18" charset="0"/>
              </a:rPr>
              <a:t>«Мы в ответе  за тех, кого приручили»</a:t>
            </a:r>
            <a:endParaRPr lang="ru-RU" b="1" dirty="0">
              <a:solidFill>
                <a:schemeClr val="accent5">
                  <a:lumMod val="50000"/>
                </a:schemeClr>
              </a:solidFill>
              <a:latin typeface="Bookman Old Style" pitchFamily="18" charset="0"/>
            </a:endParaRPr>
          </a:p>
        </p:txBody>
      </p:sp>
      <p:sp>
        <p:nvSpPr>
          <p:cNvPr id="3" name="Подзаголовок 2"/>
          <p:cNvSpPr>
            <a:spLocks noGrp="1"/>
          </p:cNvSpPr>
          <p:nvPr>
            <p:ph type="subTitle" idx="1"/>
          </p:nvPr>
        </p:nvSpPr>
        <p:spPr>
          <a:xfrm>
            <a:off x="4495800" y="4724400"/>
            <a:ext cx="4343400" cy="1752600"/>
          </a:xfrm>
        </p:spPr>
        <p:txBody>
          <a:bodyPr>
            <a:normAutofit/>
          </a:bodyPr>
          <a:lstStyle/>
          <a:p>
            <a:r>
              <a:rPr lang="ru-RU" sz="2000" dirty="0" smtClean="0">
                <a:solidFill>
                  <a:schemeClr val="tx1"/>
                </a:solidFill>
                <a:latin typeface="Bookman Old Style" pitchFamily="18" charset="0"/>
              </a:rPr>
              <a:t>Подготовила ученица 8 класса</a:t>
            </a:r>
          </a:p>
          <a:p>
            <a:r>
              <a:rPr lang="ru-RU" sz="2000" dirty="0" smtClean="0">
                <a:solidFill>
                  <a:schemeClr val="tx1"/>
                </a:solidFill>
                <a:latin typeface="Bookman Old Style" pitchFamily="18" charset="0"/>
              </a:rPr>
              <a:t>Колесникова Валя</a:t>
            </a:r>
          </a:p>
          <a:p>
            <a:r>
              <a:rPr lang="ru-RU" sz="2000" dirty="0" smtClean="0">
                <a:solidFill>
                  <a:schemeClr val="tx1"/>
                </a:solidFill>
                <a:latin typeface="Bookman Old Style" pitchFamily="18" charset="0"/>
              </a:rPr>
              <a:t>МБОУ Майорская СОШ</a:t>
            </a:r>
          </a:p>
          <a:p>
            <a:r>
              <a:rPr lang="ru-RU" sz="2000" dirty="0" smtClean="0">
                <a:solidFill>
                  <a:schemeClr val="tx1"/>
                </a:solidFill>
                <a:latin typeface="Bookman Old Style" pitchFamily="18" charset="0"/>
              </a:rPr>
              <a:t>Руководитель: Рязанова Л.Е.</a:t>
            </a:r>
            <a:endParaRPr lang="ru-RU" sz="2000" dirty="0">
              <a:solidFill>
                <a:schemeClr val="tx1"/>
              </a:solidFill>
              <a:latin typeface="Bookman Old Style" pitchFamily="18" charset="0"/>
            </a:endParaRPr>
          </a:p>
        </p:txBody>
      </p:sp>
      <p:pic>
        <p:nvPicPr>
          <p:cNvPr id="1026" name="Picture 2" descr="C:\Users\Пользователь\Desktop\Новая папка (2)\671.gif"/>
          <p:cNvPicPr>
            <a:picLocks noChangeAspect="1" noChangeArrowheads="1" noCrop="1"/>
          </p:cNvPicPr>
          <p:nvPr/>
        </p:nvPicPr>
        <p:blipFill>
          <a:blip r:embed="rId2" cstate="print"/>
          <a:srcRect/>
          <a:stretch>
            <a:fillRect/>
          </a:stretch>
        </p:blipFill>
        <p:spPr bwMode="auto">
          <a:xfrm>
            <a:off x="1371600" y="3962400"/>
            <a:ext cx="2590800" cy="2159000"/>
          </a:xfrm>
          <a:prstGeom prst="rect">
            <a:avLst/>
          </a:prstGeom>
          <a:noFill/>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410200" y="1143000"/>
            <a:ext cx="3733800" cy="6477000"/>
          </a:xfrm>
        </p:spPr>
        <p:txBody>
          <a:bodyPr>
            <a:normAutofit/>
          </a:bodyPr>
          <a:lstStyle/>
          <a:p>
            <a:pPr>
              <a:buNone/>
            </a:pPr>
            <a:r>
              <a:rPr lang="ru-RU" sz="2400" dirty="0" smtClean="0">
                <a:latin typeface="Bookman Old Style" pitchFamily="18" charset="0"/>
              </a:rPr>
              <a:t>Ты опять нашкодил, мелкий?</a:t>
            </a:r>
          </a:p>
          <a:p>
            <a:pPr>
              <a:buNone/>
            </a:pPr>
            <a:r>
              <a:rPr lang="ru-RU" sz="2400" dirty="0" smtClean="0">
                <a:latin typeface="Bookman Old Style" pitchFamily="18" charset="0"/>
              </a:rPr>
              <a:t>Удавлю сейчас заразу.</a:t>
            </a:r>
          </a:p>
          <a:p>
            <a:pPr>
              <a:buNone/>
            </a:pPr>
            <a:r>
              <a:rPr lang="ru-RU" sz="2400" dirty="0" smtClean="0">
                <a:latin typeface="Bookman Old Style" pitchFamily="18" charset="0"/>
              </a:rPr>
              <a:t>Но… заглянут в душу робко</a:t>
            </a:r>
          </a:p>
          <a:p>
            <a:pPr>
              <a:buNone/>
            </a:pPr>
            <a:r>
              <a:rPr lang="ru-RU" sz="2400" dirty="0" smtClean="0">
                <a:latin typeface="Bookman Old Style" pitchFamily="18" charset="0"/>
              </a:rPr>
              <a:t>Два </a:t>
            </a:r>
            <a:r>
              <a:rPr lang="ru-RU" sz="2400" dirty="0" err="1" smtClean="0">
                <a:latin typeface="Bookman Old Style" pitchFamily="18" charset="0"/>
              </a:rPr>
              <a:t>таксячьих</a:t>
            </a:r>
            <a:r>
              <a:rPr lang="ru-RU" sz="2400" dirty="0" smtClean="0">
                <a:latin typeface="Bookman Old Style" pitchFamily="18" charset="0"/>
              </a:rPr>
              <a:t> карих глаза</a:t>
            </a:r>
          </a:p>
          <a:p>
            <a:pPr>
              <a:buNone/>
            </a:pPr>
            <a:r>
              <a:rPr lang="ru-RU" sz="2400" dirty="0" smtClean="0">
                <a:latin typeface="Bookman Old Style" pitchFamily="18" charset="0"/>
              </a:rPr>
              <a:t>Наказанье позабыто</a:t>
            </a:r>
          </a:p>
          <a:p>
            <a:pPr>
              <a:buNone/>
            </a:pPr>
            <a:r>
              <a:rPr lang="ru-RU" sz="2400" dirty="0" smtClean="0">
                <a:latin typeface="Bookman Old Style" pitchFamily="18" charset="0"/>
              </a:rPr>
              <a:t>Лишь сплошное умиленье</a:t>
            </a:r>
          </a:p>
          <a:p>
            <a:pPr>
              <a:buNone/>
            </a:pPr>
            <a:r>
              <a:rPr lang="ru-RU" sz="2400" dirty="0" smtClean="0">
                <a:latin typeface="Bookman Old Style" pitchFamily="18" charset="0"/>
              </a:rPr>
              <a:t>И любимая зараза</a:t>
            </a:r>
          </a:p>
          <a:p>
            <a:pPr>
              <a:buNone/>
            </a:pPr>
            <a:r>
              <a:rPr lang="ru-RU" sz="2400" dirty="0" smtClean="0">
                <a:latin typeface="Bookman Old Style" pitchFamily="18" charset="0"/>
              </a:rPr>
              <a:t>Засыпает на коленях.</a:t>
            </a:r>
          </a:p>
          <a:p>
            <a:pPr>
              <a:buNone/>
            </a:pPr>
            <a:endParaRPr lang="ru-RU" sz="2400" dirty="0"/>
          </a:p>
        </p:txBody>
      </p:sp>
      <p:pic>
        <p:nvPicPr>
          <p:cNvPr id="1026" name="Picture 2" descr="C:\Users\Пользователь\Desktop\2015-10-10-14-35-52_deco.jpg"/>
          <p:cNvPicPr>
            <a:picLocks noChangeAspect="1" noChangeArrowheads="1"/>
          </p:cNvPicPr>
          <p:nvPr/>
        </p:nvPicPr>
        <p:blipFill>
          <a:blip r:embed="rId2" cstate="print"/>
          <a:srcRect/>
          <a:stretch>
            <a:fillRect/>
          </a:stretch>
        </p:blipFill>
        <p:spPr bwMode="auto">
          <a:xfrm>
            <a:off x="1066800" y="838200"/>
            <a:ext cx="4114800" cy="5105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900" decel="100000" fill="hold"/>
                                        <p:tgtEl>
                                          <p:spTgt spid="102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2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additive="base">
                                        <p:cTn id="4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3">
                                            <p:txEl>
                                              <p:pRg st="6" end="6"/>
                                            </p:txEl>
                                          </p:spTgt>
                                        </p:tgtEl>
                                        <p:attrNameLst>
                                          <p:attrName>style.visibility</p:attrName>
                                        </p:attrNameLst>
                                      </p:cBhvr>
                                      <p:to>
                                        <p:strVal val="visible"/>
                                      </p:to>
                                    </p:set>
                                    <p:anim calcmode="lin" valueType="num">
                                      <p:cBhvr additive="base">
                                        <p:cTn id="5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 calcmode="lin" valueType="num">
                                      <p:cBhvr additive="base">
                                        <p:cTn id="5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429256" y="285728"/>
            <a:ext cx="3294888" cy="5943600"/>
          </a:xfrm>
        </p:spPr>
        <p:txBody>
          <a:bodyPr>
            <a:normAutofit fontScale="85000" lnSpcReduction="10000"/>
          </a:bodyPr>
          <a:lstStyle/>
          <a:p>
            <a:pPr>
              <a:buNone/>
            </a:pPr>
            <a:r>
              <a:rPr lang="ru-RU" dirty="0" smtClean="0">
                <a:latin typeface="Bookman Old Style" pitchFamily="18" charset="0"/>
              </a:rPr>
              <a:t>    Короткие ножки, невинные глазки,</a:t>
            </a:r>
          </a:p>
          <a:p>
            <a:pPr>
              <a:buNone/>
            </a:pPr>
            <a:r>
              <a:rPr lang="ru-RU" dirty="0" smtClean="0">
                <a:latin typeface="Bookman Old Style" pitchFamily="18" charset="0"/>
              </a:rPr>
              <a:t>    Внимания требует, требует ласки,</a:t>
            </a:r>
          </a:p>
          <a:p>
            <a:pPr>
              <a:buNone/>
            </a:pPr>
            <a:r>
              <a:rPr lang="ru-RU" dirty="0" smtClean="0">
                <a:latin typeface="Bookman Old Style" pitchFamily="18" charset="0"/>
              </a:rPr>
              <a:t>    Умен и находчив: то клоун, то плакса —</a:t>
            </a:r>
          </a:p>
          <a:p>
            <a:pPr>
              <a:buNone/>
            </a:pPr>
            <a:r>
              <a:rPr lang="ru-RU" dirty="0" smtClean="0">
                <a:latin typeface="Bookman Old Style" pitchFamily="18" charset="0"/>
              </a:rPr>
              <a:t>    </a:t>
            </a:r>
            <a:r>
              <a:rPr lang="ru-RU" dirty="0" err="1" smtClean="0">
                <a:latin typeface="Bookman Old Style" pitchFamily="18" charset="0"/>
              </a:rPr>
              <a:t>Хитрюжка-притворщик</a:t>
            </a:r>
            <a:r>
              <a:rPr lang="ru-RU" dirty="0" smtClean="0">
                <a:latin typeface="Bookman Old Style" pitchFamily="18" charset="0"/>
              </a:rPr>
              <a:t> по имени «такса».</a:t>
            </a:r>
          </a:p>
          <a:p>
            <a:endParaRPr lang="ru-RU" dirty="0">
              <a:latin typeface="Bookman Old Style" pitchFamily="18" charset="0"/>
            </a:endParaRPr>
          </a:p>
        </p:txBody>
      </p:sp>
      <p:pic>
        <p:nvPicPr>
          <p:cNvPr id="7170" name="Picture 2" descr="C:\Users\Пользователь\Desktop\rp8FCKnPB_U.jpg"/>
          <p:cNvPicPr>
            <a:picLocks noChangeAspect="1" noChangeArrowheads="1"/>
          </p:cNvPicPr>
          <p:nvPr/>
        </p:nvPicPr>
        <p:blipFill>
          <a:blip r:embed="rId3" cstate="print"/>
          <a:srcRect/>
          <a:stretch>
            <a:fillRect/>
          </a:stretch>
        </p:blipFill>
        <p:spPr bwMode="auto">
          <a:xfrm>
            <a:off x="990600" y="0"/>
            <a:ext cx="4224342" cy="2895600"/>
          </a:xfrm>
          <a:prstGeom prst="rect">
            <a:avLst/>
          </a:prstGeom>
          <a:noFill/>
        </p:spPr>
      </p:pic>
      <p:pic>
        <p:nvPicPr>
          <p:cNvPr id="7172" name="Picture 4" descr="C:\Users\Пользователь\Desktop\IMG_20150713_111845.jpg"/>
          <p:cNvPicPr>
            <a:picLocks noChangeAspect="1" noChangeArrowheads="1"/>
          </p:cNvPicPr>
          <p:nvPr/>
        </p:nvPicPr>
        <p:blipFill>
          <a:blip r:embed="rId4" cstate="print"/>
          <a:srcRect/>
          <a:stretch>
            <a:fillRect/>
          </a:stretch>
        </p:blipFill>
        <p:spPr bwMode="auto">
          <a:xfrm>
            <a:off x="990600" y="2895600"/>
            <a:ext cx="4224342" cy="3962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2"/>
                                        </p:tgtEl>
                                        <p:attrNameLst>
                                          <p:attrName>style.visibility</p:attrName>
                                        </p:attrNameLst>
                                      </p:cBhvr>
                                      <p:to>
                                        <p:strVal val="visible"/>
                                      </p:to>
                                    </p:set>
                                    <p:anim calcmode="lin" valueType="num">
                                      <p:cBhvr additive="base">
                                        <p:cTn id="13" dur="500" fill="hold"/>
                                        <p:tgtEl>
                                          <p:spTgt spid="7172"/>
                                        </p:tgtEl>
                                        <p:attrNameLst>
                                          <p:attrName>ppt_x</p:attrName>
                                        </p:attrNameLst>
                                      </p:cBhvr>
                                      <p:tavLst>
                                        <p:tav tm="0">
                                          <p:val>
                                            <p:strVal val="#ppt_x"/>
                                          </p:val>
                                        </p:tav>
                                        <p:tav tm="100000">
                                          <p:val>
                                            <p:strVal val="#ppt_x"/>
                                          </p:val>
                                        </p:tav>
                                      </p:tavLst>
                                    </p:anim>
                                    <p:anim calcmode="lin" valueType="num">
                                      <p:cBhvr additive="base">
                                        <p:cTn id="14"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additive="base">
                                        <p:cTn id="3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876800" y="0"/>
            <a:ext cx="4267200" cy="6858000"/>
          </a:xfrm>
        </p:spPr>
        <p:txBody>
          <a:bodyPr>
            <a:normAutofit fontScale="70000" lnSpcReduction="20000"/>
          </a:bodyPr>
          <a:lstStyle/>
          <a:p>
            <a:pPr>
              <a:buNone/>
            </a:pPr>
            <a:r>
              <a:rPr lang="ru-RU" dirty="0" smtClean="0"/>
              <a:t>    Я очень  люблю  своего пса  за его коммуникабельность, верность, за преданность и самостоятельность, за  лукавство и искренность, за игривость и потребность побыть в уединении, за любовь к хозяину и независимость, за отличную </a:t>
            </a:r>
            <a:r>
              <a:rPr lang="ru-RU" dirty="0" err="1" smtClean="0"/>
              <a:t>дресируемость</a:t>
            </a:r>
            <a:r>
              <a:rPr lang="ru-RU" dirty="0" smtClean="0"/>
              <a:t>  и хладнокровную оценку необходимости выполнения команды, за мягкость, пластичность и непоколебимую настойчивость в достижении целей, за способность доставлять  своему хозяину самое настоящее  счастье и одновременно как следует потрепать ему нервы, за  нежность и мужество, за  стремление к теплу и уюту в доме и  за полную самоотдачу  в работе…</a:t>
            </a:r>
          </a:p>
          <a:p>
            <a:pPr>
              <a:buNone/>
            </a:pPr>
            <a:endParaRPr lang="ru-RU" dirty="0"/>
          </a:p>
        </p:txBody>
      </p:sp>
      <p:pic>
        <p:nvPicPr>
          <p:cNvPr id="8194" name="Picture 2" descr="C:\Users\Пользователь\Desktop\Фото1558.jpg"/>
          <p:cNvPicPr>
            <a:picLocks noChangeAspect="1" noChangeArrowheads="1"/>
          </p:cNvPicPr>
          <p:nvPr/>
        </p:nvPicPr>
        <p:blipFill>
          <a:blip r:embed="rId2" cstate="print"/>
          <a:srcRect/>
          <a:stretch>
            <a:fillRect/>
          </a:stretch>
        </p:blipFill>
        <p:spPr bwMode="auto">
          <a:xfrm>
            <a:off x="990600" y="0"/>
            <a:ext cx="42672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a:xfrm>
            <a:off x="5105400" y="609600"/>
            <a:ext cx="3364992" cy="3733800"/>
          </a:xfrm>
        </p:spPr>
        <p:txBody>
          <a:bodyPr>
            <a:normAutofit fontScale="90000"/>
          </a:bodyPr>
          <a:lstStyle/>
          <a:p>
            <a:r>
              <a:rPr lang="ru-RU" sz="1100" b="1" dirty="0" smtClean="0"/>
              <a:t/>
            </a:r>
            <a:br>
              <a:rPr lang="ru-RU" sz="1100" b="1" dirty="0" smtClean="0"/>
            </a:br>
            <a:r>
              <a:rPr lang="ru-RU" sz="1600" b="1" dirty="0" smtClean="0">
                <a:solidFill>
                  <a:schemeClr val="tx1"/>
                </a:solidFill>
              </a:rPr>
              <a:t>Продолжение…</a:t>
            </a:r>
            <a:br>
              <a:rPr lang="ru-RU" sz="1600" b="1" dirty="0" smtClean="0">
                <a:solidFill>
                  <a:schemeClr val="tx1"/>
                </a:solidFill>
              </a:rPr>
            </a:br>
            <a:r>
              <a:rPr lang="ru-RU" sz="1600" b="1" dirty="0" smtClean="0">
                <a:solidFill>
                  <a:schemeClr val="tx1"/>
                </a:solidFill>
              </a:rPr>
              <a:t>В клыках и силе интерес.</a:t>
            </a:r>
            <a:br>
              <a:rPr lang="ru-RU" sz="1600" b="1" dirty="0" smtClean="0">
                <a:solidFill>
                  <a:schemeClr val="tx1"/>
                </a:solidFill>
              </a:rPr>
            </a:br>
            <a:r>
              <a:rPr lang="ru-RU" sz="1600" b="1" dirty="0" smtClean="0">
                <a:solidFill>
                  <a:schemeClr val="tx1"/>
                </a:solidFill>
              </a:rPr>
              <a:t>Смеюсь над тем, кто произнес</a:t>
            </a:r>
            <a:br>
              <a:rPr lang="ru-RU" sz="1600" b="1" dirty="0" smtClean="0">
                <a:solidFill>
                  <a:schemeClr val="tx1"/>
                </a:solidFill>
              </a:rPr>
            </a:br>
            <a:r>
              <a:rPr lang="ru-RU" sz="1600" b="1" dirty="0" smtClean="0">
                <a:solidFill>
                  <a:schemeClr val="tx1"/>
                </a:solidFill>
              </a:rPr>
              <a:t>Умильное «</a:t>
            </a:r>
            <a:r>
              <a:rPr lang="ru-RU" sz="1600" b="1" dirty="0" err="1" smtClean="0">
                <a:solidFill>
                  <a:schemeClr val="tx1"/>
                </a:solidFill>
              </a:rPr>
              <a:t>сю-сю</a:t>
            </a:r>
            <a:r>
              <a:rPr lang="ru-RU" sz="1600" b="1" dirty="0" smtClean="0">
                <a:solidFill>
                  <a:schemeClr val="tx1"/>
                </a:solidFill>
              </a:rPr>
              <a:t>», «Они как дети!»</a:t>
            </a:r>
            <a:br>
              <a:rPr lang="ru-RU" sz="1600" b="1" dirty="0" smtClean="0">
                <a:solidFill>
                  <a:schemeClr val="tx1"/>
                </a:solidFill>
              </a:rPr>
            </a:br>
            <a:r>
              <a:rPr lang="ru-RU" sz="1600" b="1" dirty="0" smtClean="0">
                <a:solidFill>
                  <a:schemeClr val="tx1"/>
                </a:solidFill>
              </a:rPr>
              <a:t>Мой пёс соплей не признаёт,</a:t>
            </a:r>
            <a:br>
              <a:rPr lang="ru-RU" sz="1600" b="1" dirty="0" smtClean="0">
                <a:solidFill>
                  <a:schemeClr val="tx1"/>
                </a:solidFill>
              </a:rPr>
            </a:br>
            <a:r>
              <a:rPr lang="ru-RU" sz="1600" b="1" dirty="0" smtClean="0">
                <a:solidFill>
                  <a:schemeClr val="tx1"/>
                </a:solidFill>
              </a:rPr>
              <a:t>Он ни на шаг не отстаёт,</a:t>
            </a:r>
            <a:br>
              <a:rPr lang="ru-RU" sz="1600" b="1" dirty="0" smtClean="0">
                <a:solidFill>
                  <a:schemeClr val="tx1"/>
                </a:solidFill>
              </a:rPr>
            </a:br>
            <a:r>
              <a:rPr lang="ru-RU" sz="1600" b="1" dirty="0" smtClean="0">
                <a:solidFill>
                  <a:schemeClr val="tx1"/>
                </a:solidFill>
              </a:rPr>
              <a:t>Он приручил меня! Он за меня в ответе!</a:t>
            </a:r>
            <a:br>
              <a:rPr lang="ru-RU" sz="1600" b="1" dirty="0" smtClean="0">
                <a:solidFill>
                  <a:schemeClr val="tx1"/>
                </a:solidFill>
              </a:rPr>
            </a:br>
            <a:r>
              <a:rPr lang="ru-RU" sz="1600" b="1" dirty="0" smtClean="0">
                <a:solidFill>
                  <a:schemeClr val="tx1"/>
                </a:solidFill>
              </a:rPr>
              <a:t>Я с ним и в воду и в огонь, по трём причинам:</a:t>
            </a:r>
            <a:br>
              <a:rPr lang="ru-RU" sz="1600" b="1" dirty="0" smtClean="0">
                <a:solidFill>
                  <a:schemeClr val="tx1"/>
                </a:solidFill>
              </a:rPr>
            </a:br>
            <a:r>
              <a:rPr lang="ru-RU" sz="1600" b="1" dirty="0" smtClean="0">
                <a:solidFill>
                  <a:schemeClr val="tx1"/>
                </a:solidFill>
              </a:rPr>
              <a:t>Он  друзей не продает,</a:t>
            </a:r>
            <a:br>
              <a:rPr lang="ru-RU" sz="1600" b="1" dirty="0" smtClean="0">
                <a:solidFill>
                  <a:schemeClr val="tx1"/>
                </a:solidFill>
              </a:rPr>
            </a:br>
            <a:r>
              <a:rPr lang="ru-RU" sz="1600" b="1" dirty="0" smtClean="0">
                <a:solidFill>
                  <a:schemeClr val="tx1"/>
                </a:solidFill>
              </a:rPr>
              <a:t>А </a:t>
            </a:r>
            <a:r>
              <a:rPr lang="ru-RU" sz="1600" b="1" dirty="0" err="1" smtClean="0">
                <a:solidFill>
                  <a:schemeClr val="tx1"/>
                </a:solidFill>
              </a:rPr>
              <a:t>подлецам</a:t>
            </a:r>
            <a:r>
              <a:rPr lang="ru-RU" sz="1600" b="1" dirty="0" smtClean="0">
                <a:solidFill>
                  <a:schemeClr val="tx1"/>
                </a:solidFill>
              </a:rPr>
              <a:t> в лицо плюет,</a:t>
            </a:r>
            <a:br>
              <a:rPr lang="ru-RU" sz="1600" b="1" dirty="0" smtClean="0">
                <a:solidFill>
                  <a:schemeClr val="tx1"/>
                </a:solidFill>
              </a:rPr>
            </a:br>
            <a:r>
              <a:rPr lang="ru-RU" sz="1600" b="1" dirty="0" smtClean="0">
                <a:solidFill>
                  <a:schemeClr val="tx1"/>
                </a:solidFill>
              </a:rPr>
              <a:t>И откровенно руку жмет</a:t>
            </a:r>
            <a:br>
              <a:rPr lang="ru-RU" sz="1600" b="1" dirty="0" smtClean="0">
                <a:solidFill>
                  <a:schemeClr val="tx1"/>
                </a:solidFill>
              </a:rPr>
            </a:br>
            <a:r>
              <a:rPr lang="ru-RU" sz="1600" b="1" dirty="0" smtClean="0">
                <a:solidFill>
                  <a:schemeClr val="tx1"/>
                </a:solidFill>
              </a:rPr>
              <a:t>«Собачник» слова не стыжусь.</a:t>
            </a:r>
            <a:br>
              <a:rPr lang="ru-RU" sz="1600" b="1" dirty="0" smtClean="0">
                <a:solidFill>
                  <a:schemeClr val="tx1"/>
                </a:solidFill>
              </a:rPr>
            </a:br>
            <a:r>
              <a:rPr lang="ru-RU" sz="1600" b="1" dirty="0" smtClean="0">
                <a:solidFill>
                  <a:schemeClr val="tx1"/>
                </a:solidFill>
              </a:rPr>
              <a:t>Я даже, знаете ль, горжусь</a:t>
            </a:r>
            <a:br>
              <a:rPr lang="ru-RU" sz="1600" b="1" dirty="0" smtClean="0">
                <a:solidFill>
                  <a:schemeClr val="tx1"/>
                </a:solidFill>
              </a:rPr>
            </a:br>
            <a:r>
              <a:rPr lang="ru-RU" sz="1600" b="1" dirty="0" smtClean="0">
                <a:solidFill>
                  <a:schemeClr val="tx1"/>
                </a:solidFill>
              </a:rPr>
              <a:t>Своим присутствием в таком собачьем братстве.</a:t>
            </a:r>
            <a:br>
              <a:rPr lang="ru-RU" sz="1600" b="1" dirty="0" smtClean="0">
                <a:solidFill>
                  <a:schemeClr val="tx1"/>
                </a:solidFill>
              </a:rPr>
            </a:br>
            <a:r>
              <a:rPr lang="ru-RU" sz="1600" b="1" dirty="0" smtClean="0">
                <a:solidFill>
                  <a:schemeClr val="tx1"/>
                </a:solidFill>
              </a:rPr>
              <a:t> </a:t>
            </a:r>
            <a:br>
              <a:rPr lang="ru-RU" sz="1600" b="1" dirty="0" smtClean="0">
                <a:solidFill>
                  <a:schemeClr val="tx1"/>
                </a:solidFill>
              </a:rPr>
            </a:br>
            <a:r>
              <a:rPr lang="ru-RU" sz="1600" b="1" dirty="0" smtClean="0">
                <a:solidFill>
                  <a:schemeClr val="tx1"/>
                </a:solidFill>
              </a:rPr>
              <a:t>Опять косые взгляды вслед,</a:t>
            </a:r>
            <a:br>
              <a:rPr lang="ru-RU" sz="1600" b="1" dirty="0" smtClean="0">
                <a:solidFill>
                  <a:schemeClr val="tx1"/>
                </a:solidFill>
              </a:rPr>
            </a:br>
            <a:r>
              <a:rPr lang="ru-RU" sz="1600" b="1" dirty="0" smtClean="0">
                <a:solidFill>
                  <a:schemeClr val="tx1"/>
                </a:solidFill>
              </a:rPr>
              <a:t>И крики дам: «Управы нет»</a:t>
            </a:r>
            <a:br>
              <a:rPr lang="ru-RU" sz="1600" b="1" dirty="0" smtClean="0">
                <a:solidFill>
                  <a:schemeClr val="tx1"/>
                </a:solidFill>
              </a:rPr>
            </a:br>
            <a:r>
              <a:rPr lang="ru-RU" sz="1600" b="1" dirty="0" smtClean="0">
                <a:solidFill>
                  <a:schemeClr val="tx1"/>
                </a:solidFill>
              </a:rPr>
              <a:t>Я улыбаюсь, не сержусь,</a:t>
            </a:r>
            <a:br>
              <a:rPr lang="ru-RU" sz="1600" b="1" dirty="0" smtClean="0">
                <a:solidFill>
                  <a:schemeClr val="tx1"/>
                </a:solidFill>
              </a:rPr>
            </a:br>
            <a:r>
              <a:rPr lang="ru-RU" sz="1600" b="1" dirty="0" smtClean="0">
                <a:solidFill>
                  <a:schemeClr val="tx1"/>
                </a:solidFill>
              </a:rPr>
              <a:t>Я крепко-накрепко держусь</a:t>
            </a:r>
            <a:br>
              <a:rPr lang="ru-RU" sz="1600" b="1" dirty="0" smtClean="0">
                <a:solidFill>
                  <a:schemeClr val="tx1"/>
                </a:solidFill>
              </a:rPr>
            </a:br>
            <a:r>
              <a:rPr lang="ru-RU" sz="1600" b="1" dirty="0" smtClean="0">
                <a:solidFill>
                  <a:schemeClr val="tx1"/>
                </a:solidFill>
              </a:rPr>
              <a:t>За поводок моей «родной» собаки.</a:t>
            </a:r>
            <a:br>
              <a:rPr lang="ru-RU" sz="1600" b="1" dirty="0" smtClean="0">
                <a:solidFill>
                  <a:schemeClr val="tx1"/>
                </a:solidFill>
              </a:rPr>
            </a:br>
            <a:r>
              <a:rPr lang="ru-RU" sz="1600" b="1" dirty="0" smtClean="0">
                <a:solidFill>
                  <a:schemeClr val="tx1"/>
                </a:solidFill>
              </a:rPr>
              <a:t> </a:t>
            </a:r>
            <a:br>
              <a:rPr lang="ru-RU" sz="1600" b="1" dirty="0" smtClean="0">
                <a:solidFill>
                  <a:schemeClr val="tx1"/>
                </a:solidFill>
              </a:rPr>
            </a:br>
            <a:endParaRPr lang="ru-RU" sz="1600" b="1" dirty="0">
              <a:solidFill>
                <a:schemeClr val="tx1"/>
              </a:solidFill>
            </a:endParaRPr>
          </a:p>
        </p:txBody>
      </p:sp>
      <p:sp>
        <p:nvSpPr>
          <p:cNvPr id="12" name="Содержимое 11"/>
          <p:cNvSpPr>
            <a:spLocks noGrp="1"/>
          </p:cNvSpPr>
          <p:nvPr>
            <p:ph idx="1"/>
          </p:nvPr>
        </p:nvSpPr>
        <p:spPr>
          <a:xfrm>
            <a:off x="1447800" y="152400"/>
            <a:ext cx="3441192" cy="5867400"/>
          </a:xfrm>
        </p:spPr>
        <p:txBody>
          <a:bodyPr>
            <a:normAutofit fontScale="40000" lnSpcReduction="20000"/>
          </a:bodyPr>
          <a:lstStyle/>
          <a:p>
            <a:pPr>
              <a:buNone/>
            </a:pPr>
            <a:r>
              <a:rPr lang="ru-RU" b="1" dirty="0" smtClean="0">
                <a:latin typeface="Bookman Old Style" pitchFamily="18" charset="0"/>
              </a:rPr>
              <a:t>Не важно — снег или жара,</a:t>
            </a:r>
          </a:p>
          <a:p>
            <a:pPr>
              <a:buNone/>
            </a:pPr>
            <a:r>
              <a:rPr lang="ru-RU" b="1" dirty="0" smtClean="0">
                <a:latin typeface="Bookman Old Style" pitchFamily="18" charset="0"/>
              </a:rPr>
              <a:t>Я выхожу во двор с утра.</a:t>
            </a:r>
          </a:p>
          <a:p>
            <a:pPr>
              <a:buNone/>
            </a:pPr>
            <a:r>
              <a:rPr lang="ru-RU" b="1" dirty="0" smtClean="0">
                <a:latin typeface="Bookman Old Style" pitchFamily="18" charset="0"/>
              </a:rPr>
              <a:t>Я не спортсмен, не дворник и не дачник.</a:t>
            </a:r>
          </a:p>
          <a:p>
            <a:pPr>
              <a:buNone/>
            </a:pPr>
            <a:r>
              <a:rPr lang="ru-RU" b="1" dirty="0" smtClean="0">
                <a:latin typeface="Bookman Old Style" pitchFamily="18" charset="0"/>
              </a:rPr>
              <a:t>Не на работу я спешу. Я так живу и так дышу…</a:t>
            </a:r>
          </a:p>
          <a:p>
            <a:pPr>
              <a:buNone/>
            </a:pPr>
            <a:r>
              <a:rPr lang="ru-RU" b="1" dirty="0" smtClean="0">
                <a:latin typeface="Bookman Old Style" pitchFamily="18" charset="0"/>
              </a:rPr>
              <a:t>Я просто вышла погулять. Ведь я — «собачник»</a:t>
            </a:r>
          </a:p>
          <a:p>
            <a:pPr>
              <a:buNone/>
            </a:pPr>
            <a:r>
              <a:rPr lang="ru-RU" b="1" dirty="0" smtClean="0">
                <a:latin typeface="Bookman Old Style" pitchFamily="18" charset="0"/>
              </a:rPr>
              <a:t>Пусть крутят пальцем у виска,</a:t>
            </a:r>
          </a:p>
          <a:p>
            <a:pPr>
              <a:buNone/>
            </a:pPr>
            <a:r>
              <a:rPr lang="ru-RU" b="1" dirty="0" smtClean="0">
                <a:latin typeface="Bookman Old Style" pitchFamily="18" charset="0"/>
              </a:rPr>
              <a:t>Качают головой слегка,</a:t>
            </a:r>
          </a:p>
          <a:p>
            <a:pPr>
              <a:buNone/>
            </a:pPr>
            <a:r>
              <a:rPr lang="ru-RU" b="1" dirty="0" smtClean="0">
                <a:latin typeface="Bookman Old Style" pitchFamily="18" charset="0"/>
              </a:rPr>
              <a:t>Мол, — Крышу почините — протекает!</a:t>
            </a:r>
          </a:p>
          <a:p>
            <a:pPr>
              <a:buNone/>
            </a:pPr>
            <a:r>
              <a:rPr lang="ru-RU" b="1" dirty="0" smtClean="0">
                <a:latin typeface="Bookman Old Style" pitchFamily="18" charset="0"/>
              </a:rPr>
              <a:t>Мне объясняться не досуг,</a:t>
            </a:r>
          </a:p>
          <a:p>
            <a:pPr>
              <a:buNone/>
            </a:pPr>
            <a:r>
              <a:rPr lang="ru-RU" b="1" dirty="0" smtClean="0">
                <a:latin typeface="Bookman Old Style" pitchFamily="18" charset="0"/>
              </a:rPr>
              <a:t>Что этот пёс — мой лучший друг,</a:t>
            </a:r>
          </a:p>
          <a:p>
            <a:pPr>
              <a:buNone/>
            </a:pPr>
            <a:r>
              <a:rPr lang="ru-RU" b="1" dirty="0" smtClean="0">
                <a:latin typeface="Bookman Old Style" pitchFamily="18" charset="0"/>
              </a:rPr>
              <a:t>В людской среде альтернативы не бывает.</a:t>
            </a:r>
          </a:p>
          <a:p>
            <a:pPr>
              <a:buNone/>
            </a:pPr>
            <a:r>
              <a:rPr lang="ru-RU" b="1" dirty="0" smtClean="0">
                <a:latin typeface="Bookman Old Style" pitchFamily="18" charset="0"/>
              </a:rPr>
              <a:t>Собаки знают о любви</a:t>
            </a:r>
          </a:p>
          <a:p>
            <a:pPr>
              <a:buNone/>
            </a:pPr>
            <a:r>
              <a:rPr lang="ru-RU" b="1" dirty="0" smtClean="0">
                <a:latin typeface="Bookman Old Style" pitchFamily="18" charset="0"/>
              </a:rPr>
              <a:t>Побольше нас, друзья мои,</a:t>
            </a:r>
          </a:p>
          <a:p>
            <a:pPr>
              <a:buNone/>
            </a:pPr>
            <a:r>
              <a:rPr lang="ru-RU" b="1" dirty="0" smtClean="0">
                <a:latin typeface="Bookman Old Style" pitchFamily="18" charset="0"/>
              </a:rPr>
              <a:t>Они не понимают ханжества и мести.</a:t>
            </a:r>
          </a:p>
          <a:p>
            <a:pPr>
              <a:buNone/>
            </a:pPr>
            <a:r>
              <a:rPr lang="ru-RU" b="1" dirty="0" smtClean="0">
                <a:latin typeface="Bookman Old Style" pitchFamily="18" charset="0"/>
              </a:rPr>
              <a:t>Они не лгут, не предают,</a:t>
            </a:r>
          </a:p>
          <a:p>
            <a:pPr>
              <a:buNone/>
            </a:pPr>
            <a:r>
              <a:rPr lang="ru-RU" b="1" dirty="0" smtClean="0">
                <a:latin typeface="Bookman Old Style" pitchFamily="18" charset="0"/>
              </a:rPr>
              <a:t>А надо -жизни отдают, —</a:t>
            </a:r>
          </a:p>
          <a:p>
            <a:pPr>
              <a:buNone/>
            </a:pPr>
            <a:r>
              <a:rPr lang="ru-RU" b="1" dirty="0" smtClean="0">
                <a:latin typeface="Bookman Old Style" pitchFamily="18" charset="0"/>
              </a:rPr>
              <a:t>У них в чести собачий кодекс чести.</a:t>
            </a:r>
          </a:p>
          <a:p>
            <a:pPr>
              <a:buNone/>
            </a:pPr>
            <a:r>
              <a:rPr lang="ru-RU" b="1" dirty="0" smtClean="0">
                <a:latin typeface="Bookman Old Style" pitchFamily="18" charset="0"/>
              </a:rPr>
              <a:t> Продолжение…</a:t>
            </a:r>
            <a:endParaRPr lang="ru-RU" b="1" dirty="0">
              <a:latin typeface="Bookman Old Style" pitchFamily="18" charset="0"/>
            </a:endParaRPr>
          </a:p>
        </p:txBody>
      </p:sp>
      <p:pic>
        <p:nvPicPr>
          <p:cNvPr id="1026" name="Picture 2" descr="E:\img3.jpg"/>
          <p:cNvPicPr>
            <a:picLocks noChangeAspect="1" noChangeArrowheads="1"/>
          </p:cNvPicPr>
          <p:nvPr/>
        </p:nvPicPr>
        <p:blipFill>
          <a:blip r:embed="rId2" cstate="print"/>
          <a:srcRect/>
          <a:stretch>
            <a:fillRect/>
          </a:stretch>
        </p:blipFill>
        <p:spPr bwMode="auto">
          <a:xfrm>
            <a:off x="7010400" y="4724400"/>
            <a:ext cx="2133600"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 calcmode="lin" valueType="num">
                                      <p:cBhvr additive="base">
                                        <p:cTn id="31" dur="500" fill="hold"/>
                                        <p:tgtEl>
                                          <p:spTgt spid="1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xEl>
                                              <p:pRg st="5" end="5"/>
                                            </p:txEl>
                                          </p:spTgt>
                                        </p:tgtEl>
                                        <p:attrNameLst>
                                          <p:attrName>style.visibility</p:attrName>
                                        </p:attrNameLst>
                                      </p:cBhvr>
                                      <p:to>
                                        <p:strVal val="visible"/>
                                      </p:to>
                                    </p:set>
                                    <p:anim calcmode="lin" valueType="num">
                                      <p:cBhvr additive="base">
                                        <p:cTn id="37"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2">
                                            <p:txEl>
                                              <p:pRg st="6" end="6"/>
                                            </p:txEl>
                                          </p:spTgt>
                                        </p:tgtEl>
                                        <p:attrNameLst>
                                          <p:attrName>style.visibility</p:attrName>
                                        </p:attrNameLst>
                                      </p:cBhvr>
                                      <p:to>
                                        <p:strVal val="visible"/>
                                      </p:to>
                                    </p:set>
                                    <p:anim calcmode="lin" valueType="num">
                                      <p:cBhvr additive="base">
                                        <p:cTn id="43"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xEl>
                                              <p:pRg st="7" end="7"/>
                                            </p:txEl>
                                          </p:spTgt>
                                        </p:tgtEl>
                                        <p:attrNameLst>
                                          <p:attrName>style.visibility</p:attrName>
                                        </p:attrNameLst>
                                      </p:cBhvr>
                                      <p:to>
                                        <p:strVal val="visible"/>
                                      </p:to>
                                    </p:set>
                                    <p:anim calcmode="lin" valueType="num">
                                      <p:cBhvr additive="base">
                                        <p:cTn id="49" dur="500" fill="hold"/>
                                        <p:tgtEl>
                                          <p:spTgt spid="1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xEl>
                                              <p:pRg st="8" end="8"/>
                                            </p:txEl>
                                          </p:spTgt>
                                        </p:tgtEl>
                                        <p:attrNameLst>
                                          <p:attrName>style.visibility</p:attrName>
                                        </p:attrNameLst>
                                      </p:cBhvr>
                                      <p:to>
                                        <p:strVal val="visible"/>
                                      </p:to>
                                    </p:set>
                                    <p:anim calcmode="lin" valueType="num">
                                      <p:cBhvr additive="base">
                                        <p:cTn id="55" dur="500" fill="hold"/>
                                        <p:tgtEl>
                                          <p:spTgt spid="1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2">
                                            <p:txEl>
                                              <p:pRg st="9" end="9"/>
                                            </p:txEl>
                                          </p:spTgt>
                                        </p:tgtEl>
                                        <p:attrNameLst>
                                          <p:attrName>style.visibility</p:attrName>
                                        </p:attrNameLst>
                                      </p:cBhvr>
                                      <p:to>
                                        <p:strVal val="visible"/>
                                      </p:to>
                                    </p:set>
                                    <p:anim calcmode="lin" valueType="num">
                                      <p:cBhvr additive="base">
                                        <p:cTn id="61" dur="500" fill="hold"/>
                                        <p:tgtEl>
                                          <p:spTgt spid="1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xEl>
                                              <p:pRg st="10" end="10"/>
                                            </p:txEl>
                                          </p:spTgt>
                                        </p:tgtEl>
                                        <p:attrNameLst>
                                          <p:attrName>style.visibility</p:attrName>
                                        </p:attrNameLst>
                                      </p:cBhvr>
                                      <p:to>
                                        <p:strVal val="visible"/>
                                      </p:to>
                                    </p:set>
                                    <p:anim calcmode="lin" valueType="num">
                                      <p:cBhvr additive="base">
                                        <p:cTn id="67" dur="500" fill="hold"/>
                                        <p:tgtEl>
                                          <p:spTgt spid="1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2">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2">
                                            <p:txEl>
                                              <p:pRg st="11" end="11"/>
                                            </p:txEl>
                                          </p:spTgt>
                                        </p:tgtEl>
                                        <p:attrNameLst>
                                          <p:attrName>style.visibility</p:attrName>
                                        </p:attrNameLst>
                                      </p:cBhvr>
                                      <p:to>
                                        <p:strVal val="visible"/>
                                      </p:to>
                                    </p:set>
                                    <p:anim calcmode="lin" valueType="num">
                                      <p:cBhvr additive="base">
                                        <p:cTn id="73" dur="500" fill="hold"/>
                                        <p:tgtEl>
                                          <p:spTgt spid="12">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2">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2">
                                            <p:txEl>
                                              <p:pRg st="12" end="12"/>
                                            </p:txEl>
                                          </p:spTgt>
                                        </p:tgtEl>
                                        <p:attrNameLst>
                                          <p:attrName>style.visibility</p:attrName>
                                        </p:attrNameLst>
                                      </p:cBhvr>
                                      <p:to>
                                        <p:strVal val="visible"/>
                                      </p:to>
                                    </p:set>
                                    <p:anim calcmode="lin" valueType="num">
                                      <p:cBhvr additive="base">
                                        <p:cTn id="79" dur="500" fill="hold"/>
                                        <p:tgtEl>
                                          <p:spTgt spid="12">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2">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2">
                                            <p:txEl>
                                              <p:pRg st="13" end="13"/>
                                            </p:txEl>
                                          </p:spTgt>
                                        </p:tgtEl>
                                        <p:attrNameLst>
                                          <p:attrName>style.visibility</p:attrName>
                                        </p:attrNameLst>
                                      </p:cBhvr>
                                      <p:to>
                                        <p:strVal val="visible"/>
                                      </p:to>
                                    </p:set>
                                    <p:anim calcmode="lin" valueType="num">
                                      <p:cBhvr additive="base">
                                        <p:cTn id="85" dur="500" fill="hold"/>
                                        <p:tgtEl>
                                          <p:spTgt spid="12">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2">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2">
                                            <p:txEl>
                                              <p:pRg st="14" end="14"/>
                                            </p:txEl>
                                          </p:spTgt>
                                        </p:tgtEl>
                                        <p:attrNameLst>
                                          <p:attrName>style.visibility</p:attrName>
                                        </p:attrNameLst>
                                      </p:cBhvr>
                                      <p:to>
                                        <p:strVal val="visible"/>
                                      </p:to>
                                    </p:set>
                                    <p:anim calcmode="lin" valueType="num">
                                      <p:cBhvr additive="base">
                                        <p:cTn id="91" dur="500" fill="hold"/>
                                        <p:tgtEl>
                                          <p:spTgt spid="12">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2">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2">
                                            <p:txEl>
                                              <p:pRg st="15" end="15"/>
                                            </p:txEl>
                                          </p:spTgt>
                                        </p:tgtEl>
                                        <p:attrNameLst>
                                          <p:attrName>style.visibility</p:attrName>
                                        </p:attrNameLst>
                                      </p:cBhvr>
                                      <p:to>
                                        <p:strVal val="visible"/>
                                      </p:to>
                                    </p:set>
                                    <p:anim calcmode="lin" valueType="num">
                                      <p:cBhvr additive="base">
                                        <p:cTn id="97" dur="500" fill="hold"/>
                                        <p:tgtEl>
                                          <p:spTgt spid="12">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2">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2">
                                            <p:txEl>
                                              <p:pRg st="16" end="16"/>
                                            </p:txEl>
                                          </p:spTgt>
                                        </p:tgtEl>
                                        <p:attrNameLst>
                                          <p:attrName>style.visibility</p:attrName>
                                        </p:attrNameLst>
                                      </p:cBhvr>
                                      <p:to>
                                        <p:strVal val="visible"/>
                                      </p:to>
                                    </p:set>
                                    <p:anim calcmode="lin" valueType="num">
                                      <p:cBhvr additive="base">
                                        <p:cTn id="103" dur="500" fill="hold"/>
                                        <p:tgtEl>
                                          <p:spTgt spid="12">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12">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2">
                                            <p:txEl>
                                              <p:pRg st="17" end="17"/>
                                            </p:txEl>
                                          </p:spTgt>
                                        </p:tgtEl>
                                        <p:attrNameLst>
                                          <p:attrName>style.visibility</p:attrName>
                                        </p:attrNameLst>
                                      </p:cBhvr>
                                      <p:to>
                                        <p:strVal val="visible"/>
                                      </p:to>
                                    </p:set>
                                    <p:anim calcmode="lin" valueType="num">
                                      <p:cBhvr additive="base">
                                        <p:cTn id="109" dur="500" fill="hold"/>
                                        <p:tgtEl>
                                          <p:spTgt spid="12">
                                            <p:txEl>
                                              <p:pRg st="17" end="17"/>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12">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35608" y="228600"/>
            <a:ext cx="7498080" cy="6019800"/>
          </a:xfrm>
        </p:spPr>
        <p:txBody>
          <a:bodyPr/>
          <a:lstStyle/>
          <a:p>
            <a:pPr>
              <a:buNone/>
            </a:pPr>
            <a:r>
              <a:rPr lang="ru-RU" dirty="0" smtClean="0"/>
              <a:t>   </a:t>
            </a:r>
            <a:r>
              <a:rPr lang="ru-RU" sz="4400" dirty="0" smtClean="0">
                <a:solidFill>
                  <a:schemeClr val="accent5">
                    <a:lumMod val="75000"/>
                  </a:schemeClr>
                </a:solidFill>
                <a:effectLst>
                  <a:outerShdw blurRad="38100" dist="38100" dir="2700000" algn="tl">
                    <a:srgbClr val="000000">
                      <a:alpha val="43137"/>
                    </a:srgbClr>
                  </a:outerShdw>
                </a:effectLst>
                <a:latin typeface="Bookman Old Style" pitchFamily="18" charset="0"/>
              </a:rPr>
              <a:t>Спасибо за внимание!</a:t>
            </a:r>
          </a:p>
        </p:txBody>
      </p:sp>
      <p:pic>
        <p:nvPicPr>
          <p:cNvPr id="1026" name="Picture 2" descr="C:\Users\Пользователь\Desktop\65537.jpg"/>
          <p:cNvPicPr>
            <a:picLocks noChangeAspect="1" noChangeArrowheads="1"/>
          </p:cNvPicPr>
          <p:nvPr/>
        </p:nvPicPr>
        <p:blipFill>
          <a:blip r:embed="rId2" cstate="print"/>
          <a:srcRect/>
          <a:stretch>
            <a:fillRect/>
          </a:stretch>
        </p:blipFill>
        <p:spPr bwMode="auto">
          <a:xfrm>
            <a:off x="1524000" y="1447800"/>
            <a:ext cx="7086600" cy="482877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0"/>
            <a:ext cx="7498080" cy="1143000"/>
          </a:xfrm>
        </p:spPr>
        <p:txBody>
          <a:bodyPr/>
          <a:lstStyle/>
          <a:p>
            <a:pPr algn="ctr"/>
            <a:r>
              <a:rPr lang="ru-RU" dirty="0" smtClean="0">
                <a:latin typeface="Bookman Old Style" pitchFamily="18" charset="0"/>
              </a:rPr>
              <a:t>Всё о таксах</a:t>
            </a:r>
            <a:endParaRPr lang="ru-RU" dirty="0">
              <a:latin typeface="Bookman Old Style" pitchFamily="18" charset="0"/>
            </a:endParaRPr>
          </a:p>
        </p:txBody>
      </p:sp>
      <p:sp>
        <p:nvSpPr>
          <p:cNvPr id="3" name="Содержимое 2"/>
          <p:cNvSpPr>
            <a:spLocks noGrp="1"/>
          </p:cNvSpPr>
          <p:nvPr>
            <p:ph idx="1"/>
          </p:nvPr>
        </p:nvSpPr>
        <p:spPr>
          <a:xfrm>
            <a:off x="1143000" y="3352800"/>
            <a:ext cx="7498080" cy="3505200"/>
          </a:xfrm>
        </p:spPr>
        <p:txBody>
          <a:bodyPr>
            <a:normAutofit fontScale="55000" lnSpcReduction="20000"/>
          </a:bodyPr>
          <a:lstStyle/>
          <a:p>
            <a:pPr>
              <a:buNone/>
            </a:pPr>
            <a:r>
              <a:rPr lang="ru-RU" dirty="0" smtClean="0">
                <a:latin typeface="Bookman Old Style" pitchFamily="18" charset="0"/>
              </a:rPr>
              <a:t>    Какое же удивительное животное – собака такса, описание которой известно всем. Такса — охотничья порода собак, которая отличается длинным туловищем и короткими лапами. Вообще-то, есть несколько разновидностей такс — стандартная, карликовая, кроличья. Те же, в свою очередь, делятся на длинношёрстных, гладкошёрстных и жесткошёрстных. </a:t>
            </a:r>
          </a:p>
          <a:p>
            <a:pPr>
              <a:buNone/>
            </a:pPr>
            <a:r>
              <a:rPr lang="ru-RU" dirty="0" smtClean="0">
                <a:latin typeface="Bookman Old Style" pitchFamily="18" charset="0"/>
              </a:rPr>
              <a:t>    Таксы бывают разных окрасов, самыми распространенными являются </a:t>
            </a:r>
            <a:r>
              <a:rPr lang="ru-RU" dirty="0" err="1" smtClean="0">
                <a:latin typeface="Bookman Old Style" pitchFamily="18" charset="0"/>
              </a:rPr>
              <a:t>чёрно-подпалые</a:t>
            </a:r>
            <a:r>
              <a:rPr lang="ru-RU" dirty="0" smtClean="0">
                <a:latin typeface="Bookman Old Style" pitchFamily="18" charset="0"/>
              </a:rPr>
              <a:t>, рыжие, </a:t>
            </a:r>
            <a:r>
              <a:rPr lang="ru-RU" dirty="0" err="1" smtClean="0">
                <a:latin typeface="Bookman Old Style" pitchFamily="18" charset="0"/>
              </a:rPr>
              <a:t>коричнево-подпалые</a:t>
            </a:r>
            <a:r>
              <a:rPr lang="ru-RU" dirty="0" smtClean="0">
                <a:latin typeface="Bookman Old Style" pitchFamily="18" charset="0"/>
              </a:rPr>
              <a:t>, мраморные (чёрный и кофейный мрамор). Также встречаются тигровые и чёрные с тигровыми подпалинами таксы. Последние на данный момент являются не признанными FCI по стандартам такс.</a:t>
            </a:r>
          </a:p>
          <a:p>
            <a:pPr>
              <a:buNone/>
            </a:pPr>
            <a:endParaRPr lang="ru-RU" dirty="0">
              <a:latin typeface="Bookman Old Style" pitchFamily="18" charset="0"/>
            </a:endParaRPr>
          </a:p>
        </p:txBody>
      </p:sp>
      <p:pic>
        <p:nvPicPr>
          <p:cNvPr id="1026" name="Picture 2" descr="E:\sobaka-taksa-opisanie.jpg"/>
          <p:cNvPicPr>
            <a:picLocks noChangeAspect="1" noChangeArrowheads="1"/>
          </p:cNvPicPr>
          <p:nvPr/>
        </p:nvPicPr>
        <p:blipFill>
          <a:blip r:embed="rId2" cstate="print"/>
          <a:srcRect/>
          <a:stretch>
            <a:fillRect/>
          </a:stretch>
        </p:blipFill>
        <p:spPr bwMode="auto">
          <a:xfrm>
            <a:off x="3276600" y="1143000"/>
            <a:ext cx="2743200" cy="2057400"/>
          </a:xfrm>
          <a:prstGeom prst="rect">
            <a:avLst/>
          </a:prstGeom>
          <a:noFill/>
        </p:spPr>
      </p:pic>
      <p:pic>
        <p:nvPicPr>
          <p:cNvPr id="5" name="Picture 2" descr="C:\Users\Пользователь\Desktop\Таксы\taksa.gif"/>
          <p:cNvPicPr>
            <a:picLocks noChangeAspect="1" noChangeArrowheads="1" noCrop="1"/>
          </p:cNvPicPr>
          <p:nvPr/>
        </p:nvPicPr>
        <p:blipFill>
          <a:blip r:embed="rId3" cstate="print"/>
          <a:srcRect/>
          <a:stretch>
            <a:fillRect/>
          </a:stretch>
        </p:blipFill>
        <p:spPr bwMode="auto">
          <a:xfrm>
            <a:off x="990600" y="1371600"/>
            <a:ext cx="2286000" cy="1952625"/>
          </a:xfrm>
          <a:prstGeom prst="rect">
            <a:avLst/>
          </a:prstGeom>
          <a:noFill/>
        </p:spPr>
      </p:pic>
      <p:pic>
        <p:nvPicPr>
          <p:cNvPr id="6146" name="Picture 2" descr="C:\Users\Пользователь\Desktop\Таксы\414714957.jpg"/>
          <p:cNvPicPr>
            <a:picLocks noChangeAspect="1" noChangeArrowheads="1"/>
          </p:cNvPicPr>
          <p:nvPr/>
        </p:nvPicPr>
        <p:blipFill>
          <a:blip r:embed="rId4" cstate="print"/>
          <a:srcRect/>
          <a:stretch>
            <a:fillRect/>
          </a:stretch>
        </p:blipFill>
        <p:spPr bwMode="auto">
          <a:xfrm>
            <a:off x="6019800" y="1447800"/>
            <a:ext cx="1828800"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6"/>
                                        </p:tgtEl>
                                        <p:attrNameLst>
                                          <p:attrName>style.visibility</p:attrName>
                                        </p:attrNameLst>
                                      </p:cBhvr>
                                      <p:to>
                                        <p:strVal val="visible"/>
                                      </p:to>
                                    </p:set>
                                    <p:anim calcmode="lin" valueType="num">
                                      <p:cBhvr additive="base">
                                        <p:cTn id="25" dur="500" fill="hold"/>
                                        <p:tgtEl>
                                          <p:spTgt spid="6146"/>
                                        </p:tgtEl>
                                        <p:attrNameLst>
                                          <p:attrName>ppt_x</p:attrName>
                                        </p:attrNameLst>
                                      </p:cBhvr>
                                      <p:tavLst>
                                        <p:tav tm="0">
                                          <p:val>
                                            <p:strVal val="#ppt_x"/>
                                          </p:val>
                                        </p:tav>
                                        <p:tav tm="100000">
                                          <p:val>
                                            <p:strVal val="#ppt_x"/>
                                          </p:val>
                                        </p:tav>
                                      </p:tavLst>
                                    </p:anim>
                                    <p:anim calcmode="lin" valueType="num">
                                      <p:cBhvr additive="base">
                                        <p:cTn id="26"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additive="base">
                                        <p:cTn id="3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 calcmode="lin" valueType="num">
                                      <p:cBhvr additive="base">
                                        <p:cTn id="3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152400"/>
            <a:ext cx="8229600" cy="1143000"/>
          </a:xfrm>
        </p:spPr>
        <p:txBody>
          <a:bodyPr>
            <a:normAutofit fontScale="90000"/>
          </a:bodyPr>
          <a:lstStyle/>
          <a:p>
            <a:pPr algn="ctr"/>
            <a:r>
              <a:rPr lang="ru-RU" dirty="0" smtClean="0"/>
              <a:t/>
            </a:r>
            <a:br>
              <a:rPr lang="ru-RU" dirty="0" smtClean="0"/>
            </a:br>
            <a:r>
              <a:rPr lang="ru-RU" dirty="0" smtClean="0"/>
              <a:t/>
            </a:r>
            <a:br>
              <a:rPr lang="ru-RU" dirty="0" smtClean="0"/>
            </a:br>
            <a:r>
              <a:rPr lang="ru-RU" dirty="0" smtClean="0">
                <a:latin typeface="Bookman Old Style" pitchFamily="18" charset="0"/>
              </a:rPr>
              <a:t>История породы</a:t>
            </a:r>
            <a:br>
              <a:rPr lang="ru-RU" dirty="0" smtClean="0">
                <a:latin typeface="Bookman Old Style" pitchFamily="18" charset="0"/>
              </a:rPr>
            </a:br>
            <a:r>
              <a:rPr lang="ru-RU" dirty="0" smtClean="0">
                <a:latin typeface="Bookman Old Style" pitchFamily="18" charset="0"/>
              </a:rPr>
              <a:t> </a:t>
            </a:r>
            <a:br>
              <a:rPr lang="ru-RU" dirty="0" smtClean="0">
                <a:latin typeface="Bookman Old Style" pitchFamily="18" charset="0"/>
              </a:rPr>
            </a:br>
            <a:endParaRPr lang="ru-RU" dirty="0">
              <a:latin typeface="Bookman Old Style" pitchFamily="18" charset="0"/>
            </a:endParaRPr>
          </a:p>
        </p:txBody>
      </p:sp>
      <p:sp>
        <p:nvSpPr>
          <p:cNvPr id="3" name="Содержимое 2"/>
          <p:cNvSpPr>
            <a:spLocks noGrp="1"/>
          </p:cNvSpPr>
          <p:nvPr>
            <p:ph idx="1"/>
          </p:nvPr>
        </p:nvSpPr>
        <p:spPr>
          <a:xfrm>
            <a:off x="762000" y="914400"/>
            <a:ext cx="8229600" cy="5638800"/>
          </a:xfrm>
        </p:spPr>
        <p:txBody>
          <a:bodyPr>
            <a:noAutofit/>
          </a:bodyPr>
          <a:lstStyle/>
          <a:p>
            <a:pPr>
              <a:buNone/>
            </a:pPr>
            <a:r>
              <a:rPr lang="ru-RU" sz="1300" dirty="0" smtClean="0">
                <a:latin typeface="Bookman Old Style" pitchFamily="18" charset="0"/>
              </a:rPr>
              <a:t>          </a:t>
            </a:r>
            <a:r>
              <a:rPr lang="ru-RU" sz="1200" dirty="0" smtClean="0">
                <a:latin typeface="Bookman Old Style" pitchFamily="18" charset="0"/>
              </a:rPr>
              <a:t>Такса — самая старая порода норных собак. До сих пор время зарождения этой породы вызывает споры. По некоторым теориям, таксы были еще в древнем Египте – там были обнаружены высеченные картинки этой </a:t>
            </a:r>
            <a:r>
              <a:rPr lang="ru-RU" sz="1200" dirty="0" err="1" smtClean="0">
                <a:latin typeface="Bookman Old Style" pitchFamily="18" charset="0"/>
              </a:rPr>
              <a:t>коротколапой</a:t>
            </a:r>
            <a:r>
              <a:rPr lang="ru-RU" sz="1200" dirty="0" smtClean="0">
                <a:latin typeface="Bookman Old Style" pitchFamily="18" charset="0"/>
              </a:rPr>
              <a:t> охотничьей собаки. </a:t>
            </a:r>
          </a:p>
          <a:p>
            <a:pPr>
              <a:buNone/>
            </a:pPr>
            <a:r>
              <a:rPr lang="ru-RU" sz="1200" dirty="0" smtClean="0">
                <a:latin typeface="Bookman Old Style" pitchFamily="18" charset="0"/>
              </a:rPr>
              <a:t>          Современная порода начала формироваться в XVI веке в Южной Германии. Первое документальное упоминание о таксах (тогда ещё она называлась «ползущая за барсуком») встречается в книгах, датированных 1700-м годом. Есть и более ранние упоминания о «барсучьей собаке» и «норной собаке», однако, относятся они скорее не к конкретной породе, а к назначению собак. Предки ее – разновидность низкорослых немецких гончих браков. Именно от них унаследовала такса умение преследовать добычу голосом, а также непревзойденное чутье, умеренную злобность и азарт настоящего охотника. То же, что было у гончей собаки недостатком, — непропорциональные соотношения длинного тела и коротких лап, — стало для норной таксы преимуществом. Немецкие охотники сразу же по достоинству оценили эти качества и начали выводить собак определённого типа: приземистых, коротконогих, с удлинённым туловищем, способную легко проникать в норы. Охота была занятием дорогим и престижным, а содержание такс больших затрат не требовало.</a:t>
            </a:r>
          </a:p>
          <a:p>
            <a:pPr>
              <a:buNone/>
            </a:pPr>
            <a:r>
              <a:rPr lang="ru-RU" sz="1200" dirty="0" smtClean="0">
                <a:latin typeface="Bookman Old Style" pitchFamily="18" charset="0"/>
              </a:rPr>
              <a:t>           Именно за это её так полюбили средние слои населения — мелкие дворяне и бюргеры.</a:t>
            </a:r>
          </a:p>
          <a:p>
            <a:pPr>
              <a:buNone/>
            </a:pPr>
            <a:r>
              <a:rPr lang="ru-RU" sz="1200" dirty="0" smtClean="0">
                <a:latin typeface="Bookman Old Style" pitchFamily="18" charset="0"/>
              </a:rPr>
              <a:t>           Такса приобрела свои современные черты к концу XVIII века — невысокий рост, длинный корпус и слегка искривлённые конечности. Поголовье такс увеличилось настолько, что их начали вывозить в другие страны. В самой же Германии образовалась большая сеть питомников. Там разводили собак, придерживаясь своих личных симпатий. Однако со временем началось деление на рабочие и декоративные экземпляры. Естественно, возникла необходимость в установлении породного стандарта. Первый стандарт по таксам был принят в 1870 году.</a:t>
            </a:r>
          </a:p>
          <a:p>
            <a:pPr>
              <a:buNone/>
            </a:pPr>
            <a:r>
              <a:rPr lang="ru-RU" sz="1200" dirty="0" smtClean="0">
                <a:latin typeface="Bookman Old Style" pitchFamily="18" charset="0"/>
              </a:rPr>
              <a:t>          Как ни странно, но жители России долгое время воспринимали таксу только как декоративную собаку, а не рабочую. Во многих семьях таксы содержались в качестве домашних </a:t>
            </a:r>
            <a:r>
              <a:rPr lang="ru-RU" sz="1200" dirty="0" err="1" smtClean="0">
                <a:latin typeface="Bookman Old Style" pitchFamily="18" charset="0"/>
              </a:rPr>
              <a:t>любимицев</a:t>
            </a:r>
            <a:r>
              <a:rPr lang="ru-RU" sz="1200" dirty="0" smtClean="0">
                <a:latin typeface="Bookman Old Style" pitchFamily="18" charset="0"/>
              </a:rPr>
              <a:t>. Очень быстро такса распространилась среди российской творческой интеллигенции. Позже две мировые войны значительно снизили численность этой породы. На выставке в 1958 году было представлено всего 11 собак. Однако сегодня такса – одна из самых популярных и многочисленных в России пород.</a:t>
            </a:r>
          </a:p>
          <a:p>
            <a:endParaRPr lang="ru-RU" sz="1200" dirty="0">
              <a:latin typeface="Bookman Old Style" pitchFamily="18" charset="0"/>
            </a:endParaRPr>
          </a:p>
        </p:txBody>
      </p:sp>
      <p:pic>
        <p:nvPicPr>
          <p:cNvPr id="1026" name="Picture 2" descr="C:\Users\Пользователь\Desktop\Таксы\666099179.gif"/>
          <p:cNvPicPr>
            <a:picLocks noChangeAspect="1" noChangeArrowheads="1" noCrop="1"/>
          </p:cNvPicPr>
          <p:nvPr/>
        </p:nvPicPr>
        <p:blipFill>
          <a:blip r:embed="rId2" cstate="print"/>
          <a:srcRect/>
          <a:stretch>
            <a:fillRect/>
          </a:stretch>
        </p:blipFill>
        <p:spPr bwMode="auto">
          <a:xfrm>
            <a:off x="1524000" y="152400"/>
            <a:ext cx="1447800" cy="83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304800"/>
            <a:ext cx="7498080" cy="1143000"/>
          </a:xfrm>
        </p:spPr>
        <p:txBody>
          <a:bodyPr/>
          <a:lstStyle/>
          <a:p>
            <a:pPr algn="ctr"/>
            <a:r>
              <a:rPr lang="ru-RU" dirty="0" smtClean="0">
                <a:latin typeface="Bookman Old Style" pitchFamily="18" charset="0"/>
              </a:rPr>
              <a:t>Описание</a:t>
            </a:r>
            <a:endParaRPr lang="ru-RU" dirty="0">
              <a:latin typeface="Bookman Old Style" pitchFamily="18" charset="0"/>
            </a:endParaRPr>
          </a:p>
        </p:txBody>
      </p:sp>
      <p:sp>
        <p:nvSpPr>
          <p:cNvPr id="3" name="Содержимое 2"/>
          <p:cNvSpPr>
            <a:spLocks noGrp="1"/>
          </p:cNvSpPr>
          <p:nvPr>
            <p:ph idx="1"/>
          </p:nvPr>
        </p:nvSpPr>
        <p:spPr>
          <a:xfrm>
            <a:off x="990600" y="1295400"/>
            <a:ext cx="7498080" cy="4800600"/>
          </a:xfrm>
        </p:spPr>
        <p:txBody>
          <a:bodyPr>
            <a:normAutofit fontScale="70000" lnSpcReduction="20000"/>
          </a:bodyPr>
          <a:lstStyle/>
          <a:p>
            <a:pPr>
              <a:buNone/>
            </a:pPr>
            <a:r>
              <a:rPr lang="ru-RU" dirty="0" smtClean="0"/>
              <a:t>     </a:t>
            </a:r>
            <a:r>
              <a:rPr lang="ru-RU" dirty="0" smtClean="0">
                <a:latin typeface="Book Antiqua" pitchFamily="18" charset="0"/>
              </a:rPr>
              <a:t>Крепкая собака, с массивным костяком, стоящая прочно на земле, с длинной вытянутой мордой, длинными ушами, мягкими, закругленными на концах. Спина крепкая, мускулистая, грудь объёмная, глубокая, впереди с заметным «килем». Хвост крепкий у основания, низко поставленный, держится обычно чуть ниже линии спины, а при возбуждении встает вверх, как антенна. Конечности толстые, короткие, с рельефной мускулатурой (передние лапы особенно). Передвигается такса размашисто и свободно. Стандартный вес таксы — до 9 кг. Есть и карликовые таксы — их обхват грудной клетки 30-35 см, а масса взрослой собаки не превышает 5,5 кг.</a:t>
            </a:r>
          </a:p>
          <a:p>
            <a:pPr>
              <a:buNone/>
            </a:pPr>
            <a:r>
              <a:rPr lang="ru-RU" dirty="0" smtClean="0">
                <a:latin typeface="Book Antiqua" pitchFamily="18" charset="0"/>
              </a:rPr>
              <a:t> </a:t>
            </a:r>
          </a:p>
          <a:p>
            <a:pPr>
              <a:buNone/>
            </a:pPr>
            <a:endParaRPr lang="ru-RU" dirty="0">
              <a:latin typeface="Book Antiqua" pitchFamily="18" charset="0"/>
            </a:endParaRPr>
          </a:p>
        </p:txBody>
      </p:sp>
      <p:pic>
        <p:nvPicPr>
          <p:cNvPr id="2050" name="Picture 2" descr="C:\Users\Пользователь\Desktop\Таксы\271359816.gif"/>
          <p:cNvPicPr>
            <a:picLocks noChangeAspect="1" noChangeArrowheads="1" noCrop="1"/>
          </p:cNvPicPr>
          <p:nvPr/>
        </p:nvPicPr>
        <p:blipFill>
          <a:blip r:embed="rId2" cstate="print"/>
          <a:srcRect/>
          <a:stretch>
            <a:fillRect/>
          </a:stretch>
        </p:blipFill>
        <p:spPr bwMode="auto">
          <a:xfrm>
            <a:off x="7162800" y="4724400"/>
            <a:ext cx="1752600"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228600"/>
            <a:ext cx="7498080" cy="1143000"/>
          </a:xfrm>
        </p:spPr>
        <p:txBody>
          <a:bodyPr/>
          <a:lstStyle/>
          <a:p>
            <a:pPr algn="ctr"/>
            <a:r>
              <a:rPr lang="ru-RU" dirty="0" smtClean="0">
                <a:latin typeface="Bookman Old Style" pitchFamily="18" charset="0"/>
              </a:rPr>
              <a:t>Характер таксы</a:t>
            </a:r>
            <a:endParaRPr lang="ru-RU" dirty="0">
              <a:latin typeface="Bookman Old Style" pitchFamily="18" charset="0"/>
            </a:endParaRPr>
          </a:p>
        </p:txBody>
      </p:sp>
      <p:sp>
        <p:nvSpPr>
          <p:cNvPr id="5" name="Содержимое 4"/>
          <p:cNvSpPr>
            <a:spLocks noGrp="1"/>
          </p:cNvSpPr>
          <p:nvPr>
            <p:ph idx="1"/>
          </p:nvPr>
        </p:nvSpPr>
        <p:spPr>
          <a:xfrm>
            <a:off x="1435608" y="1447800"/>
            <a:ext cx="7498080" cy="5181600"/>
          </a:xfrm>
        </p:spPr>
        <p:txBody>
          <a:bodyPr>
            <a:normAutofit fontScale="55000" lnSpcReduction="20000"/>
          </a:bodyPr>
          <a:lstStyle/>
          <a:p>
            <a:pPr>
              <a:buNone/>
            </a:pPr>
            <a:r>
              <a:rPr lang="ru-RU" dirty="0" smtClean="0"/>
              <a:t> </a:t>
            </a:r>
            <a:r>
              <a:rPr lang="ru-RU" dirty="0" smtClean="0">
                <a:latin typeface="Bookman Old Style" pitchFamily="18" charset="0"/>
              </a:rPr>
              <a:t>     По натуре такса, описание которой изложено выше, – активная, дружелюбная, энергичная, с уравновешенным характером и развитым чувством собственного достоинства. Это азартная, любопытная и смелая охотничья собака с отличным чутьём</a:t>
            </a:r>
          </a:p>
          <a:p>
            <a:pPr>
              <a:buNone/>
            </a:pPr>
            <a:r>
              <a:rPr lang="ru-RU" dirty="0" smtClean="0">
                <a:latin typeface="Bookman Old Style" pitchFamily="18" charset="0"/>
              </a:rPr>
              <a:t>      О таксах иногда говорят, что они неуправляемые, своевольные и хитрые.</a:t>
            </a:r>
          </a:p>
          <a:p>
            <a:pPr>
              <a:buNone/>
            </a:pPr>
            <a:r>
              <a:rPr lang="ru-RU" dirty="0" smtClean="0">
                <a:latin typeface="Bookman Old Style" pitchFamily="18" charset="0"/>
              </a:rPr>
              <a:t>      Это связано с характером работы такс. По мере преследования в норе зверя, который превосходит ее размерами и силой, таксе приходится применять всю хитрость и самой принимать решение. Такса не терпит в свой адрес грубости и пренебрежения. Она сразу же превращается в непослушную упрямицу, начиная делать мелкие пакости.</a:t>
            </a:r>
          </a:p>
          <a:p>
            <a:pPr>
              <a:buNone/>
            </a:pPr>
            <a:r>
              <a:rPr lang="ru-RU" dirty="0" smtClean="0">
                <a:latin typeface="Bookman Old Style" pitchFamily="18" charset="0"/>
              </a:rPr>
              <a:t>       Собака такса хорошо работает по еноту, барсуку, лисе, кровяному следу. Может при надобности подать утку с воды, предупредит о приближении кабана и медведя. Это собака со звонким голосом, отважная, с генетически развитыми охранными качествами, серьёзная, смелая, склонная к целеустремлённости и самостоятельности.</a:t>
            </a:r>
          </a:p>
          <a:p>
            <a:pPr>
              <a:buNone/>
            </a:pPr>
            <a:endParaRPr lang="ru-RU" dirty="0">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additive="base">
                                        <p:cTn id="1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additive="base">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additive="base">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304800"/>
            <a:ext cx="7498080" cy="1143000"/>
          </a:xfrm>
        </p:spPr>
        <p:txBody>
          <a:bodyPr>
            <a:normAutofit fontScale="90000"/>
          </a:bodyPr>
          <a:lstStyle/>
          <a:p>
            <a:pPr algn="ctr"/>
            <a:r>
              <a:rPr lang="ru-RU" dirty="0" smtClean="0">
                <a:latin typeface="Bookman Old Style" pitchFamily="18" charset="0"/>
              </a:rPr>
              <a:t>Уход и дрессировка таксы</a:t>
            </a:r>
            <a:endParaRPr lang="ru-RU" dirty="0">
              <a:latin typeface="Bookman Old Style" pitchFamily="18" charset="0"/>
            </a:endParaRPr>
          </a:p>
        </p:txBody>
      </p:sp>
      <p:sp>
        <p:nvSpPr>
          <p:cNvPr id="3" name="Содержимое 2"/>
          <p:cNvSpPr>
            <a:spLocks noGrp="1"/>
          </p:cNvSpPr>
          <p:nvPr>
            <p:ph idx="1"/>
          </p:nvPr>
        </p:nvSpPr>
        <p:spPr>
          <a:xfrm>
            <a:off x="990600" y="1447800"/>
            <a:ext cx="7498080" cy="4800600"/>
          </a:xfrm>
        </p:spPr>
        <p:txBody>
          <a:bodyPr>
            <a:normAutofit fontScale="55000" lnSpcReduction="20000"/>
          </a:bodyPr>
          <a:lstStyle/>
          <a:p>
            <a:pPr>
              <a:buNone/>
            </a:pPr>
            <a:r>
              <a:rPr lang="ru-RU" dirty="0" smtClean="0"/>
              <a:t>      </a:t>
            </a:r>
            <a:r>
              <a:rPr lang="ru-RU" dirty="0" smtClean="0">
                <a:latin typeface="Bookman Old Style" pitchFamily="18" charset="0"/>
              </a:rPr>
              <a:t>Все таксы неприхотливы, выносливы и жизнеспособны. Их хорошее здоровье и крепкие нервы делают собак очень простыми в содержании. Таксы отлично приспосабливаются к жизни как в частном доме, так и в квартире. Однако таксам необходимы ежедневные долгие и активные прогулки. Без них собака обленится и начнет болеть. Шерсть таксы, независимо от вида, требует минимального ухода. </a:t>
            </a:r>
          </a:p>
          <a:p>
            <a:pPr>
              <a:buNone/>
            </a:pPr>
            <a:r>
              <a:rPr lang="ru-RU" dirty="0" smtClean="0">
                <a:latin typeface="Bookman Old Style" pitchFamily="18" charset="0"/>
              </a:rPr>
              <a:t>     Нужно иметь в виду, что порода эта была выведена как охотничья. Если вы хотите, чтобы характер таксы правильно формировался, чтобы нормально протекало ее психологическое развитие, собаку нужно дрессировать, как охотника. Даже если вы не собираетесь в дальнейшем с ней охотиться, пусть она пройдет полевую дрессировку или </a:t>
            </a:r>
            <a:r>
              <a:rPr lang="ru-RU" dirty="0" err="1" smtClean="0">
                <a:latin typeface="Bookman Old Style" pitchFamily="18" charset="0"/>
              </a:rPr>
              <a:t>притравку</a:t>
            </a:r>
            <a:r>
              <a:rPr lang="ru-RU" dirty="0" smtClean="0">
                <a:latin typeface="Bookman Old Style" pitchFamily="18" charset="0"/>
              </a:rPr>
              <a:t> на специальной станции. Так вы реализуете сильнейший охотничий инстинкт этой собаки, оправдав ее предназначение. В итоге таксу перестанут интересовать кошки в качестве «добычи».</a:t>
            </a:r>
          </a:p>
          <a:p>
            <a:pPr>
              <a:buNone/>
            </a:pPr>
            <a:endParaRPr lang="ru-RU" dirty="0" smtClean="0">
              <a:latin typeface="Bookman Old Style" pitchFamily="18" charset="0"/>
            </a:endParaRPr>
          </a:p>
          <a:p>
            <a:pPr>
              <a:buNone/>
            </a:pPr>
            <a:endParaRPr lang="ru-RU" dirty="0">
              <a:latin typeface="Bookman Old Style" pitchFamily="18" charset="0"/>
            </a:endParaRPr>
          </a:p>
        </p:txBody>
      </p:sp>
      <p:pic>
        <p:nvPicPr>
          <p:cNvPr id="4099" name="Picture 3" descr="C:\Users\Пользователь\Desktop\Таксы\501834301.gif"/>
          <p:cNvPicPr>
            <a:picLocks noChangeAspect="1" noChangeArrowheads="1" noCrop="1"/>
          </p:cNvPicPr>
          <p:nvPr/>
        </p:nvPicPr>
        <p:blipFill>
          <a:blip r:embed="rId2" cstate="print"/>
          <a:srcRect/>
          <a:stretch>
            <a:fillRect/>
          </a:stretch>
        </p:blipFill>
        <p:spPr bwMode="auto">
          <a:xfrm>
            <a:off x="1295400" y="5791200"/>
            <a:ext cx="2295525"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0600" y="381000"/>
            <a:ext cx="7498080" cy="1143000"/>
          </a:xfrm>
        </p:spPr>
        <p:txBody>
          <a:bodyPr>
            <a:normAutofit fontScale="90000"/>
          </a:bodyPr>
          <a:lstStyle/>
          <a:p>
            <a:pPr algn="ctr"/>
            <a:r>
              <a:rPr lang="ru-RU" dirty="0" smtClean="0">
                <a:latin typeface="Bookman Old Style" pitchFamily="18" charset="0"/>
              </a:rPr>
              <a:t>Кормление и здоровье таксы</a:t>
            </a:r>
            <a:endParaRPr lang="ru-RU" dirty="0">
              <a:latin typeface="Bookman Old Style" pitchFamily="18" charset="0"/>
            </a:endParaRPr>
          </a:p>
        </p:txBody>
      </p:sp>
      <p:sp>
        <p:nvSpPr>
          <p:cNvPr id="3" name="Содержимое 2"/>
          <p:cNvSpPr>
            <a:spLocks noGrp="1"/>
          </p:cNvSpPr>
          <p:nvPr>
            <p:ph idx="1"/>
          </p:nvPr>
        </p:nvSpPr>
        <p:spPr>
          <a:xfrm>
            <a:off x="990600" y="1371600"/>
            <a:ext cx="7498080" cy="4800600"/>
          </a:xfrm>
        </p:spPr>
        <p:txBody>
          <a:bodyPr>
            <a:normAutofit fontScale="62500" lnSpcReduction="20000"/>
          </a:bodyPr>
          <a:lstStyle/>
          <a:p>
            <a:pPr>
              <a:buNone/>
            </a:pPr>
            <a:r>
              <a:rPr lang="ru-RU" dirty="0" smtClean="0">
                <a:latin typeface="Bookman Old Style" pitchFamily="18" charset="0"/>
              </a:rPr>
              <a:t>     У всех такс прекрасный аппетит: они способны есть постоянно. Поэтому первое правило для владельца таксы – не перекормить собаку! У такс повышенная потребность в запасе энергии. Но при отсутствии физических нагрузок все лишние калории будут откладываться в виде жира в теле таксы. </a:t>
            </a:r>
          </a:p>
          <a:p>
            <a:pPr>
              <a:buNone/>
            </a:pPr>
            <a:r>
              <a:rPr lang="ru-RU" dirty="0" smtClean="0">
                <a:latin typeface="Bookman Old Style" pitchFamily="18" charset="0"/>
              </a:rPr>
              <a:t>     Такса в целом очень здоровая собака, описание лишь одной болезни упоминается в аннотациях к этой породе. У такс есть специфическая болезнь – выпадение межпозвоночного диска. Последствия бывают весьма плачевны, вплоть до паралича задней части тела. Выбирая щенка, нужно проследить, чтобы спина его была ровной и не имела горба. В дальнейшем нужно будет укреплять мышцы спины (плавание, прогулки). Важно также избегать излишних нагрузок на позвоночник собаки, к которым ведут вертикальные прыжки и лишний вес.</a:t>
            </a:r>
          </a:p>
          <a:p>
            <a:pPr>
              <a:buNone/>
            </a:pPr>
            <a:endParaRPr lang="ru-RU" dirty="0">
              <a:latin typeface="Bookman Old Styl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Bookman Old Style" pitchFamily="18" charset="0"/>
              </a:rPr>
              <a:t>Мой пес-такса</a:t>
            </a:r>
            <a:endParaRPr lang="ru-RU" dirty="0">
              <a:latin typeface="Bookman Old Style" pitchFamily="18" charset="0"/>
            </a:endParaRPr>
          </a:p>
        </p:txBody>
      </p:sp>
      <p:sp>
        <p:nvSpPr>
          <p:cNvPr id="8" name="Содержимое 7"/>
          <p:cNvSpPr>
            <a:spLocks noGrp="1"/>
          </p:cNvSpPr>
          <p:nvPr>
            <p:ph idx="1"/>
          </p:nvPr>
        </p:nvSpPr>
        <p:spPr>
          <a:xfrm>
            <a:off x="5334000" y="1066800"/>
            <a:ext cx="3063240" cy="4800600"/>
          </a:xfrm>
        </p:spPr>
        <p:txBody>
          <a:bodyPr>
            <a:noAutofit/>
          </a:bodyPr>
          <a:lstStyle/>
          <a:p>
            <a:pPr>
              <a:buNone/>
            </a:pPr>
            <a:r>
              <a:rPr lang="ru-RU" sz="1800" dirty="0" smtClean="0"/>
              <a:t>        </a:t>
            </a:r>
            <a:r>
              <a:rPr lang="ru-RU" sz="1600" dirty="0" smtClean="0">
                <a:latin typeface="Bookman Old Style" pitchFamily="18" charset="0"/>
              </a:rPr>
              <a:t>Кто же это такой сладкий</a:t>
            </a:r>
          </a:p>
          <a:p>
            <a:pPr>
              <a:buNone/>
            </a:pPr>
            <a:r>
              <a:rPr lang="ru-RU" sz="1600" dirty="0" smtClean="0">
                <a:latin typeface="Bookman Old Style" pitchFamily="18" charset="0"/>
              </a:rPr>
              <a:t>      На моей лежит кроватке?</a:t>
            </a:r>
          </a:p>
          <a:p>
            <a:pPr>
              <a:buNone/>
            </a:pPr>
            <a:r>
              <a:rPr lang="ru-RU" sz="1600" dirty="0" smtClean="0">
                <a:latin typeface="Bookman Old Style" pitchFamily="18" charset="0"/>
              </a:rPr>
              <a:t>      Спит на шелковой подушке,</a:t>
            </a:r>
          </a:p>
          <a:p>
            <a:pPr>
              <a:buNone/>
            </a:pPr>
            <a:r>
              <a:rPr lang="ru-RU" sz="1600" dirty="0" smtClean="0">
                <a:latin typeface="Bookman Old Style" pitchFamily="18" charset="0"/>
              </a:rPr>
              <a:t>      К верху лапки, к верху брюшко!</a:t>
            </a:r>
          </a:p>
          <a:p>
            <a:pPr>
              <a:buNone/>
            </a:pPr>
            <a:r>
              <a:rPr lang="ru-RU" sz="1600" dirty="0" smtClean="0">
                <a:latin typeface="Bookman Old Style" pitchFamily="18" charset="0"/>
              </a:rPr>
              <a:t>       То не взрослый, не ребенок –</a:t>
            </a:r>
          </a:p>
          <a:p>
            <a:pPr>
              <a:buNone/>
            </a:pPr>
            <a:r>
              <a:rPr lang="ru-RU" sz="1600" dirty="0" smtClean="0">
                <a:latin typeface="Bookman Old Style" pitchFamily="18" charset="0"/>
              </a:rPr>
              <a:t>     Это мой родной </a:t>
            </a:r>
            <a:r>
              <a:rPr lang="ru-RU" sz="1600" dirty="0" err="1" smtClean="0">
                <a:latin typeface="Bookman Old Style" pitchFamily="18" charset="0"/>
              </a:rPr>
              <a:t>таксенок</a:t>
            </a:r>
            <a:r>
              <a:rPr lang="ru-RU" sz="1600" dirty="0" smtClean="0">
                <a:latin typeface="Bookman Old Style" pitchFamily="18" charset="0"/>
              </a:rPr>
              <a:t>!</a:t>
            </a:r>
          </a:p>
          <a:p>
            <a:pPr>
              <a:buNone/>
            </a:pPr>
            <a:r>
              <a:rPr lang="ru-RU" sz="1600" dirty="0" smtClean="0">
                <a:latin typeface="Bookman Old Style" pitchFamily="18" charset="0"/>
              </a:rPr>
              <a:t>      Нагулялся, наигрался,</a:t>
            </a:r>
          </a:p>
          <a:p>
            <a:pPr>
              <a:buNone/>
            </a:pPr>
            <a:r>
              <a:rPr lang="ru-RU" sz="1600" dirty="0" smtClean="0">
                <a:latin typeface="Bookman Old Style" pitchFamily="18" charset="0"/>
              </a:rPr>
              <a:t>      Простокваши налакался.</a:t>
            </a:r>
          </a:p>
          <a:p>
            <a:pPr>
              <a:buNone/>
            </a:pPr>
            <a:r>
              <a:rPr lang="ru-RU" sz="1600" dirty="0" smtClean="0">
                <a:latin typeface="Bookman Old Style" pitchFamily="18" charset="0"/>
              </a:rPr>
              <a:t>      А теперь у нас режим:</a:t>
            </a:r>
          </a:p>
          <a:p>
            <a:pPr>
              <a:buNone/>
            </a:pPr>
            <a:r>
              <a:rPr lang="ru-RU" sz="1600" dirty="0" smtClean="0">
                <a:latin typeface="Bookman Old Style" pitchFamily="18" charset="0"/>
              </a:rPr>
              <a:t>      Наслаждаемся. Лежим!</a:t>
            </a:r>
          </a:p>
          <a:p>
            <a:pPr algn="just"/>
            <a:endParaRPr lang="ru-RU" sz="1600" dirty="0">
              <a:latin typeface="Bookman Old Style" pitchFamily="18" charset="0"/>
            </a:endParaRPr>
          </a:p>
        </p:txBody>
      </p:sp>
      <p:pic>
        <p:nvPicPr>
          <p:cNvPr id="2052" name="Picture 4" descr="C:\Users\Пользователь\Desktop\2015-10-10-13-52-27_deco.jpg"/>
          <p:cNvPicPr>
            <a:picLocks noChangeAspect="1" noChangeArrowheads="1"/>
          </p:cNvPicPr>
          <p:nvPr/>
        </p:nvPicPr>
        <p:blipFill>
          <a:blip r:embed="rId2" cstate="print"/>
          <a:stretch>
            <a:fillRect/>
          </a:stretch>
        </p:blipFill>
        <p:spPr bwMode="auto">
          <a:xfrm>
            <a:off x="990600" y="1600200"/>
            <a:ext cx="4418215" cy="396101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2"/>
                                        </p:tgtEl>
                                        <p:attrNameLst>
                                          <p:attrName>style.visibility</p:attrName>
                                        </p:attrNameLst>
                                      </p:cBhvr>
                                      <p:to>
                                        <p:strVal val="visible"/>
                                      </p:to>
                                    </p:set>
                                    <p:anim calcmode="lin" valueType="num">
                                      <p:cBhvr additive="base">
                                        <p:cTn id="13" dur="500" fill="hold"/>
                                        <p:tgtEl>
                                          <p:spTgt spid="2052"/>
                                        </p:tgtEl>
                                        <p:attrNameLst>
                                          <p:attrName>ppt_x</p:attrName>
                                        </p:attrNameLst>
                                      </p:cBhvr>
                                      <p:tavLst>
                                        <p:tav tm="0">
                                          <p:val>
                                            <p:strVal val="#ppt_x"/>
                                          </p:val>
                                        </p:tav>
                                        <p:tav tm="100000">
                                          <p:val>
                                            <p:strVal val="#ppt_x"/>
                                          </p:val>
                                        </p:tav>
                                      </p:tavLst>
                                    </p:anim>
                                    <p:anim calcmode="lin" valueType="num">
                                      <p:cBhvr additive="base">
                                        <p:cTn id="14"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anim calcmode="lin" valueType="num">
                                      <p:cBhvr additive="base">
                                        <p:cTn id="3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xEl>
                                              <p:pRg st="4" end="4"/>
                                            </p:txEl>
                                          </p:spTgt>
                                        </p:tgtEl>
                                        <p:attrNameLst>
                                          <p:attrName>style.visibility</p:attrName>
                                        </p:attrNameLst>
                                      </p:cBhvr>
                                      <p:to>
                                        <p:strVal val="visible"/>
                                      </p:to>
                                    </p:set>
                                    <p:anim calcmode="lin" valueType="num">
                                      <p:cBhvr additive="base">
                                        <p:cTn id="4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xEl>
                                              <p:pRg st="5" end="5"/>
                                            </p:txEl>
                                          </p:spTgt>
                                        </p:tgtEl>
                                        <p:attrNameLst>
                                          <p:attrName>style.visibility</p:attrName>
                                        </p:attrNameLst>
                                      </p:cBhvr>
                                      <p:to>
                                        <p:strVal val="visible"/>
                                      </p:to>
                                    </p:set>
                                    <p:anim calcmode="lin" valueType="num">
                                      <p:cBhvr additive="base">
                                        <p:cTn id="49"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xEl>
                                              <p:pRg st="6" end="6"/>
                                            </p:txEl>
                                          </p:spTgt>
                                        </p:tgtEl>
                                        <p:attrNameLst>
                                          <p:attrName>style.visibility</p:attrName>
                                        </p:attrNameLst>
                                      </p:cBhvr>
                                      <p:to>
                                        <p:strVal val="visible"/>
                                      </p:to>
                                    </p:set>
                                    <p:anim calcmode="lin" valueType="num">
                                      <p:cBhvr additive="base">
                                        <p:cTn id="55"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xEl>
                                              <p:pRg st="7" end="7"/>
                                            </p:txEl>
                                          </p:spTgt>
                                        </p:tgtEl>
                                        <p:attrNameLst>
                                          <p:attrName>style.visibility</p:attrName>
                                        </p:attrNameLst>
                                      </p:cBhvr>
                                      <p:to>
                                        <p:strVal val="visible"/>
                                      </p:to>
                                    </p:set>
                                    <p:anim calcmode="lin" valueType="num">
                                      <p:cBhvr additive="base">
                                        <p:cTn id="61"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8">
                                            <p:txEl>
                                              <p:pRg st="8" end="8"/>
                                            </p:txEl>
                                          </p:spTgt>
                                        </p:tgtEl>
                                        <p:attrNameLst>
                                          <p:attrName>style.visibility</p:attrName>
                                        </p:attrNameLst>
                                      </p:cBhvr>
                                      <p:to>
                                        <p:strVal val="visible"/>
                                      </p:to>
                                    </p:set>
                                    <p:anim calcmode="lin" valueType="num">
                                      <p:cBhvr additive="base">
                                        <p:cTn id="67"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8">
                                            <p:txEl>
                                              <p:pRg st="9" end="9"/>
                                            </p:txEl>
                                          </p:spTgt>
                                        </p:tgtEl>
                                        <p:attrNameLst>
                                          <p:attrName>style.visibility</p:attrName>
                                        </p:attrNameLst>
                                      </p:cBhvr>
                                      <p:to>
                                        <p:strVal val="visible"/>
                                      </p:to>
                                    </p:set>
                                    <p:anim calcmode="lin" valueType="num">
                                      <p:cBhvr additive="base">
                                        <p:cTn id="73"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8">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0"/>
            <a:ext cx="6400800" cy="3200400"/>
          </a:xfrm>
        </p:spPr>
        <p:txBody>
          <a:bodyPr>
            <a:normAutofit fontScale="55000" lnSpcReduction="20000"/>
          </a:bodyPr>
          <a:lstStyle/>
          <a:p>
            <a:pPr>
              <a:buNone/>
            </a:pPr>
            <a:r>
              <a:rPr lang="ru-RU" dirty="0" smtClean="0"/>
              <a:t>    </a:t>
            </a:r>
            <a:r>
              <a:rPr lang="ru-RU" dirty="0" smtClean="0">
                <a:latin typeface="Bookman Old Style" pitchFamily="18" charset="0"/>
              </a:rPr>
              <a:t>Если плохо на душе и на сердце клякса,</a:t>
            </a:r>
          </a:p>
          <a:p>
            <a:pPr>
              <a:buNone/>
            </a:pPr>
            <a:r>
              <a:rPr lang="ru-RU" dirty="0" smtClean="0">
                <a:latin typeface="Bookman Old Style" pitchFamily="18" charset="0"/>
              </a:rPr>
              <a:t>    Просто вспомню — дома ждет и скучает Такса.</a:t>
            </a:r>
          </a:p>
          <a:p>
            <a:pPr>
              <a:buNone/>
            </a:pPr>
            <a:r>
              <a:rPr lang="ru-RU" dirty="0" smtClean="0">
                <a:latin typeface="Bookman Old Style" pitchFamily="18" charset="0"/>
              </a:rPr>
              <a:t>    Это чудо-существо на коротких ножках</a:t>
            </a:r>
          </a:p>
          <a:p>
            <a:pPr>
              <a:buNone/>
            </a:pPr>
            <a:r>
              <a:rPr lang="ru-RU" dirty="0" smtClean="0">
                <a:latin typeface="Bookman Old Style" pitchFamily="18" charset="0"/>
              </a:rPr>
              <a:t>    Проложило в сердце мне радости дорожку.</a:t>
            </a:r>
          </a:p>
          <a:p>
            <a:pPr>
              <a:buNone/>
            </a:pPr>
            <a:r>
              <a:rPr lang="ru-RU" dirty="0" smtClean="0">
                <a:latin typeface="Bookman Old Style" pitchFamily="18" charset="0"/>
              </a:rPr>
              <a:t>    И теплее солнца луч, и блестят росинки,</a:t>
            </a:r>
          </a:p>
          <a:p>
            <a:pPr>
              <a:buNone/>
            </a:pPr>
            <a:r>
              <a:rPr lang="ru-RU" dirty="0" smtClean="0">
                <a:latin typeface="Bookman Old Style" pitchFamily="18" charset="0"/>
              </a:rPr>
              <a:t>    Когда рядышком бежит Такса по тропинке!</a:t>
            </a:r>
          </a:p>
          <a:p>
            <a:pPr>
              <a:buNone/>
            </a:pPr>
            <a:r>
              <a:rPr lang="ru-RU" dirty="0" smtClean="0">
                <a:latin typeface="Bookman Old Style" pitchFamily="18" charset="0"/>
              </a:rPr>
              <a:t>    Нежно ткнется в щеку мне, мой ушастый песик —</a:t>
            </a:r>
          </a:p>
          <a:p>
            <a:pPr>
              <a:buNone/>
            </a:pPr>
            <a:r>
              <a:rPr lang="ru-RU" dirty="0" smtClean="0">
                <a:latin typeface="Bookman Old Style" pitchFamily="18" charset="0"/>
              </a:rPr>
              <a:t>    Не осталось и следа от тревог, ненастья,</a:t>
            </a:r>
          </a:p>
          <a:p>
            <a:pPr>
              <a:buNone/>
            </a:pPr>
            <a:r>
              <a:rPr lang="ru-RU" dirty="0" smtClean="0">
                <a:latin typeface="Bookman Old Style" pitchFamily="18" charset="0"/>
              </a:rPr>
              <a:t>     Подарила мне судьба — «целый метр» счастья</a:t>
            </a:r>
          </a:p>
          <a:p>
            <a:endParaRPr lang="ru-RU" dirty="0">
              <a:latin typeface="Bookman Old Style" pitchFamily="18" charset="0"/>
            </a:endParaRPr>
          </a:p>
        </p:txBody>
      </p:sp>
      <p:pic>
        <p:nvPicPr>
          <p:cNvPr id="3075" name="Picture 3" descr="C:\Users\Пользователь\Desktop\IMG_20150714_114414.jpg"/>
          <p:cNvPicPr>
            <a:picLocks noChangeAspect="1" noChangeArrowheads="1"/>
          </p:cNvPicPr>
          <p:nvPr/>
        </p:nvPicPr>
        <p:blipFill>
          <a:blip r:embed="rId2" cstate="print"/>
          <a:srcRect/>
          <a:stretch>
            <a:fillRect/>
          </a:stretch>
        </p:blipFill>
        <p:spPr bwMode="auto">
          <a:xfrm>
            <a:off x="2643174" y="2971800"/>
            <a:ext cx="4800600" cy="3886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nodeType="clickEffect">
                                  <p:stCondLst>
                                    <p:cond delay="0"/>
                                  </p:stCondLst>
                                  <p:childTnLst>
                                    <p:set>
                                      <p:cBhvr>
                                        <p:cTn id="44" dur="1" fill="hold">
                                          <p:stCondLst>
                                            <p:cond delay="0"/>
                                          </p:stCondLst>
                                        </p:cTn>
                                        <p:tgtEl>
                                          <p:spTgt spid="3075"/>
                                        </p:tgtEl>
                                        <p:attrNameLst>
                                          <p:attrName>style.visibility</p:attrName>
                                        </p:attrNameLst>
                                      </p:cBhvr>
                                      <p:to>
                                        <p:strVal val="visible"/>
                                      </p:to>
                                    </p:set>
                                    <p:animEffect transition="in" filter="fade">
                                      <p:cBhvr>
                                        <p:cTn id="45" dur="1000"/>
                                        <p:tgtEl>
                                          <p:spTgt spid="3075"/>
                                        </p:tgtEl>
                                      </p:cBhvr>
                                    </p:animEffect>
                                    <p:anim calcmode="lin" valueType="num">
                                      <p:cBhvr>
                                        <p:cTn id="46" dur="1000" fill="hold"/>
                                        <p:tgtEl>
                                          <p:spTgt spid="3075"/>
                                        </p:tgtEl>
                                        <p:attrNameLst>
                                          <p:attrName>ppt_x</p:attrName>
                                        </p:attrNameLst>
                                      </p:cBhvr>
                                      <p:tavLst>
                                        <p:tav tm="0">
                                          <p:val>
                                            <p:strVal val="#ppt_x"/>
                                          </p:val>
                                        </p:tav>
                                        <p:tav tm="100000">
                                          <p:val>
                                            <p:strVal val="#ppt_x"/>
                                          </p:val>
                                        </p:tav>
                                      </p:tavLst>
                                    </p:anim>
                                    <p:anim calcmode="lin" valueType="num">
                                      <p:cBhvr>
                                        <p:cTn id="47" dur="900" decel="100000" fill="hold"/>
                                        <p:tgtEl>
                                          <p:spTgt spid="3075"/>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307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180</TotalTime>
  <Words>798</Words>
  <Application>Microsoft Office PowerPoint</Application>
  <PresentationFormat>Экран (4:3)</PresentationFormat>
  <Paragraphs>82</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Солнцестояние</vt:lpstr>
      <vt:lpstr>«Мы в ответе  за тех, кого приручили»</vt:lpstr>
      <vt:lpstr>Всё о таксах</vt:lpstr>
      <vt:lpstr>  История породы   </vt:lpstr>
      <vt:lpstr>Описание</vt:lpstr>
      <vt:lpstr>Характер таксы</vt:lpstr>
      <vt:lpstr>Уход и дрессировка таксы</vt:lpstr>
      <vt:lpstr>Кормление и здоровье таксы</vt:lpstr>
      <vt:lpstr>Мой пес-такса</vt:lpstr>
      <vt:lpstr>Слайд 9</vt:lpstr>
      <vt:lpstr>Слайд 10</vt:lpstr>
      <vt:lpstr>Слайд 11</vt:lpstr>
      <vt:lpstr>Слайд 12</vt:lpstr>
      <vt:lpstr> Продолжение… В клыках и силе интерес. Смеюсь над тем, кто произнес Умильное «сю-сю», «Они как дети!» Мой пёс соплей не признаёт, Он ни на шаг не отстаёт, Он приручил меня! Он за меня в ответе! Я с ним и в воду и в огонь, по трём причинам: Он  друзей не продает, А подлецам в лицо плюет, И откровенно руку жмет «Собачник» слова не стыжусь. Я даже, знаете ль, горжусь Своим присутствием в таком собачьем братстве.   Опять косые взгляды вслед, И крики дам: «Управы нет» Я улыбаюсь, не сержусь, Я крепко-накрепко держусь За поводок моей «родной» собаки.   </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«Мы в ответе  за тех, кого приручили»</dc:title>
  <dc:creator>Валюха</dc:creator>
  <cp:lastModifiedBy>Сергей</cp:lastModifiedBy>
  <cp:revision>31</cp:revision>
  <dcterms:created xsi:type="dcterms:W3CDTF">2015-10-03T12:24:37Z</dcterms:created>
  <dcterms:modified xsi:type="dcterms:W3CDTF">2018-02-04T16:43:49Z</dcterms:modified>
</cp:coreProperties>
</file>