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300" r:id="rId2"/>
    <p:sldId id="257" r:id="rId3"/>
    <p:sldId id="265" r:id="rId4"/>
    <p:sldId id="266" r:id="rId5"/>
    <p:sldId id="268" r:id="rId6"/>
    <p:sldId id="271" r:id="rId7"/>
    <p:sldId id="272" r:id="rId8"/>
    <p:sldId id="273" r:id="rId9"/>
    <p:sldId id="295" r:id="rId10"/>
    <p:sldId id="297" r:id="rId11"/>
    <p:sldId id="298" r:id="rId12"/>
    <p:sldId id="296" r:id="rId13"/>
    <p:sldId id="289" r:id="rId14"/>
    <p:sldId id="274" r:id="rId15"/>
    <p:sldId id="299" r:id="rId16"/>
    <p:sldId id="287" r:id="rId17"/>
    <p:sldId id="284" r:id="rId18"/>
    <p:sldId id="288" r:id="rId19"/>
    <p:sldId id="29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06" autoAdjust="0"/>
    <p:restoredTop sz="86715" autoAdjust="0"/>
  </p:normalViewPr>
  <p:slideViewPr>
    <p:cSldViewPr>
      <p:cViewPr varScale="1">
        <p:scale>
          <a:sx n="94" d="100"/>
          <a:sy n="94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E5EC3E-6AA1-434C-9634-8E993643CDED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BA8E2-7EE9-4AC8-8C5F-10B2BF28C6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212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09CC19-0FBF-4D00-9142-362C4BECD2FE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5ECBE9-D383-45B6-9B8F-C8B144F0F8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0588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09CC19-0FBF-4D00-9142-362C4BECD2FE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5ECBE9-D383-45B6-9B8F-C8B144F0F8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332823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09CC19-0FBF-4D00-9142-362C4BECD2FE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5ECBE9-D383-45B6-9B8F-C8B144F0F8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3494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09CC19-0FBF-4D00-9142-362C4BECD2FE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5ECBE9-D383-45B6-9B8F-C8B144F0F8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07232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09CC19-0FBF-4D00-9142-362C4BECD2FE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5ECBE9-D383-45B6-9B8F-C8B144F0F8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57493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53553B-6797-42D1-8CD7-9524C5D2A3FA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CCF-09E8-4B7A-9411-DEBC93B1E2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1710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2663AA-B74E-4DF5-8DF6-2CA856EEE294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D56A3-8311-4B53-9BF1-245E947857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3770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B4FABD-A76F-4BF2-88EB-930EB94C1CB9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990F0-3032-4E44-93FC-E155D0618F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4242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BF6395-4EA7-4F5D-8C87-D83DFEC40FDC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A0DE7-2913-4695-B83B-7D03416DED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2031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057553-33D6-4E36-8735-0A493CF5CD6F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7C0C33-E97D-441D-8C6A-16B30D6B52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6619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CBA31F-13BF-403A-8E62-29A60831CDFA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00739D-D59D-4E9B-94B3-12D932A1CC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838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FCE580-1DAF-467F-AB86-F80851EA1D69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66BDF7-0672-47FC-A713-0277FDF5D8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0945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11093D-92A6-4DB3-8B85-21667D01DE07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25A7AE-119B-41EA-A064-B9D34C86D0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7286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F5F190-40E2-4A41-9778-AD01BF7193C5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159D1-1D49-47C8-B722-32D75333BB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0308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9204B6-2221-443B-9E93-5136B004521F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959E8-3797-4FA2-96FA-772C28329C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7764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09CC19-0FBF-4D00-9142-362C4BECD2FE}" type="datetimeFigureOut">
              <a:rPr lang="ru-RU" smtClean="0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765ECBE9-D383-45B6-9B8F-C8B144F0F8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244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357167"/>
            <a:ext cx="771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lvl="0"/>
            <a:endParaRPr lang="ru-RU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14290"/>
            <a:ext cx="635796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ПРОЕКТ: </a:t>
            </a:r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</a:rPr>
              <a:t> 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</a:rPr>
              <a:t>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3" y="1071547"/>
            <a:ext cx="48577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</a:rPr>
              <a:t>Мудрые  советы  русских  сказок…</a:t>
            </a:r>
            <a:r>
              <a:rPr lang="ru-RU" sz="2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 Сказка – ложь,  да  в  </a:t>
            </a:r>
          </a:p>
          <a:p>
            <a:pPr algn="ctr"/>
            <a:r>
              <a:rPr lang="ru-RU" sz="2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ней  намёк.   Добрым  молодцам  урок.</a:t>
            </a:r>
            <a:r>
              <a:rPr lang="ru-RU" sz="2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3429001"/>
            <a:ext cx="685804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Руководители  проекта:</a:t>
            </a:r>
          </a:p>
          <a:p>
            <a:pPr algn="ctr"/>
            <a:r>
              <a:rPr lang="ru-RU" sz="20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ru-RU" sz="2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Крисанова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Галина Васильевна</a:t>
            </a:r>
          </a:p>
          <a:p>
            <a:pPr algn="ctr"/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2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Хавхало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Наталья  Викторовна</a:t>
            </a:r>
          </a:p>
          <a:p>
            <a:pPr algn="ctr"/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Picture 2" descr="C:\Users\PC\Desktop\Новая папка\фото полуфабрикат\SDC177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14290"/>
            <a:ext cx="2214577" cy="16609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434"/>
    </mc:Choice>
    <mc:Fallback>
      <p:transition spd="slow" advTm="443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7" y="142853"/>
            <a:ext cx="8178827" cy="714380"/>
          </a:xfrm>
        </p:spPr>
        <p:txBody>
          <a:bodyPr>
            <a:normAutofit fontScale="40000" lnSpcReduction="20000"/>
          </a:bodyPr>
          <a:lstStyle/>
          <a:p>
            <a:pPr marL="514350" marR="0" indent="-514350" algn="just">
              <a:lnSpc>
                <a:spcPct val="80000"/>
              </a:lnSpc>
            </a:pPr>
            <a:r>
              <a:rPr lang="ru-RU" sz="9600" b="1" i="1" dirty="0" smtClean="0">
                <a:solidFill>
                  <a:schemeClr val="tx1"/>
                </a:solidFill>
              </a:rPr>
              <a:t>      </a:t>
            </a:r>
            <a:r>
              <a:rPr lang="ru-RU" sz="9600" b="1" i="1" dirty="0" smtClean="0">
                <a:solidFill>
                  <a:schemeClr val="accent1"/>
                </a:solidFill>
              </a:rPr>
              <a:t>Третий этап. Практический:</a:t>
            </a:r>
          </a:p>
          <a:p>
            <a:pPr marL="514350" marR="0" indent="-514350" algn="just">
              <a:lnSpc>
                <a:spcPct val="80000"/>
              </a:lnSpc>
            </a:pPr>
            <a:endParaRPr lang="ru-RU" sz="9600" b="1" i="1" dirty="0" smtClean="0">
              <a:solidFill>
                <a:schemeClr val="accent1"/>
              </a:solidFill>
            </a:endParaRPr>
          </a:p>
          <a:p>
            <a:pPr marL="514350" marR="0" indent="-514350" algn="just">
              <a:lnSpc>
                <a:spcPct val="80000"/>
              </a:lnSpc>
            </a:pPr>
            <a:endParaRPr lang="ru-RU" sz="9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</a:pPr>
            <a:endParaRPr lang="ru-RU" sz="96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31125" y="3929066"/>
            <a:ext cx="4281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857365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714356"/>
            <a:ext cx="835824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чтение стихов про героев сказок;</a:t>
            </a: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</a:t>
            </a:r>
            <a:r>
              <a:rPr lang="ru-RU" sz="24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инсценирование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русских народных сказок с использованием</a:t>
            </a:r>
          </a:p>
          <a:p>
            <a:pPr lvl="0" eaLnBrk="0" hangingPunct="0"/>
            <a:endParaRPr lang="ru-RU" sz="24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различных видов  театров;</a:t>
            </a: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разучивание пословиц;</a:t>
            </a: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дидактические игры;</a:t>
            </a: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рассматривание альбома: </a:t>
            </a:r>
          </a:p>
          <a:p>
            <a:pPr lvl="0" eaLnBrk="0" hangingPunct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«Сказки — загадки»;</a:t>
            </a: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выполнение совместных аппликаций</a:t>
            </a: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C:\Users\PC\Desktop\Новая папка\фото полуфабрикат\SDC176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5446633"/>
            <a:ext cx="2143114" cy="1249450"/>
          </a:xfrm>
          <a:prstGeom prst="rect">
            <a:avLst/>
          </a:prstGeom>
          <a:noFill/>
        </p:spPr>
      </p:pic>
      <p:pic>
        <p:nvPicPr>
          <p:cNvPr id="36867" name="Picture 3" descr="C:\Users\PC\Desktop\Новая папка\фото полуфабрикат\SDC17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438322"/>
            <a:ext cx="1819256" cy="125742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317"/>
    </mc:Choice>
    <mc:Fallback>
      <p:transition spd="slow" advTm="5317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7" y="142853"/>
            <a:ext cx="8178827" cy="714380"/>
          </a:xfrm>
        </p:spPr>
        <p:txBody>
          <a:bodyPr>
            <a:normAutofit fontScale="40000" lnSpcReduction="20000"/>
          </a:bodyPr>
          <a:lstStyle/>
          <a:p>
            <a:pPr marL="514350" marR="0" indent="-514350" algn="just">
              <a:lnSpc>
                <a:spcPct val="80000"/>
              </a:lnSpc>
            </a:pPr>
            <a:r>
              <a:rPr lang="ru-RU" sz="9600" b="1" i="1" dirty="0" smtClean="0">
                <a:solidFill>
                  <a:schemeClr val="tx1"/>
                </a:solidFill>
              </a:rPr>
              <a:t>      </a:t>
            </a:r>
            <a:r>
              <a:rPr lang="ru-RU" sz="9600" b="1" i="1" dirty="0" smtClean="0">
                <a:solidFill>
                  <a:schemeClr val="accent1"/>
                </a:solidFill>
              </a:rPr>
              <a:t>Третий этап. Практический:</a:t>
            </a:r>
          </a:p>
          <a:p>
            <a:pPr marL="514350" marR="0" indent="-514350" algn="just">
              <a:lnSpc>
                <a:spcPct val="80000"/>
              </a:lnSpc>
            </a:pPr>
            <a:endParaRPr lang="ru-RU" sz="9600" b="1" i="1" dirty="0" smtClean="0">
              <a:solidFill>
                <a:schemeClr val="accent1"/>
              </a:solidFill>
            </a:endParaRPr>
          </a:p>
          <a:p>
            <a:pPr marL="514350" marR="0" indent="-514350" algn="just">
              <a:lnSpc>
                <a:spcPct val="80000"/>
              </a:lnSpc>
            </a:pPr>
            <a:endParaRPr lang="ru-RU" sz="9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</a:pPr>
            <a:endParaRPr lang="ru-RU" sz="96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31125" y="3929066"/>
            <a:ext cx="4281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857365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714356"/>
            <a:ext cx="835824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изготовление поделок «Любимые герои русских народных сказок»;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выполнение совместной лепки по сказкам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рассказывание сказок с помощью схем  (моделирование);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строительство теремка из строительного материала, заселение его «жителями»;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составление сказок из кубиков;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выкладывание сказок из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пазлов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организация  библиотека русским народным сказкам;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фотовыставка  «Семейные  чтения».</a:t>
            </a:r>
          </a:p>
          <a:p>
            <a:pPr lvl="0" eaLnBrk="0" hangingPunct="0"/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C:\Users\PC\AppData\Local\Temp\Rar$DI06.553\sketch-14553064519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4720" y="4500570"/>
            <a:ext cx="1192108" cy="2119302"/>
          </a:xfrm>
          <a:prstGeom prst="rect">
            <a:avLst/>
          </a:prstGeom>
          <a:noFill/>
        </p:spPr>
      </p:pic>
      <p:pic>
        <p:nvPicPr>
          <p:cNvPr id="37893" name="Picture 5" descr="C:\Users\PC\Desktop\Новая папка\фото полуфабрикат\SDC177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786322"/>
            <a:ext cx="2617337" cy="184450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317"/>
    </mc:Choice>
    <mc:Fallback>
      <p:transition spd="slow" advTm="531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7" y="142853"/>
            <a:ext cx="8178827" cy="714380"/>
          </a:xfrm>
        </p:spPr>
        <p:txBody>
          <a:bodyPr>
            <a:normAutofit fontScale="25000" lnSpcReduction="20000"/>
          </a:bodyPr>
          <a:lstStyle/>
          <a:p>
            <a:pPr marL="514350" marR="0" indent="-514350" algn="just">
              <a:lnSpc>
                <a:spcPct val="80000"/>
              </a:lnSpc>
            </a:pPr>
            <a:r>
              <a:rPr lang="ru-RU" sz="9600" b="1" i="1" dirty="0" smtClean="0">
                <a:solidFill>
                  <a:schemeClr val="tx1"/>
                </a:solidFill>
              </a:rPr>
              <a:t>                 </a:t>
            </a:r>
            <a:r>
              <a:rPr lang="ru-RU" sz="9600" b="1" i="1" dirty="0" smtClean="0">
                <a:solidFill>
                  <a:schemeClr val="accent1"/>
                </a:solidFill>
              </a:rPr>
              <a:t>Третий этап. Практический:</a:t>
            </a:r>
          </a:p>
          <a:p>
            <a:pPr marL="514350" marR="0" indent="-514350" algn="just">
              <a:lnSpc>
                <a:spcPct val="80000"/>
              </a:lnSpc>
            </a:pPr>
            <a:endParaRPr lang="ru-RU" sz="96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Консультации для родителей (стендовая информация);</a:t>
            </a:r>
            <a:endParaRPr lang="ru-RU" sz="9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</a:pPr>
            <a:r>
              <a:rPr lang="ru-RU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Инсценировка сказки </a:t>
            </a:r>
            <a:r>
              <a:rPr lang="ru-RU" sz="9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музыкальным</a:t>
            </a:r>
          </a:p>
          <a:p>
            <a:pPr marL="514350" marR="0" indent="-514350" algn="just">
              <a:lnSpc>
                <a:spcPct val="80000"/>
              </a:lnSpc>
            </a:pPr>
            <a:r>
              <a:rPr lang="ru-RU" sz="9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сопровождением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9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избушка» </a:t>
            </a:r>
          </a:p>
          <a:p>
            <a:pPr marL="514350" marR="0" indent="-514350" algn="just">
              <a:lnSpc>
                <a:spcPct val="80000"/>
              </a:lnSpc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 детей  младшей  группы;</a:t>
            </a:r>
            <a:endParaRPr lang="ru-RU" sz="9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</a:pPr>
            <a:endParaRPr lang="ru-RU" sz="96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" name="Рисунок 2" descr="C:\Users\PC\Desktop\Новая папка\фото полуфабрикат\SDC177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000372"/>
            <a:ext cx="2065332" cy="1209669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PC\Desktop\Новая папка\фото полуфабрикат\SDC1772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000504"/>
            <a:ext cx="2357454" cy="1785926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PC\Desktop\Новая папка\фото полуфабрикат\SDC1770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072074"/>
            <a:ext cx="185738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317"/>
    </mc:Choice>
    <mc:Fallback>
      <p:transition spd="slow" advTm="531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287" y="34498"/>
            <a:ext cx="6347713" cy="442174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/>
              <a:t>      Четвертый этап</a:t>
            </a:r>
            <a:r>
              <a:rPr lang="ru-RU" sz="2400" b="1" i="1" dirty="0"/>
              <a:t>. </a:t>
            </a:r>
            <a:r>
              <a:rPr lang="ru-RU" sz="2400" b="1" i="1" dirty="0" smtClean="0"/>
              <a:t>Обобщающий:</a:t>
            </a:r>
            <a:endParaRPr lang="ru-RU" sz="2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0287" y="505520"/>
            <a:ext cx="6581993" cy="3352108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•    </a:t>
            </a: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 </a:t>
            </a:r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родителей;</a:t>
            </a:r>
          </a:p>
          <a:p>
            <a:pPr marL="0" indent="0">
              <a:buNone/>
            </a:pPr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Обработка данных (анализ анкет для родителей, </a:t>
            </a: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мониторинг </a:t>
            </a:r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всех результатов);</a:t>
            </a:r>
          </a:p>
          <a:p>
            <a:pPr marL="0" indent="0">
              <a:buNone/>
            </a:pPr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Создание итогового продукта проекта – </a:t>
            </a:r>
            <a:r>
              <a:rPr lang="ru-RU" sz="6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мультимедийной</a:t>
            </a: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презентации,  </a:t>
            </a:r>
          </a:p>
          <a:p>
            <a:pPr marL="0" indent="0">
              <a:buNone/>
            </a:pP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Проведение  путешествия  «Сказка  за  сказкой»  (февраль) с включением задач по ОО «Познание»; </a:t>
            </a:r>
            <a:endParaRPr lang="ru-RU" sz="6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Распространение материала на уровне </a:t>
            </a: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учреждения, </a:t>
            </a:r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интернет – сообществе;</a:t>
            </a:r>
            <a:endParaRPr lang="ru-RU" sz="6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Развлечение с участием </a:t>
            </a:r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родителей  (март);</a:t>
            </a:r>
            <a:endParaRPr lang="ru-RU" sz="6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200" dirty="0"/>
          </a:p>
          <a:p>
            <a:pPr marL="0" indent="0">
              <a:buNone/>
            </a:pPr>
            <a:endParaRPr lang="ru-RU" sz="4200" dirty="0"/>
          </a:p>
        </p:txBody>
      </p:sp>
      <p:pic>
        <p:nvPicPr>
          <p:cNvPr id="5" name="Рисунок 4" descr="C:\Users\PC\Desktop\Новая папка\фото полуфабрикат\SDC177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572008"/>
            <a:ext cx="1714512" cy="1571636"/>
          </a:xfrm>
          <a:prstGeom prst="flowChartAlternateProcess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6" name="Picture 2" descr="C:\Users\PC\Desktop\Новая папка\фото полуфабрикат\SDC177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643446"/>
            <a:ext cx="2358335" cy="1762113"/>
          </a:xfrm>
          <a:prstGeom prst="rect">
            <a:avLst/>
          </a:prstGeom>
          <a:noFill/>
        </p:spPr>
      </p:pic>
      <p:pic>
        <p:nvPicPr>
          <p:cNvPr id="7" name="Рисунок 6" descr="C:\Users\PC\Desktop\Новая папка\фото полуфабрикат\SDC1775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2857496"/>
            <a:ext cx="1500198" cy="1357322"/>
          </a:xfrm>
          <a:prstGeom prst="flowChartAlternateProcess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45678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8825" y="285728"/>
            <a:ext cx="6599257" cy="75883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Ожидаемые результаты</a:t>
            </a:r>
            <a:r>
              <a:rPr lang="ru-RU" sz="4000" dirty="0" smtClean="0"/>
              <a:t>:</a:t>
            </a:r>
            <a:endParaRPr lang="ru-RU" sz="4000" dirty="0"/>
          </a:p>
        </p:txBody>
      </p:sp>
      <p:sp>
        <p:nvSpPr>
          <p:cNvPr id="2355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1196975"/>
            <a:ext cx="7750199" cy="5232421"/>
          </a:xfrm>
        </p:spPr>
        <p:txBody>
          <a:bodyPr>
            <a:normAutofit/>
          </a:bodyPr>
          <a:lstStyle/>
          <a:p>
            <a:pPr lvl="4" algn="l">
              <a:lnSpc>
                <a:spcPct val="90000"/>
              </a:lnSpc>
            </a:pPr>
            <a:r>
              <a:rPr lang="ru-RU" sz="1400" b="1" dirty="0" smtClean="0">
                <a:solidFill>
                  <a:schemeClr val="tx1"/>
                </a:solidFill>
              </a:rPr>
              <a:t> </a:t>
            </a:r>
          </a:p>
          <a:p>
            <a:pPr lvl="1" algn="l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Закрепление  сказки,  как  одной  из  формирующих средств  в  социально-педагогическом формировании личности  ребенка  старшего  возраста;</a:t>
            </a:r>
          </a:p>
          <a:p>
            <a:pPr lvl="1" algn="l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 понимания    родителями  ценности чтения сказок  для  детей – дошкольников;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Повышение процентной  доли чтения  художественных  произведений   в структуре свободного времени  ребёнка  </a:t>
            </a:r>
          </a:p>
          <a:p>
            <a:pPr lvl="1" algn="l"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семье;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>
              <a:lnSpc>
                <a:spcPct val="90000"/>
              </a:lnSpc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Повышение общего  </a:t>
            </a:r>
          </a:p>
          <a:p>
            <a:pPr lvl="1" algn="l"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уровня  речевого развития   </a:t>
            </a:r>
          </a:p>
          <a:p>
            <a:pPr lvl="1" algn="l">
              <a:lnSpc>
                <a:spcPct val="9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 воспитанников.</a:t>
            </a:r>
          </a:p>
          <a:p>
            <a:pPr lvl="1" algn="l">
              <a:lnSpc>
                <a:spcPct val="90000"/>
              </a:lnSpc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C:\Users\PC\Desktop\Новая папка\фото полуфабрикат\SDC177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321249"/>
            <a:ext cx="2000264" cy="14081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625"/>
    </mc:Choice>
    <mc:Fallback>
      <p:transition spd="slow" advTm="3625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8825" y="285728"/>
            <a:ext cx="6599257" cy="75883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Ожидаемые результаты</a:t>
            </a:r>
            <a:r>
              <a:rPr lang="ru-RU" sz="4000" dirty="0" smtClean="0"/>
              <a:t>:</a:t>
            </a:r>
            <a:endParaRPr lang="ru-RU" sz="4000" dirty="0"/>
          </a:p>
        </p:txBody>
      </p:sp>
      <p:sp>
        <p:nvSpPr>
          <p:cNvPr id="2355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96975"/>
            <a:ext cx="7286676" cy="5232421"/>
          </a:xfrm>
        </p:spPr>
        <p:txBody>
          <a:bodyPr>
            <a:normAutofit fontScale="92500"/>
          </a:bodyPr>
          <a:lstStyle/>
          <a:p>
            <a:pPr lvl="4" algn="l">
              <a:lnSpc>
                <a:spcPct val="90000"/>
              </a:lnSpc>
            </a:pP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endParaRPr lang="ru-RU" sz="1400" b="1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Гармонизация отношений между взрослыми и детьми ;</a:t>
            </a:r>
          </a:p>
          <a:p>
            <a:pPr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эмоциональной отзывчивости  у  детей – дошкольников;</a:t>
            </a:r>
          </a:p>
          <a:p>
            <a:pPr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у детей коммуникативных навыков, познавательной активности, творческих способностей;</a:t>
            </a:r>
          </a:p>
          <a:p>
            <a:pPr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Совершенствование:  звукопроизношения, выразительности и связной речи детей;</a:t>
            </a:r>
          </a:p>
          <a:p>
            <a:pPr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Содействие творческому развитию детей;</a:t>
            </a:r>
          </a:p>
          <a:p>
            <a:pPr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Развитие интереса  к русской литературе;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 </a:t>
            </a:r>
          </a:p>
          <a:p>
            <a:pPr algn="l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Заинтересованность родителей жизнью группы, формирование желания участвовать в ней.</a:t>
            </a:r>
            <a:r>
              <a:rPr lang="ru-RU" sz="3200" dirty="0" smtClean="0"/>
              <a:t> 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625"/>
    </mc:Choice>
    <mc:Fallback>
      <p:transition spd="slow" advTm="362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/>
          </p:cNvSpPr>
          <p:nvPr>
            <p:ph idx="1"/>
          </p:nvPr>
        </p:nvSpPr>
        <p:spPr>
          <a:xfrm>
            <a:off x="457200" y="549275"/>
            <a:ext cx="3543296" cy="5451493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Таким образом,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лавный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результат, на который очень хочется надеяться, заключается в усвоении ребенком вечных ценностей: милосердия, правдолюбия, в стремлении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добру, развития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духовно-нравственных качеств. 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PC\Desktop\Новая папка\фото полуфабрикат\SDC177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8319" y="5000636"/>
            <a:ext cx="2190766" cy="1643074"/>
          </a:xfrm>
          <a:prstGeom prst="rect">
            <a:avLst/>
          </a:prstGeom>
          <a:noFill/>
        </p:spPr>
      </p:pic>
      <p:pic>
        <p:nvPicPr>
          <p:cNvPr id="8195" name="Picture 3" descr="C:\Users\PC\Desktop\Новая папка\фото полуфабрикат\SDC177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0158" y="1785926"/>
            <a:ext cx="2022378" cy="147005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211"/>
    </mc:Choice>
    <mc:Fallback>
      <p:transition spd="slow" advTm="521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5900" y="634839"/>
            <a:ext cx="6372200" cy="1116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555555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404665"/>
            <a:ext cx="7200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Сказка – великая духовная культура народа, которую мы собираем по крохам, и через сказку раскрывается перед нами тысячелетняя история народа.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Алексей Николаевич Толстой)</a:t>
            </a:r>
          </a:p>
        </p:txBody>
      </p:sp>
      <p:pic>
        <p:nvPicPr>
          <p:cNvPr id="5" name="Рисунок 4" descr="C:\Users\PC\Downloads\IMG-20170110-WA00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0453558">
            <a:off x="301625" y="3286124"/>
            <a:ext cx="3984623" cy="3345658"/>
          </a:xfrm>
          <a:prstGeom prst="hear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PC\AppData\Local\Temp\Rar$DI18.732\ci04abdSVRY.jpg"/>
          <p:cNvPicPr/>
          <p:nvPr/>
        </p:nvPicPr>
        <p:blipFill>
          <a:blip r:embed="rId3"/>
          <a:srcRect b="40605"/>
          <a:stretch>
            <a:fillRect/>
          </a:stretch>
        </p:blipFill>
        <p:spPr bwMode="auto">
          <a:xfrm rot="779849">
            <a:off x="4874879" y="3157004"/>
            <a:ext cx="4081748" cy="213118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601"/>
    </mc:Choice>
    <mc:Fallback>
      <p:transition spd="slow" advTm="460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20467463">
            <a:off x="295674" y="782090"/>
            <a:ext cx="5319937" cy="29175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Русская народная сказка - азбука нравственности. Сказки передаются из поколения в поколение. В их основе - нравственные ценности, которые актуальны во все времена: добро, милосердие, сострадание, взаимовыручка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 rot="482784">
            <a:off x="2822733" y="2830669"/>
            <a:ext cx="5859502" cy="395789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 </a:t>
            </a:r>
            <a:r>
              <a:rPr lang="ru-RU" sz="23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Сказка помогает преодолевать трудности, воспитывать в себе силу духа и смелость. Дарит надежду, а иногда, даже помогает принять верное решение в сложной жизненной ситуации. Сказка нужна не только детям, но и нам  - взрослым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434"/>
    </mc:Choice>
    <mc:Fallback>
      <p:transition spd="slow" advTm="4434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357167"/>
            <a:ext cx="7715304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БИБЛИОГРАФИЧЕСКИЙ СПИСОК</a:t>
            </a:r>
            <a:endParaRPr lang="ru-RU" dirty="0" smtClean="0"/>
          </a:p>
          <a:p>
            <a:pPr lvl="0"/>
            <a:endParaRPr lang="ru-RU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Алексеева М. М. Методика работы с художественной литературой в детском саду[Текст] // Алексеева М. М., Яшина В. И. Методика развития речи и обучения родному языку дошкольников: 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Учеб.пособие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– М., 1998. </a:t>
            </a:r>
          </a:p>
          <a:p>
            <a:endParaRPr lang="ru-RU" sz="1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Н. Е. Проектная деятельность дошкольников: пособие для педагогов дошкольного учреждения [Текст] / Н. Е.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А. Н.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М.: Мозаика – Синтез, 2010. </a:t>
            </a:r>
          </a:p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Гербова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В. В. Приобщение детей к художественной литературе [Текст]/ В. В. </a:t>
            </a:r>
            <a:r>
              <a:rPr lang="ru-RU" sz="1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Гербова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- Программа и методические рекомендации. – 2-е изд., </a:t>
            </a:r>
            <a:r>
              <a:rPr lang="ru-RU" sz="1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и доп. – М.: Мозаика – Синтез, 2006</a:t>
            </a:r>
          </a:p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Дунаева Н. В. О значении художественной литературы в формировании личности ребенка [Текст] // Дошкольное воспитание. – 2007. – № 6.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Куликовская Н. Увлечь книгой // Дошкольное воспитание.[Текст] – 2007. – № 5.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Мордович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С.В. Художественно-речевая деятельность как средство развития творческого мышления и воображения старших дошкольников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err="1" smtClean="0"/>
              <a:t>РепинаТ</a:t>
            </a:r>
            <a:r>
              <a:rPr lang="ru-RU" sz="1600" dirty="0" smtClean="0"/>
              <a:t>. А. Роль иллюстрации в понимании литературного произведения детьми дошкольного возраста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dirty="0" smtClean="0"/>
          </a:p>
          <a:p>
            <a:endParaRPr lang="ru-RU" dirty="0" smtClean="0"/>
          </a:p>
          <a:p>
            <a:pPr lvl="0"/>
            <a:endParaRPr lang="ru-RU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434"/>
    </mc:Choice>
    <mc:Fallback>
      <p:transition spd="slow" advTm="443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7388" y="142853"/>
            <a:ext cx="7851648" cy="71438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Актуальность темы</a:t>
            </a:r>
            <a:endParaRPr lang="ru-RU" sz="4000" dirty="0"/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3221" y="857232"/>
            <a:ext cx="7207737" cy="5595286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endParaRPr lang="ru-RU" sz="2000" dirty="0" smtClean="0"/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*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 анкетировании  родителей  выяснилось,  что  существенно сократилась доля чтения в структуре свободного времени детей.  Это  произошло из-за того, что телевидение, видео- и аудиотехника, а также 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компьютер практически вытеснили книгу из жизни ребёнка. 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последние годы наблюдается резкое снижение уровня речевого развития дошкольников  учреждения. Подобные отклонения, так или иначе, сказываются на последующем развитии и обучении ребенка. Одной из причин  снижения уровня речевого развития является пассивность и неосведомленность родителей в вопросах речевого развития детей.</a:t>
            </a:r>
          </a:p>
          <a:p>
            <a:pPr algn="just">
              <a:lnSpc>
                <a:spcPct val="150000"/>
              </a:lnSpc>
            </a:pPr>
            <a:endParaRPr lang="ru-RU" sz="2000" dirty="0" smtClean="0"/>
          </a:p>
        </p:txBody>
      </p:sp>
      <p:pic>
        <p:nvPicPr>
          <p:cNvPr id="5" name="Рисунок 4" descr="https://yt3.ggpht.com/-DIJgDKUKGrw/AAAAAAAAAAI/AAAAAAAAAAA/bxzwr5mkCcc/s900-c-k-no-mo-rj-c0xffffff/phot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643446"/>
            <a:ext cx="2357454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kto-chto-gde.ru/wp-content/uploads/2016/12/Chto_takoe_horosho_i_chto_takoe_ploho_1.jpg"/>
          <p:cNvPicPr/>
          <p:nvPr/>
        </p:nvPicPr>
        <p:blipFill>
          <a:blip r:embed="rId3" cstate="print"/>
          <a:srcRect l="48902"/>
          <a:stretch>
            <a:fillRect/>
          </a:stretch>
        </p:blipFill>
        <p:spPr bwMode="auto">
          <a:xfrm>
            <a:off x="357158" y="285728"/>
            <a:ext cx="1235991" cy="144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906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85728"/>
            <a:ext cx="7851648" cy="78581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  Цель проекта:</a:t>
            </a:r>
            <a:endParaRPr lang="ru-RU" dirty="0"/>
          </a:p>
        </p:txBody>
      </p:sp>
      <p:sp>
        <p:nvSpPr>
          <p:cNvPr id="1638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571612"/>
            <a:ext cx="7072362" cy="4714908"/>
          </a:xfrm>
        </p:spPr>
        <p:txBody>
          <a:bodyPr>
            <a:normAutofit fontScale="92500" lnSpcReduction="10000"/>
          </a:bodyPr>
          <a:lstStyle/>
          <a:p>
            <a:pPr lvl="4" algn="just"/>
            <a:r>
              <a:rPr lang="ru-RU" sz="2000" b="1" dirty="0" smtClean="0"/>
              <a:t>	</a:t>
            </a:r>
            <a:endParaRPr lang="ru-RU" sz="2400" dirty="0">
              <a:solidFill>
                <a:schemeClr val="tx1"/>
              </a:solidFill>
            </a:endParaRPr>
          </a:p>
          <a:p>
            <a:pPr lvl="4"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Развить  творческий потенциал детей через изучение </a:t>
            </a:r>
          </a:p>
          <a:p>
            <a:pPr lvl="4" algn="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русских народных сказок, привить им любовь к слушанию как к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процессу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научить анализировать услышанное, уметь высказывать  свое  мнение.</a:t>
            </a:r>
            <a:endParaRPr lang="ru-RU" sz="3600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 descr="C:\Users\PC\AppData\Local\Temp\Rar$DI33.931\wte066WReUw.jpg"/>
          <p:cNvPicPr/>
          <p:nvPr/>
        </p:nvPicPr>
        <p:blipFill>
          <a:blip r:embed="rId2" cstate="print"/>
          <a:srcRect t="21450" r="-5"/>
          <a:stretch>
            <a:fillRect/>
          </a:stretch>
        </p:blipFill>
        <p:spPr bwMode="auto">
          <a:xfrm rot="20675779">
            <a:off x="1091664" y="7930"/>
            <a:ext cx="1980595" cy="2270108"/>
          </a:xfrm>
          <a:prstGeom prst="doubleWave">
            <a:avLst>
              <a:gd name="adj1" fmla="val 6250"/>
              <a:gd name="adj2" fmla="val -644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PC\Downloads\image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286388"/>
            <a:ext cx="1571636" cy="1312046"/>
          </a:xfrm>
          <a:prstGeom prst="hear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362"/>
    </mc:Choice>
    <mc:Fallback>
      <p:transition spd="slow" advTm="436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42852"/>
            <a:ext cx="7851648" cy="92869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174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285860"/>
            <a:ext cx="8178702" cy="542928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формировать  у  старших  дошкольников  представления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добре 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зле  на  примере  событий    русских  народных  сказок,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показать красоту добрых поступков и их необходимость в жизни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людей,  прививать любовь к книге;</a:t>
            </a: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думать, сравнивать, анализировать поступки сказочных героев, учить давать оценку поведению своему 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других,  развивать речь, активизировать словарный запас;</a:t>
            </a:r>
          </a:p>
          <a:p>
            <a:pPr>
              <a:buFontTx/>
              <a:buChar char="-"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помочь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родителям понять ценность сказки, ее особую роль в воспитании духовно-нравственных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качеств, укреплять взаимоотношения детей  с родителями.</a:t>
            </a:r>
          </a:p>
          <a:p>
            <a:endParaRPr lang="ru-RU" sz="1200" dirty="0">
              <a:solidFill>
                <a:schemeClr val="tx1"/>
              </a:solidFill>
            </a:endParaRPr>
          </a:p>
          <a:p>
            <a:pPr marL="457200" algn="just">
              <a:lnSpc>
                <a:spcPct val="115000"/>
              </a:lnSpc>
            </a:pPr>
            <a:endParaRPr lang="ru-RU" sz="2400" dirty="0">
              <a:solidFill>
                <a:schemeClr val="tx1"/>
              </a:solidFill>
            </a:endParaRPr>
          </a:p>
          <a:p>
            <a:pPr marL="514350" marR="0" indent="-514350" algn="l">
              <a:lnSpc>
                <a:spcPct val="80000"/>
              </a:lnSpc>
              <a:buFont typeface="Wingdings 2" pitchFamily="18" charset="2"/>
              <a:buChar char=""/>
              <a:tabLst>
                <a:tab pos="5029200" algn="l"/>
              </a:tabLst>
            </a:pPr>
            <a:endParaRPr lang="ru-RU" sz="1400" b="1" i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769"/>
    </mc:Choice>
    <mc:Fallback>
      <p:transition spd="slow" advTm="376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538138" cy="5715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.</a:t>
            </a:r>
            <a:endParaRPr lang="ru-RU" sz="4400" dirty="0"/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357430"/>
            <a:ext cx="7929618" cy="4214842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600" b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Время реализации проекта: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среднесрочный (ноябрь 2016 – …  ещё не знаем, ведь  проект существует благодаря энтузиазму и инициативе участников).</a:t>
            </a:r>
          </a:p>
          <a:p>
            <a:pPr algn="l"/>
            <a:r>
              <a:rPr lang="ru-RU" sz="3900" b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педагоги,  воспитанники  старшей  группы  №4,  родители,  музыкальный  руководитель. </a:t>
            </a:r>
          </a:p>
          <a:p>
            <a:pPr marR="0" algn="l" eaLnBrk="1" hangingPunct="1">
              <a:lnSpc>
                <a:spcPct val="90000"/>
              </a:lnSpc>
              <a:buFont typeface="Arial" charset="0"/>
              <a:buChar char="•"/>
            </a:pPr>
            <a:endParaRPr lang="ru-RU" sz="2400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 descr="C:\Users\PC\AppData\Local\Temp\Rar$DI39.016\zYZIMIe-pD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2286016" cy="1885943"/>
          </a:xfrm>
          <a:prstGeom prst="flowChartDocumen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PC\Desktop\Новая папка\фото полуфабрикат\SDC177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000240"/>
            <a:ext cx="2357028" cy="177041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00496" y="142852"/>
            <a:ext cx="47863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творческий,  </a:t>
            </a:r>
          </a:p>
          <a:p>
            <a:r>
              <a:rPr lang="ru-RU" sz="28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 содержанию: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образовательный.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090"/>
    </mc:Choice>
    <mc:Fallback>
      <p:transition spd="slow" advTm="509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388" y="260350"/>
            <a:ext cx="8035950" cy="6337300"/>
          </a:xfrm>
        </p:spPr>
        <p:txBody>
          <a:bodyPr>
            <a:normAutofit/>
          </a:bodyPr>
          <a:lstStyle/>
          <a:p>
            <a:pPr marL="514350" marR="0" indent="-514350" algn="ctr">
              <a:lnSpc>
                <a:spcPct val="80000"/>
              </a:lnSpc>
              <a:tabLst>
                <a:tab pos="1619250" algn="l"/>
              </a:tabLst>
            </a:pPr>
            <a:endParaRPr lang="ru-RU" sz="2400" b="1" i="1" dirty="0" smtClean="0">
              <a:solidFill>
                <a:schemeClr val="tx2"/>
              </a:solidFill>
            </a:endParaRPr>
          </a:p>
          <a:p>
            <a:pPr marL="514350" marR="0" indent="-514350" algn="ctr">
              <a:lnSpc>
                <a:spcPct val="80000"/>
              </a:lnSpc>
              <a:tabLst>
                <a:tab pos="1619250" algn="l"/>
              </a:tabLst>
            </a:pPr>
            <a:r>
              <a:rPr lang="ru-RU" sz="2800" b="1" i="1" dirty="0" smtClean="0">
                <a:solidFill>
                  <a:schemeClr val="accent1"/>
                </a:solidFill>
              </a:rPr>
              <a:t>Этапы работы</a:t>
            </a:r>
          </a:p>
          <a:p>
            <a:pPr marL="514350" marR="0" indent="-514350" algn="ctr">
              <a:lnSpc>
                <a:spcPct val="80000"/>
              </a:lnSpc>
              <a:tabLst>
                <a:tab pos="1619250" algn="l"/>
              </a:tabLst>
            </a:pPr>
            <a:r>
              <a:rPr lang="ru-RU" sz="2400" b="1" i="1" u="sng" dirty="0" smtClean="0">
                <a:solidFill>
                  <a:schemeClr val="accent1"/>
                </a:solidFill>
              </a:rPr>
              <a:t>Первый этап.</a:t>
            </a:r>
          </a:p>
          <a:p>
            <a:pPr marL="514350" marR="0" indent="-514350" algn="ctr">
              <a:lnSpc>
                <a:spcPct val="80000"/>
              </a:lnSpc>
              <a:tabLst>
                <a:tab pos="1619250" algn="l"/>
              </a:tabLst>
            </a:pPr>
            <a:r>
              <a:rPr lang="ru-RU" sz="2400" b="1" i="1" u="sng" dirty="0" smtClean="0">
                <a:solidFill>
                  <a:schemeClr val="accent1"/>
                </a:solidFill>
              </a:rPr>
              <a:t> Подготовительно-диагностический</a:t>
            </a:r>
            <a:endParaRPr lang="ru-RU" sz="2400" i="1" u="sng" dirty="0" smtClean="0">
              <a:solidFill>
                <a:schemeClr val="accent1"/>
              </a:solidFill>
            </a:endParaRPr>
          </a:p>
          <a:p>
            <a:pPr marL="514350" indent="-514350" algn="just">
              <a:lnSpc>
                <a:spcPct val="80000"/>
              </a:lnSpc>
              <a:tabLst>
                <a:tab pos="1619250" algn="l"/>
              </a:tabLs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</a:rPr>
              <a:t>•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</a:rPr>
              <a:t>	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</a:rPr>
              <a:t>Изучение литературы, отбор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технологий;</a:t>
            </a:r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tabLst>
                <a:tab pos="1619250" algn="l"/>
              </a:tabLst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</a:rPr>
              <a:t>•	Анализ предметно-развивающей среды;</a:t>
            </a:r>
          </a:p>
          <a:p>
            <a:pPr marL="514350" indent="-514350" algn="just">
              <a:lnSpc>
                <a:spcPct val="80000"/>
              </a:lnSpc>
              <a:tabLst>
                <a:tab pos="161925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•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</a:rPr>
              <a:t>	Анкетирование родителей;</a:t>
            </a:r>
          </a:p>
          <a:p>
            <a:pPr marL="514350" indent="-514350" algn="just">
              <a:lnSpc>
                <a:spcPct val="80000"/>
              </a:lnSpc>
              <a:tabLst>
                <a:tab pos="1619250" algn="l"/>
              </a:tabLst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</a:rPr>
              <a:t>•	Мониторинг познавательного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tabLst>
                <a:tab pos="161925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интереса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</a:rPr>
              <a:t>к сказкам у детей;</a:t>
            </a:r>
          </a:p>
          <a:p>
            <a:pPr marL="514350" indent="-514350" algn="just">
              <a:lnSpc>
                <a:spcPct val="80000"/>
              </a:lnSpc>
              <a:tabLst>
                <a:tab pos="1619250" algn="l"/>
              </a:tabLst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</a:rPr>
              <a:t>•	Анализ сказок,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влияющих </a:t>
            </a:r>
          </a:p>
          <a:p>
            <a:pPr marL="514350" indent="-514350" algn="just">
              <a:lnSpc>
                <a:spcPct val="80000"/>
              </a:lnSpc>
              <a:tabLst>
                <a:tab pos="161925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на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</a:rPr>
              <a:t>духовно-нравственное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tabLst>
                <a:tab pos="1619250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развитие ребенка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</a:rPr>
              <a:t>;</a:t>
            </a:r>
          </a:p>
          <a:p>
            <a:pPr marL="514350" indent="-514350" algn="just">
              <a:lnSpc>
                <a:spcPct val="80000"/>
              </a:lnSpc>
              <a:tabLst>
                <a:tab pos="1619250" algn="l"/>
              </a:tabLst>
            </a:pPr>
            <a:endParaRPr lang="ru-RU" sz="2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5" name="Рисунок 4" descr="http://www.ukazka.ru/img/g/uk1825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286256"/>
            <a:ext cx="178595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v3toys.ru/kiwi-public-data/Kiwi_Img/1546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571481"/>
            <a:ext cx="101105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128"/>
    </mc:Choice>
    <mc:Fallback>
      <p:transition spd="slow" advTm="412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3" y="404813"/>
            <a:ext cx="3929089" cy="5595955"/>
          </a:xfrm>
        </p:spPr>
        <p:txBody>
          <a:bodyPr>
            <a:normAutofit/>
          </a:bodyPr>
          <a:lstStyle/>
          <a:p>
            <a:pPr marL="514350" marR="0" indent="-514350" algn="ctr"/>
            <a:r>
              <a:rPr lang="ru-RU" sz="2400" b="1" dirty="0" smtClean="0">
                <a:solidFill>
                  <a:schemeClr val="accent1"/>
                </a:solidFill>
              </a:rPr>
              <a:t>Второй этап.</a:t>
            </a:r>
            <a:r>
              <a:rPr lang="ru-RU" sz="2400" dirty="0" smtClean="0">
                <a:solidFill>
                  <a:schemeClr val="accent1"/>
                </a:solidFill>
              </a:rPr>
              <a:t> </a:t>
            </a:r>
            <a:r>
              <a:rPr lang="ru-RU" sz="2400" b="1" dirty="0" smtClean="0">
                <a:solidFill>
                  <a:schemeClr val="accent1"/>
                </a:solidFill>
              </a:rPr>
              <a:t>Организационный:</a:t>
            </a:r>
          </a:p>
          <a:p>
            <a:pPr marR="0" algn="just"/>
            <a:r>
              <a:rPr lang="ru-RU" sz="2000" dirty="0" smtClean="0">
                <a:solidFill>
                  <a:schemeClr val="accent1"/>
                </a:solidFill>
              </a:rPr>
              <a:t>      </a:t>
            </a:r>
          </a:p>
          <a:p>
            <a:pPr marR="0" algn="just"/>
            <a:endParaRPr lang="ru-RU" sz="2000" dirty="0"/>
          </a:p>
          <a:p>
            <a:pPr marR="0" algn="just">
              <a:buFont typeface="Wingdings" pitchFamily="2" charset="2"/>
              <a:buChar char="v"/>
            </a:pP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плана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с детьми и их родителями;</a:t>
            </a:r>
          </a:p>
          <a:p>
            <a:pPr marR="0"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Подбор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консультаций для родителей по теме проекта;</a:t>
            </a:r>
          </a:p>
          <a:p>
            <a:pPr marR="0"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Оснащение  предметно – развивающей  среды;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Изготовление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театральных пособий, музыкальных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репертуаров для постановок сказок;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algn="just"/>
            <a:endParaRPr lang="ru-RU" sz="2000" dirty="0">
              <a:solidFill>
                <a:schemeClr val="tx1"/>
              </a:solidFill>
            </a:endParaRPr>
          </a:p>
          <a:p>
            <a:pPr marR="0" algn="just"/>
            <a:endParaRPr lang="ru-RU" sz="20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836712"/>
            <a:ext cx="71287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2289" name="Picture 1" descr="C:\Users\PC\Desktop\Новая папка\фото полуфабрикат\SDC177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071546"/>
            <a:ext cx="2838440" cy="212883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065"/>
    </mc:Choice>
    <mc:Fallback>
      <p:transition spd="slow" advTm="706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7" y="142853"/>
            <a:ext cx="8178827" cy="714380"/>
          </a:xfrm>
        </p:spPr>
        <p:txBody>
          <a:bodyPr>
            <a:normAutofit fontScale="25000" lnSpcReduction="20000"/>
          </a:bodyPr>
          <a:lstStyle/>
          <a:p>
            <a:pPr marL="514350" marR="0" indent="-514350" algn="just">
              <a:lnSpc>
                <a:spcPct val="80000"/>
              </a:lnSpc>
            </a:pPr>
            <a:r>
              <a:rPr lang="ru-RU" sz="9600" b="1" i="1" dirty="0" smtClean="0">
                <a:solidFill>
                  <a:schemeClr val="tx1"/>
                </a:solidFill>
              </a:rPr>
              <a:t>    </a:t>
            </a:r>
            <a:r>
              <a:rPr lang="ru-RU" sz="9600" b="1" i="1" dirty="0" smtClean="0">
                <a:solidFill>
                  <a:schemeClr val="accent1"/>
                </a:solidFill>
              </a:rPr>
              <a:t>Третий этап. Практический:</a:t>
            </a:r>
          </a:p>
          <a:p>
            <a:pPr marL="514350" marR="0" indent="-514350" algn="just">
              <a:lnSpc>
                <a:spcPct val="80000"/>
              </a:lnSpc>
            </a:pPr>
            <a:endParaRPr lang="ru-RU" sz="9600" b="1" i="1" dirty="0" smtClean="0">
              <a:solidFill>
                <a:schemeClr val="accent1"/>
              </a:solidFill>
            </a:endParaRP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6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буклетов, </a:t>
            </a: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Памяток о духовно -  нравственном  </a:t>
            </a:r>
            <a:r>
              <a:rPr lang="ru-RU" sz="6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развитии </a:t>
            </a: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через </a:t>
            </a:r>
          </a:p>
          <a:p>
            <a:pPr marL="514350" marR="0" indent="-514350" algn="just">
              <a:lnSpc>
                <a:spcPct val="80000"/>
              </a:lnSpc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сказку </a:t>
            </a:r>
            <a:r>
              <a:rPr lang="ru-RU" sz="6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родителей;</a:t>
            </a:r>
            <a:endParaRPr lang="ru-RU" sz="6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 русских народных сказок;</a:t>
            </a: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 иллюстрированных </a:t>
            </a:r>
          </a:p>
          <a:p>
            <a:pPr marL="514350" marR="0" indent="-514350" algn="just">
              <a:lnSpc>
                <a:spcPct val="80000"/>
              </a:lnSpc>
            </a:pP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книжек по  мотивам  русских  народных  сказок.</a:t>
            </a: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Знакомство с видами театров (теневой,</a:t>
            </a: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фланелеграф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настольный, пальчиковый,</a:t>
            </a:r>
          </a:p>
          <a:p>
            <a:pPr marL="514350" marR="0" indent="-514350" algn="just">
              <a:lnSpc>
                <a:spcPct val="80000"/>
              </a:lnSpc>
            </a:pP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плоскостной театры, театр кукол бибабо);</a:t>
            </a: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endParaRPr lang="ru-RU" sz="96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endParaRPr lang="ru-RU" sz="96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endParaRPr lang="ru-RU" sz="96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endParaRPr lang="ru-RU" sz="96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endParaRPr lang="ru-RU" sz="96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endParaRPr lang="ru-RU" sz="96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14350" marR="0" indent="-514350" algn="just">
              <a:lnSpc>
                <a:spcPct val="80000"/>
              </a:lnSpc>
            </a:pPr>
            <a:r>
              <a:rPr lang="ru-RU" sz="96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 </a:t>
            </a:r>
            <a:endParaRPr lang="ru-RU" sz="96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endParaRPr lang="ru-RU" sz="9600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marL="514350" marR="0" indent="-514350" algn="just">
              <a:lnSpc>
                <a:spcPct val="80000"/>
              </a:lnSpc>
            </a:pPr>
            <a:endParaRPr lang="ru-RU" sz="96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4" name="Picture 2" descr="https://pp.vk.me/c837125/v837125221/184d8/PNLwgRswrY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1000108"/>
            <a:ext cx="1303743" cy="1738324"/>
          </a:xfrm>
          <a:prstGeom prst="rect">
            <a:avLst/>
          </a:prstGeom>
          <a:noFill/>
        </p:spPr>
      </p:pic>
      <p:pic>
        <p:nvPicPr>
          <p:cNvPr id="7" name="Рисунок 6" descr="C:\Users\PC\Desktop\Новая папка\фото полуфабрикат\P109079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000636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PC\Desktop\Новая папка\фото полуфабрикат\SDC173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18922">
            <a:off x="3925826" y="5054415"/>
            <a:ext cx="1593373" cy="1347947"/>
          </a:xfrm>
          <a:prstGeom prst="wedgeRoundRectCallou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317"/>
    </mc:Choice>
    <mc:Fallback>
      <p:transition spd="slow" advTm="531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7" y="142853"/>
            <a:ext cx="8178827" cy="714380"/>
          </a:xfrm>
        </p:spPr>
        <p:txBody>
          <a:bodyPr>
            <a:normAutofit fontScale="25000" lnSpcReduction="20000"/>
          </a:bodyPr>
          <a:lstStyle/>
          <a:p>
            <a:pPr marL="514350" marR="0" indent="-514350" algn="just">
              <a:lnSpc>
                <a:spcPct val="80000"/>
              </a:lnSpc>
            </a:pPr>
            <a:r>
              <a:rPr lang="ru-RU" sz="9600" b="1" i="1" dirty="0" smtClean="0">
                <a:solidFill>
                  <a:schemeClr val="tx1"/>
                </a:solidFill>
              </a:rPr>
              <a:t>                 </a:t>
            </a:r>
            <a:r>
              <a:rPr lang="ru-RU" sz="9600" b="1" i="1" dirty="0" smtClean="0">
                <a:solidFill>
                  <a:schemeClr val="accent1"/>
                </a:solidFill>
              </a:rPr>
              <a:t>Третий этап. Практический:</a:t>
            </a:r>
          </a:p>
          <a:p>
            <a:pPr marL="514350" marR="0" indent="-514350" algn="just">
              <a:lnSpc>
                <a:spcPct val="80000"/>
              </a:lnSpc>
            </a:pPr>
            <a:endParaRPr lang="ru-RU" sz="9600" b="1" i="1" dirty="0" smtClean="0">
              <a:solidFill>
                <a:schemeClr val="accent1"/>
              </a:solidFill>
            </a:endParaRP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</a:t>
            </a:r>
            <a:r>
              <a:rPr lang="ru-RU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костюмов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514350" marR="0" indent="-514350" algn="just">
              <a:lnSpc>
                <a:spcPct val="80000"/>
              </a:lnSpc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атрибутов для театрализованной </a:t>
            </a: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Выставка </a:t>
            </a:r>
            <a:r>
              <a:rPr lang="ru-RU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рисунков 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pPr marL="514350" marR="0" indent="-51435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Игры-драматизации</a:t>
            </a:r>
          </a:p>
          <a:p>
            <a:pPr marL="514350" marR="0" indent="-514350" algn="just">
              <a:lnSpc>
                <a:spcPct val="80000"/>
              </a:lnSpc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сказкам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marR="0" indent="-514350" algn="just">
              <a:lnSpc>
                <a:spcPct val="80000"/>
              </a:lnSpc>
            </a:pPr>
            <a:endParaRPr lang="ru-RU" sz="9600" dirty="0">
              <a:solidFill>
                <a:schemeClr val="tx1"/>
              </a:solidFill>
              <a:latin typeface="Times New Roman" pitchFamily="18" charset="0"/>
            </a:endParaRPr>
          </a:p>
          <a:p>
            <a:pPr marL="514350" marR="0" indent="-514350" algn="just">
              <a:lnSpc>
                <a:spcPct val="80000"/>
              </a:lnSpc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052" name="Picture 4" descr="C:\Users\PC\Desktop\Новая папка\фото полуфабрикат\P10904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857628"/>
            <a:ext cx="2360417" cy="2143116"/>
          </a:xfrm>
          <a:prstGeom prst="wave">
            <a:avLst/>
          </a:prstGeom>
          <a:noFill/>
        </p:spPr>
      </p:pic>
      <p:pic>
        <p:nvPicPr>
          <p:cNvPr id="2054" name="Picture 6" descr="C:\Users\PC\Desktop\Новая папка\фото полуфабрикат\SDC173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71942"/>
            <a:ext cx="2056275" cy="1766879"/>
          </a:xfrm>
          <a:prstGeom prst="flowChartPunchedTape">
            <a:avLst/>
          </a:prstGeom>
          <a:noFill/>
        </p:spPr>
      </p:pic>
      <p:pic>
        <p:nvPicPr>
          <p:cNvPr id="5" name="Picture 4" descr="C:\Users\PC\Desktop\Новая папка\фото полуфабрикат\SDC176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56842">
            <a:off x="5832118" y="1603296"/>
            <a:ext cx="1885334" cy="1414000"/>
          </a:xfrm>
          <a:prstGeom prst="wedgeRoundRectCallou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317"/>
    </mc:Choice>
    <mc:Fallback>
      <p:transition spd="slow" advTm="5317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2866</TotalTime>
  <Words>826</Words>
  <Application>Microsoft Office PowerPoint</Application>
  <PresentationFormat>Экран (4:3)</PresentationFormat>
  <Paragraphs>165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Грань</vt:lpstr>
      <vt:lpstr>Слайд 1</vt:lpstr>
      <vt:lpstr>Актуальность темы</vt:lpstr>
      <vt:lpstr>              Цель проекта:</vt:lpstr>
      <vt:lpstr>Задачи:</vt:lpstr>
      <vt:lpstr>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     Четвертый этап. Обобщающий:</vt:lpstr>
      <vt:lpstr>Ожидаемые результаты:</vt:lpstr>
      <vt:lpstr>Ожидаемые результаты: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ВЗАИМОДЕЙСТВИЕМ ДЕТСКОГО САДА И СЕМЬИ ЧЕРЕЗ ИСПОЛЬЗОВАНИЕ ИКТ</dc:title>
  <dc:creator>User</dc:creator>
  <cp:lastModifiedBy>PC</cp:lastModifiedBy>
  <cp:revision>238</cp:revision>
  <dcterms:created xsi:type="dcterms:W3CDTF">2012-10-09T11:07:52Z</dcterms:created>
  <dcterms:modified xsi:type="dcterms:W3CDTF">2018-02-04T15:58:05Z</dcterms:modified>
</cp:coreProperties>
</file>