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E8E0F3-D4B6-4AD2-8EF3-C71639E3FFB9}" type="doc">
      <dgm:prSet loTypeId="urn:microsoft.com/office/officeart/2005/8/layout/radial4" loCatId="relationship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FF391A14-C00C-4F1A-8985-55F2A1BCA10D}">
      <dgm:prSet phldrT="[Текст]"/>
      <dgm:spPr/>
      <dgm:t>
        <a:bodyPr/>
        <a:lstStyle/>
        <a:p>
          <a:r>
            <a:rPr lang="ru-RU" dirty="0" smtClean="0"/>
            <a:t>Словообразование</a:t>
          </a:r>
          <a:endParaRPr lang="ru-RU" dirty="0"/>
        </a:p>
      </dgm:t>
    </dgm:pt>
    <dgm:pt modelId="{0ACC09E1-0EF1-4218-911D-6053A2263519}" type="parTrans" cxnId="{0829AB03-89D5-4660-8C15-D27055239F86}">
      <dgm:prSet/>
      <dgm:spPr/>
      <dgm:t>
        <a:bodyPr/>
        <a:lstStyle/>
        <a:p>
          <a:endParaRPr lang="ru-RU"/>
        </a:p>
      </dgm:t>
    </dgm:pt>
    <dgm:pt modelId="{4904A316-1CA0-4E37-9FB6-E1415BE94995}" type="sibTrans" cxnId="{0829AB03-89D5-4660-8C15-D27055239F86}">
      <dgm:prSet/>
      <dgm:spPr/>
      <dgm:t>
        <a:bodyPr/>
        <a:lstStyle/>
        <a:p>
          <a:endParaRPr lang="ru-RU"/>
        </a:p>
      </dgm:t>
    </dgm:pt>
    <dgm:pt modelId="{8194A5A3-0E85-4446-9588-7A514C19BFEF}">
      <dgm:prSet phldrT="[Текст]"/>
      <dgm:spPr/>
      <dgm:t>
        <a:bodyPr/>
        <a:lstStyle/>
        <a:p>
          <a:r>
            <a:rPr lang="ru-RU" b="1" dirty="0" smtClean="0"/>
            <a:t>Морфемика</a:t>
          </a:r>
          <a:endParaRPr lang="ru-RU" b="1" dirty="0"/>
        </a:p>
      </dgm:t>
    </dgm:pt>
    <dgm:pt modelId="{77252B3D-944B-430B-9C92-6E9B1A2D0BAB}" type="parTrans" cxnId="{C9E0170C-BFEA-44B3-80B7-B5BF1A0947A0}">
      <dgm:prSet/>
      <dgm:spPr/>
      <dgm:t>
        <a:bodyPr/>
        <a:lstStyle/>
        <a:p>
          <a:endParaRPr lang="ru-RU"/>
        </a:p>
      </dgm:t>
    </dgm:pt>
    <dgm:pt modelId="{73C6C72A-4452-4679-ADD2-7176514E9650}" type="sibTrans" cxnId="{C9E0170C-BFEA-44B3-80B7-B5BF1A0947A0}">
      <dgm:prSet/>
      <dgm:spPr/>
      <dgm:t>
        <a:bodyPr/>
        <a:lstStyle/>
        <a:p>
          <a:endParaRPr lang="ru-RU"/>
        </a:p>
      </dgm:t>
    </dgm:pt>
    <dgm:pt modelId="{122755F3-803A-43A9-BC56-C64E3C54D525}">
      <dgm:prSet phldrT="[Текст]"/>
      <dgm:spPr/>
      <dgm:t>
        <a:bodyPr/>
        <a:lstStyle/>
        <a:p>
          <a:r>
            <a:rPr lang="ru-RU" b="1" dirty="0" smtClean="0"/>
            <a:t>Орфография</a:t>
          </a:r>
          <a:endParaRPr lang="ru-RU" b="1" dirty="0"/>
        </a:p>
      </dgm:t>
    </dgm:pt>
    <dgm:pt modelId="{F57B19B4-9503-4469-8D26-9CD95EF9F778}" type="parTrans" cxnId="{AF8BDEA1-6024-4A8A-889D-2574B169678B}">
      <dgm:prSet/>
      <dgm:spPr/>
      <dgm:t>
        <a:bodyPr/>
        <a:lstStyle/>
        <a:p>
          <a:endParaRPr lang="ru-RU"/>
        </a:p>
      </dgm:t>
    </dgm:pt>
    <dgm:pt modelId="{E84C4CAD-CF70-4B0C-87B7-4E1FEF7B594B}" type="sibTrans" cxnId="{AF8BDEA1-6024-4A8A-889D-2574B169678B}">
      <dgm:prSet/>
      <dgm:spPr/>
      <dgm:t>
        <a:bodyPr/>
        <a:lstStyle/>
        <a:p>
          <a:endParaRPr lang="ru-RU"/>
        </a:p>
      </dgm:t>
    </dgm:pt>
    <dgm:pt modelId="{2D0F448F-55F3-4BC9-80D3-F796CE39E7CA}">
      <dgm:prSet phldrT="[Текст]"/>
      <dgm:spPr/>
      <dgm:t>
        <a:bodyPr/>
        <a:lstStyle/>
        <a:p>
          <a:r>
            <a:rPr lang="ru-RU" b="1" dirty="0" smtClean="0"/>
            <a:t>Культура речи</a:t>
          </a:r>
          <a:endParaRPr lang="ru-RU" b="1" dirty="0"/>
        </a:p>
      </dgm:t>
    </dgm:pt>
    <dgm:pt modelId="{B8704724-3652-4098-A532-4A53D7FFE727}" type="parTrans" cxnId="{BA7DDEC6-1520-4DC6-AF45-8F7D7AC813BA}">
      <dgm:prSet/>
      <dgm:spPr/>
      <dgm:t>
        <a:bodyPr/>
        <a:lstStyle/>
        <a:p>
          <a:endParaRPr lang="ru-RU"/>
        </a:p>
      </dgm:t>
    </dgm:pt>
    <dgm:pt modelId="{4067CBBA-4E6E-419F-8D99-4DC5A0DA2A9D}" type="sibTrans" cxnId="{BA7DDEC6-1520-4DC6-AF45-8F7D7AC813BA}">
      <dgm:prSet/>
      <dgm:spPr/>
      <dgm:t>
        <a:bodyPr/>
        <a:lstStyle/>
        <a:p>
          <a:endParaRPr lang="ru-RU"/>
        </a:p>
      </dgm:t>
    </dgm:pt>
    <dgm:pt modelId="{27837A5F-1BE2-43F1-B144-18CC3B12656F}" type="pres">
      <dgm:prSet presAssocID="{B6E8E0F3-D4B6-4AD2-8EF3-C71639E3FFB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C80928F-F435-40FF-90AF-991BBDEC17F8}" type="pres">
      <dgm:prSet presAssocID="{FF391A14-C00C-4F1A-8985-55F2A1BCA10D}" presName="centerShape" presStyleLbl="node0" presStyleIdx="0" presStyleCnt="1" custScaleX="290455" custScaleY="54905"/>
      <dgm:spPr/>
      <dgm:t>
        <a:bodyPr/>
        <a:lstStyle/>
        <a:p>
          <a:endParaRPr lang="ru-RU"/>
        </a:p>
      </dgm:t>
    </dgm:pt>
    <dgm:pt modelId="{4A299078-AE04-4B0A-BBB0-6913E4488B2C}" type="pres">
      <dgm:prSet presAssocID="{77252B3D-944B-430B-9C92-6E9B1A2D0BAB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EDC68D0A-7F3C-458A-8175-6C8044F027D1}" type="pres">
      <dgm:prSet presAssocID="{8194A5A3-0E85-4446-9588-7A514C19BFE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AB1626-8178-4E1B-B287-98CCAC1F9111}" type="pres">
      <dgm:prSet presAssocID="{F57B19B4-9503-4469-8D26-9CD95EF9F778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86D3260B-B8AF-4A4F-9812-436FDBD4EF23}" type="pres">
      <dgm:prSet presAssocID="{122755F3-803A-43A9-BC56-C64E3C54D52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90D8D1-BE5D-4730-A214-D97306F1C41B}" type="pres">
      <dgm:prSet presAssocID="{B8704724-3652-4098-A532-4A53D7FFE727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74447345-7FB7-4139-BE9B-D064E519D1BA}" type="pres">
      <dgm:prSet presAssocID="{2D0F448F-55F3-4BC9-80D3-F796CE39E7C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9E0170C-BFEA-44B3-80B7-B5BF1A0947A0}" srcId="{FF391A14-C00C-4F1A-8985-55F2A1BCA10D}" destId="{8194A5A3-0E85-4446-9588-7A514C19BFEF}" srcOrd="0" destOrd="0" parTransId="{77252B3D-944B-430B-9C92-6E9B1A2D0BAB}" sibTransId="{73C6C72A-4452-4679-ADD2-7176514E9650}"/>
    <dgm:cxn modelId="{A9B5DA3C-7246-4C8D-B36C-09BA475E1636}" type="presOf" srcId="{B8704724-3652-4098-A532-4A53D7FFE727}" destId="{0990D8D1-BE5D-4730-A214-D97306F1C41B}" srcOrd="0" destOrd="0" presId="urn:microsoft.com/office/officeart/2005/8/layout/radial4"/>
    <dgm:cxn modelId="{5F42C9C8-536C-4488-9C2E-1FA329D0F046}" type="presOf" srcId="{B6E8E0F3-D4B6-4AD2-8EF3-C71639E3FFB9}" destId="{27837A5F-1BE2-43F1-B144-18CC3B12656F}" srcOrd="0" destOrd="0" presId="urn:microsoft.com/office/officeart/2005/8/layout/radial4"/>
    <dgm:cxn modelId="{721D670F-9016-402B-8BA8-7ABE9CC21BD1}" type="presOf" srcId="{122755F3-803A-43A9-BC56-C64E3C54D525}" destId="{86D3260B-B8AF-4A4F-9812-436FDBD4EF23}" srcOrd="0" destOrd="0" presId="urn:microsoft.com/office/officeart/2005/8/layout/radial4"/>
    <dgm:cxn modelId="{60D8212A-2AEB-4423-B1FA-A14E1C7E3FD2}" type="presOf" srcId="{F57B19B4-9503-4469-8D26-9CD95EF9F778}" destId="{19AB1626-8178-4E1B-B287-98CCAC1F9111}" srcOrd="0" destOrd="0" presId="urn:microsoft.com/office/officeart/2005/8/layout/radial4"/>
    <dgm:cxn modelId="{34FDBCCB-908C-4E38-8F64-44019C7C03D6}" type="presOf" srcId="{2D0F448F-55F3-4BC9-80D3-F796CE39E7CA}" destId="{74447345-7FB7-4139-BE9B-D064E519D1BA}" srcOrd="0" destOrd="0" presId="urn:microsoft.com/office/officeart/2005/8/layout/radial4"/>
    <dgm:cxn modelId="{E51F7D8F-A33C-4724-B50A-5227E8BFE304}" type="presOf" srcId="{77252B3D-944B-430B-9C92-6E9B1A2D0BAB}" destId="{4A299078-AE04-4B0A-BBB0-6913E4488B2C}" srcOrd="0" destOrd="0" presId="urn:microsoft.com/office/officeart/2005/8/layout/radial4"/>
    <dgm:cxn modelId="{AF8BDEA1-6024-4A8A-889D-2574B169678B}" srcId="{FF391A14-C00C-4F1A-8985-55F2A1BCA10D}" destId="{122755F3-803A-43A9-BC56-C64E3C54D525}" srcOrd="1" destOrd="0" parTransId="{F57B19B4-9503-4469-8D26-9CD95EF9F778}" sibTransId="{E84C4CAD-CF70-4B0C-87B7-4E1FEF7B594B}"/>
    <dgm:cxn modelId="{B7A111E0-50CF-42C8-92D5-48AEB2C1B855}" type="presOf" srcId="{8194A5A3-0E85-4446-9588-7A514C19BFEF}" destId="{EDC68D0A-7F3C-458A-8175-6C8044F027D1}" srcOrd="0" destOrd="0" presId="urn:microsoft.com/office/officeart/2005/8/layout/radial4"/>
    <dgm:cxn modelId="{BA7DDEC6-1520-4DC6-AF45-8F7D7AC813BA}" srcId="{FF391A14-C00C-4F1A-8985-55F2A1BCA10D}" destId="{2D0F448F-55F3-4BC9-80D3-F796CE39E7CA}" srcOrd="2" destOrd="0" parTransId="{B8704724-3652-4098-A532-4A53D7FFE727}" sibTransId="{4067CBBA-4E6E-419F-8D99-4DC5A0DA2A9D}"/>
    <dgm:cxn modelId="{34E4DB00-BBF4-4C0B-8CAE-31BD53FC6B92}" type="presOf" srcId="{FF391A14-C00C-4F1A-8985-55F2A1BCA10D}" destId="{DC80928F-F435-40FF-90AF-991BBDEC17F8}" srcOrd="0" destOrd="0" presId="urn:microsoft.com/office/officeart/2005/8/layout/radial4"/>
    <dgm:cxn modelId="{0829AB03-89D5-4660-8C15-D27055239F86}" srcId="{B6E8E0F3-D4B6-4AD2-8EF3-C71639E3FFB9}" destId="{FF391A14-C00C-4F1A-8985-55F2A1BCA10D}" srcOrd="0" destOrd="0" parTransId="{0ACC09E1-0EF1-4218-911D-6053A2263519}" sibTransId="{4904A316-1CA0-4E37-9FB6-E1415BE94995}"/>
    <dgm:cxn modelId="{6DB747D6-AE4A-4669-8385-14CA02032E64}" type="presParOf" srcId="{27837A5F-1BE2-43F1-B144-18CC3B12656F}" destId="{DC80928F-F435-40FF-90AF-991BBDEC17F8}" srcOrd="0" destOrd="0" presId="urn:microsoft.com/office/officeart/2005/8/layout/radial4"/>
    <dgm:cxn modelId="{A1B232EA-8665-4404-BE73-D3491BA275CE}" type="presParOf" srcId="{27837A5F-1BE2-43F1-B144-18CC3B12656F}" destId="{4A299078-AE04-4B0A-BBB0-6913E4488B2C}" srcOrd="1" destOrd="0" presId="urn:microsoft.com/office/officeart/2005/8/layout/radial4"/>
    <dgm:cxn modelId="{2BD45B60-9F3B-4F26-B7AC-E899E90AFA71}" type="presParOf" srcId="{27837A5F-1BE2-43F1-B144-18CC3B12656F}" destId="{EDC68D0A-7F3C-458A-8175-6C8044F027D1}" srcOrd="2" destOrd="0" presId="urn:microsoft.com/office/officeart/2005/8/layout/radial4"/>
    <dgm:cxn modelId="{36900F94-D5F4-4760-9C76-F41BC9E5DD84}" type="presParOf" srcId="{27837A5F-1BE2-43F1-B144-18CC3B12656F}" destId="{19AB1626-8178-4E1B-B287-98CCAC1F9111}" srcOrd="3" destOrd="0" presId="urn:microsoft.com/office/officeart/2005/8/layout/radial4"/>
    <dgm:cxn modelId="{137527CA-0055-47E1-9ECF-A50FAB245B49}" type="presParOf" srcId="{27837A5F-1BE2-43F1-B144-18CC3B12656F}" destId="{86D3260B-B8AF-4A4F-9812-436FDBD4EF23}" srcOrd="4" destOrd="0" presId="urn:microsoft.com/office/officeart/2005/8/layout/radial4"/>
    <dgm:cxn modelId="{FA576304-FDD3-48D7-94C0-1F98D33B975B}" type="presParOf" srcId="{27837A5F-1BE2-43F1-B144-18CC3B12656F}" destId="{0990D8D1-BE5D-4730-A214-D97306F1C41B}" srcOrd="5" destOrd="0" presId="urn:microsoft.com/office/officeart/2005/8/layout/radial4"/>
    <dgm:cxn modelId="{C680E1D3-E3AA-492F-B311-930F1B6CC5C7}" type="presParOf" srcId="{27837A5F-1BE2-43F1-B144-18CC3B12656F}" destId="{74447345-7FB7-4139-BE9B-D064E519D1BA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C80928F-F435-40FF-90AF-991BBDEC17F8}">
      <dsp:nvSpPr>
        <dsp:cNvPr id="0" name=""/>
        <dsp:cNvSpPr/>
      </dsp:nvSpPr>
      <dsp:spPr>
        <a:xfrm>
          <a:off x="645961" y="4011380"/>
          <a:ext cx="7349037" cy="1389195"/>
        </a:xfrm>
        <a:prstGeom prst="ellipse">
          <a:avLst/>
        </a:prstGeom>
        <a:solidFill>
          <a:schemeClr val="accent1">
            <a:shade val="6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05" tIns="27305" rIns="27305" bIns="27305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kern="1200" dirty="0" smtClean="0"/>
            <a:t>Словообразование</a:t>
          </a:r>
          <a:endParaRPr lang="ru-RU" sz="4300" kern="1200" dirty="0"/>
        </a:p>
      </dsp:txBody>
      <dsp:txXfrm>
        <a:off x="645961" y="4011380"/>
        <a:ext cx="7349037" cy="1389195"/>
      </dsp:txXfrm>
    </dsp:sp>
    <dsp:sp modelId="{4A299078-AE04-4B0A-BBB0-6913E4488B2C}">
      <dsp:nvSpPr>
        <dsp:cNvPr id="0" name=""/>
        <dsp:cNvSpPr/>
      </dsp:nvSpPr>
      <dsp:spPr>
        <a:xfrm rot="12900000">
          <a:off x="1293665" y="2982783"/>
          <a:ext cx="2161512" cy="72110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C68D0A-7F3C-458A-8175-6C8044F027D1}">
      <dsp:nvSpPr>
        <dsp:cNvPr id="0" name=""/>
        <dsp:cNvSpPr/>
      </dsp:nvSpPr>
      <dsp:spPr>
        <a:xfrm>
          <a:off x="287282" y="1761969"/>
          <a:ext cx="2403672" cy="1922937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/>
            <a:t>Морфемика</a:t>
          </a:r>
          <a:endParaRPr lang="ru-RU" sz="2600" b="1" kern="1200" dirty="0"/>
        </a:p>
      </dsp:txBody>
      <dsp:txXfrm>
        <a:off x="287282" y="1761969"/>
        <a:ext cx="2403672" cy="1922937"/>
      </dsp:txXfrm>
    </dsp:sp>
    <dsp:sp modelId="{19AB1626-8178-4E1B-B287-98CCAC1F9111}">
      <dsp:nvSpPr>
        <dsp:cNvPr id="0" name=""/>
        <dsp:cNvSpPr/>
      </dsp:nvSpPr>
      <dsp:spPr>
        <a:xfrm rot="16200000">
          <a:off x="3015502" y="2193950"/>
          <a:ext cx="2609954" cy="72110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240092"/>
            <a:satOff val="-15804"/>
            <a:lumOff val="249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D3260B-B8AF-4A4F-9812-436FDBD4EF23}">
      <dsp:nvSpPr>
        <dsp:cNvPr id="0" name=""/>
        <dsp:cNvSpPr/>
      </dsp:nvSpPr>
      <dsp:spPr>
        <a:xfrm>
          <a:off x="3118643" y="288055"/>
          <a:ext cx="2403672" cy="1922937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230774"/>
            <a:satOff val="-16855"/>
            <a:lumOff val="30649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/>
            <a:t>Орфография</a:t>
          </a:r>
          <a:endParaRPr lang="ru-RU" sz="2600" b="1" kern="1200" dirty="0"/>
        </a:p>
      </dsp:txBody>
      <dsp:txXfrm>
        <a:off x="3118643" y="288055"/>
        <a:ext cx="2403672" cy="1922937"/>
      </dsp:txXfrm>
    </dsp:sp>
    <dsp:sp modelId="{0990D8D1-BE5D-4730-A214-D97306F1C41B}">
      <dsp:nvSpPr>
        <dsp:cNvPr id="0" name=""/>
        <dsp:cNvSpPr/>
      </dsp:nvSpPr>
      <dsp:spPr>
        <a:xfrm rot="19500000">
          <a:off x="5185782" y="2982783"/>
          <a:ext cx="2161512" cy="721101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240092"/>
            <a:satOff val="-15804"/>
            <a:lumOff val="249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447345-7FB7-4139-BE9B-D064E519D1BA}">
      <dsp:nvSpPr>
        <dsp:cNvPr id="0" name=""/>
        <dsp:cNvSpPr/>
      </dsp:nvSpPr>
      <dsp:spPr>
        <a:xfrm>
          <a:off x="5950005" y="1761969"/>
          <a:ext cx="2403672" cy="1922937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230774"/>
            <a:satOff val="-16855"/>
            <a:lumOff val="30649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/>
            <a:t>Культура речи</a:t>
          </a:r>
          <a:endParaRPr lang="ru-RU" sz="2600" b="1" kern="1200" dirty="0"/>
        </a:p>
      </dsp:txBody>
      <dsp:txXfrm>
        <a:off x="5950005" y="1761969"/>
        <a:ext cx="2403672" cy="19229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68761"/>
            <a:ext cx="7772400" cy="231360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Обобщение и систематизация по теме «Словообразование»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645023"/>
            <a:ext cx="7772400" cy="1584177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000" b="1" dirty="0" smtClean="0"/>
              <a:t>Русский язык</a:t>
            </a:r>
          </a:p>
          <a:p>
            <a:pPr algn="ctr"/>
            <a:r>
              <a:rPr lang="ru-RU" sz="2000" b="1" dirty="0" smtClean="0"/>
              <a:t>6 класс</a:t>
            </a:r>
          </a:p>
          <a:p>
            <a:pPr algn="ctr"/>
            <a:r>
              <a:rPr lang="ru-RU" sz="2000" b="1" dirty="0" smtClean="0"/>
              <a:t>И. А. Кедрова, </a:t>
            </a:r>
          </a:p>
          <a:p>
            <a:pPr algn="ctr"/>
            <a:r>
              <a:rPr lang="ru-RU" sz="2000" b="1" dirty="0" smtClean="0"/>
              <a:t>МАОУ «Центр образования № 13 имени Героя Советского Союза Н. А. Кузнецова</a:t>
            </a:r>
            <a:r>
              <a:rPr lang="ru-RU" b="1" dirty="0" smtClean="0"/>
              <a:t>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27298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251520" y="548680"/>
          <a:ext cx="8640960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Двойная стрелка вверх/вниз 2"/>
          <p:cNvSpPr/>
          <p:nvPr/>
        </p:nvSpPr>
        <p:spPr>
          <a:xfrm rot="19141407">
            <a:off x="2658577" y="3541781"/>
            <a:ext cx="1077346" cy="1374952"/>
          </a:xfrm>
          <a:prstGeom prst="up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Двойная стрелка вверх/вниз 4"/>
          <p:cNvSpPr/>
          <p:nvPr/>
        </p:nvSpPr>
        <p:spPr>
          <a:xfrm>
            <a:off x="4067944" y="2564904"/>
            <a:ext cx="1077346" cy="2088232"/>
          </a:xfrm>
          <a:prstGeom prst="up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Двойная стрелка вверх/вниз 5"/>
          <p:cNvSpPr/>
          <p:nvPr/>
        </p:nvSpPr>
        <p:spPr>
          <a:xfrm rot="2613728">
            <a:off x="5473495" y="3466893"/>
            <a:ext cx="1077346" cy="1374952"/>
          </a:xfrm>
          <a:prstGeom prst="up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Прямоугольник 47"/>
          <p:cNvSpPr/>
          <p:nvPr/>
        </p:nvSpPr>
        <p:spPr>
          <a:xfrm>
            <a:off x="146578" y="4343877"/>
            <a:ext cx="498647" cy="4459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6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23944" y="593760"/>
            <a:ext cx="498647" cy="4459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М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64043" y="1073896"/>
            <a:ext cx="498647" cy="4459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Н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0361" y="1527014"/>
            <a:ext cx="498647" cy="4459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Р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23946" y="2462106"/>
            <a:ext cx="498647" cy="4459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Е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03848" y="3429000"/>
            <a:ext cx="498647" cy="4459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И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19900" y="4354724"/>
            <a:ext cx="498647" cy="4459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А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23945" y="1070170"/>
            <a:ext cx="498647" cy="4459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О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710541" y="1051898"/>
            <a:ext cx="498647" cy="4459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К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223946" y="1990104"/>
            <a:ext cx="498647" cy="4459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Ф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23943" y="2962927"/>
            <a:ext cx="498647" cy="4459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М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219899" y="3908790"/>
            <a:ext cx="498647" cy="4459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К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610553" y="1062230"/>
            <a:ext cx="498647" cy="4356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2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283968" y="1052736"/>
            <a:ext cx="498647" cy="4459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Ч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161673" y="1051898"/>
            <a:ext cx="498647" cy="4459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О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322351" y="2937187"/>
            <a:ext cx="498647" cy="4459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449738" y="2939299"/>
            <a:ext cx="498647" cy="4459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А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820998" y="2941967"/>
            <a:ext cx="498647" cy="4459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Р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824040" y="2462106"/>
            <a:ext cx="498647" cy="4459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О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820996" y="3885294"/>
            <a:ext cx="498647" cy="4459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Н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820997" y="3387901"/>
            <a:ext cx="498647" cy="4459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Е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824040" y="1990104"/>
            <a:ext cx="498647" cy="4459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К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283968" y="1988840"/>
            <a:ext cx="498647" cy="4459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И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764044" y="1990104"/>
            <a:ext cx="498647" cy="4459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Ф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706433" y="1995203"/>
            <a:ext cx="498647" cy="4459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У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300192" y="1052736"/>
            <a:ext cx="498647" cy="4459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Е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788024" y="1052736"/>
            <a:ext cx="498647" cy="4459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А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796136" y="1052736"/>
            <a:ext cx="498647" cy="4459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И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292080" y="1052736"/>
            <a:ext cx="498647" cy="4459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Н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207786" y="1995203"/>
            <a:ext cx="498647" cy="4459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5364088" y="1988840"/>
            <a:ext cx="498647" cy="4459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7381986" y="2931852"/>
            <a:ext cx="498647" cy="4459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6883339" y="2929462"/>
            <a:ext cx="498647" cy="4459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А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836724" y="2927350"/>
            <a:ext cx="498647" cy="4459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335371" y="2929462"/>
            <a:ext cx="498647" cy="4459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Т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5338077" y="2927350"/>
            <a:ext cx="498647" cy="4459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И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7921488" y="2931852"/>
            <a:ext cx="498647" cy="4459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К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1187624" y="4365104"/>
            <a:ext cx="498647" cy="4459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2195736" y="4365104"/>
            <a:ext cx="498647" cy="4459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О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1691680" y="4365104"/>
            <a:ext cx="498647" cy="4459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Н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2699792" y="4365104"/>
            <a:ext cx="498647" cy="4459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683568" y="4365104"/>
            <a:ext cx="498647" cy="4459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О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4839430" y="1612908"/>
            <a:ext cx="498647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4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1610552" y="1995202"/>
            <a:ext cx="498647" cy="4408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3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823701" y="2929462"/>
            <a:ext cx="498647" cy="4438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5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230359" y="233720"/>
            <a:ext cx="498647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1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4820996" y="4354724"/>
            <a:ext cx="498647" cy="4459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Ь</a:t>
            </a:r>
          </a:p>
        </p:txBody>
      </p:sp>
      <p:sp>
        <p:nvSpPr>
          <p:cNvPr id="57" name="Прямоугольник с двумя вырезанными противолежащими углами 56"/>
          <p:cNvSpPr/>
          <p:nvPr/>
        </p:nvSpPr>
        <p:spPr>
          <a:xfrm>
            <a:off x="2411760" y="5013176"/>
            <a:ext cx="6480720" cy="1628800"/>
          </a:xfrm>
          <a:prstGeom prst="snip2Diag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4. Часть слова, в которой заключено общее значение всех однокоренных слов.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6" name="Прямоугольник с двумя вырезанными противолежащими углами 55"/>
          <p:cNvSpPr/>
          <p:nvPr/>
        </p:nvSpPr>
        <p:spPr>
          <a:xfrm>
            <a:off x="2411760" y="5013176"/>
            <a:ext cx="6480720" cy="1628800"/>
          </a:xfrm>
          <a:prstGeom prst="snip2Diag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1. Раздел языкознания, изучающий состав слова.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5" name="Прямоугольник с двумя вырезанными противолежащими углами 54"/>
          <p:cNvSpPr/>
          <p:nvPr/>
        </p:nvSpPr>
        <p:spPr>
          <a:xfrm>
            <a:off x="2411760" y="5013176"/>
            <a:ext cx="6480720" cy="1628800"/>
          </a:xfrm>
          <a:prstGeom prst="snip2Diag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6. Часть слова без окончания.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4" name="Прямоугольник с двумя вырезанными противолежащими углами 53"/>
          <p:cNvSpPr/>
          <p:nvPr/>
        </p:nvSpPr>
        <p:spPr>
          <a:xfrm>
            <a:off x="2411760" y="4941168"/>
            <a:ext cx="6480720" cy="1628800"/>
          </a:xfrm>
          <a:prstGeom prst="snip2Diag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5. Значимая часть слова, которая стоит перед корнем и служит для образования новых слов.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2" name="Прямоугольник с двумя вырезанными противолежащими углами 51"/>
          <p:cNvSpPr/>
          <p:nvPr/>
        </p:nvSpPr>
        <p:spPr>
          <a:xfrm>
            <a:off x="2411760" y="5013176"/>
            <a:ext cx="6480720" cy="1628800"/>
          </a:xfrm>
          <a:prstGeom prst="snip2Diag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3. Значимая часть слова, которая стоит после корня и служит для образования новых слов.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8" name="Прямоугольник с двумя вырезанными противолежащими углами 57"/>
          <p:cNvSpPr/>
          <p:nvPr/>
        </p:nvSpPr>
        <p:spPr>
          <a:xfrm>
            <a:off x="2411760" y="5013176"/>
            <a:ext cx="6480720" cy="1628800"/>
          </a:xfrm>
          <a:prstGeom prst="snip2Diag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2. Изменяемая часть слова.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0475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5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5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5" dur="500"/>
                                        <p:tgtEl>
                                          <p:spTgt spid="5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/>
                                        <p:tgtEl>
                                          <p:spTgt spid="5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8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2" dur="500"/>
                                        <p:tgtEl>
                                          <p:spTgt spid="5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/>
                                        <p:tgtEl>
                                          <p:spTgt spid="5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155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6" fill="hold">
                      <p:stCondLst>
                        <p:cond delay="0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5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9" dur="500"/>
                                        <p:tgtEl>
                                          <p:spTgt spid="5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/>
                                        <p:tgtEl>
                                          <p:spTgt spid="5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2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6" dur="500"/>
                                        <p:tgtEl>
                                          <p:spTgt spid="5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500"/>
                                        <p:tgtEl>
                                          <p:spTgt spid="5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</p:childTnLst>
        </p:cTn>
      </p:par>
    </p:tnLst>
    <p:bldLst>
      <p:bldP spid="56" grpId="0" build="allAtOnce" animBg="1"/>
      <p:bldP spid="55" grpId="0" build="allAtOnce" animBg="1"/>
      <p:bldP spid="54" grpId="0" build="allAtOnce" animBg="1"/>
      <p:bldP spid="52" grpId="0" build="allAtOnce" animBg="1"/>
      <p:bldP spid="58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92688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1. Ночь уже л</a:t>
            </a:r>
            <a:r>
              <a:rPr lang="ru-RU" sz="2800" dirty="0" smtClean="0">
                <a:solidFill>
                  <a:srgbClr val="FF0000"/>
                </a:solidFill>
              </a:rPr>
              <a:t>о</a:t>
            </a:r>
            <a:r>
              <a:rPr lang="ru-RU" sz="2800" dirty="0" smtClean="0"/>
              <a:t>жилась на горы, и туман бродил по ущельям.</a:t>
            </a:r>
          </a:p>
          <a:p>
            <a:pPr>
              <a:buNone/>
            </a:pPr>
            <a:r>
              <a:rPr lang="ru-RU" sz="2800" dirty="0" smtClean="0"/>
              <a:t>2. Все двери зап</a:t>
            </a:r>
            <a:r>
              <a:rPr lang="ru-RU" sz="2800" dirty="0" smtClean="0">
                <a:solidFill>
                  <a:srgbClr val="FF0000"/>
                </a:solidFill>
              </a:rPr>
              <a:t>и</a:t>
            </a:r>
            <a:r>
              <a:rPr lang="ru-RU" sz="2800" dirty="0" smtClean="0"/>
              <a:t>рались на замок.</a:t>
            </a:r>
          </a:p>
          <a:p>
            <a:pPr>
              <a:buNone/>
            </a:pPr>
            <a:r>
              <a:rPr lang="ru-RU" sz="2800" dirty="0" smtClean="0"/>
              <a:t>3. Ярко зарделась з</a:t>
            </a:r>
            <a:r>
              <a:rPr lang="ru-RU" sz="2800" dirty="0" smtClean="0">
                <a:solidFill>
                  <a:srgbClr val="FF0000"/>
                </a:solidFill>
              </a:rPr>
              <a:t>а</a:t>
            </a:r>
            <a:r>
              <a:rPr lang="ru-RU" sz="2800" dirty="0" smtClean="0"/>
              <a:t>ря.</a:t>
            </a:r>
          </a:p>
          <a:p>
            <a:pPr>
              <a:buNone/>
            </a:pPr>
            <a:r>
              <a:rPr lang="ru-RU" sz="2800" dirty="0" smtClean="0"/>
              <a:t>4. Взгляды тихо разг</a:t>
            </a:r>
            <a:r>
              <a:rPr lang="ru-RU" sz="2800" dirty="0" smtClean="0">
                <a:solidFill>
                  <a:srgbClr val="FF0000"/>
                </a:solidFill>
              </a:rPr>
              <a:t>о</a:t>
            </a:r>
            <a:r>
              <a:rPr lang="ru-RU" sz="2800" dirty="0" smtClean="0"/>
              <a:t>рались и быстро погасали.</a:t>
            </a:r>
          </a:p>
          <a:p>
            <a:pPr>
              <a:buNone/>
            </a:pPr>
            <a:r>
              <a:rPr lang="ru-RU" sz="2800" dirty="0" smtClean="0"/>
              <a:t>5. Софья наклонялась, срывала цветок и легким прик</a:t>
            </a:r>
            <a:r>
              <a:rPr lang="ru-RU" sz="2800" dirty="0" smtClean="0">
                <a:solidFill>
                  <a:srgbClr val="FF0000"/>
                </a:solidFill>
              </a:rPr>
              <a:t>о</a:t>
            </a:r>
            <a:r>
              <a:rPr lang="ru-RU" sz="2800" dirty="0" smtClean="0"/>
              <a:t>сновением пальцев гладила дрожащие лепестки.</a:t>
            </a:r>
          </a:p>
          <a:p>
            <a:pPr>
              <a:buNone/>
            </a:pPr>
            <a:r>
              <a:rPr lang="ru-RU" sz="2800" dirty="0" smtClean="0"/>
              <a:t>6. Заг</a:t>
            </a:r>
            <a:r>
              <a:rPr lang="ru-RU" sz="2800" dirty="0" smtClean="0">
                <a:solidFill>
                  <a:srgbClr val="FF0000"/>
                </a:solidFill>
              </a:rPr>
              <a:t>о</a:t>
            </a:r>
            <a:r>
              <a:rPr lang="ru-RU" sz="2800" dirty="0" smtClean="0"/>
              <a:t>рались и бл</a:t>
            </a:r>
            <a:r>
              <a:rPr lang="ru-RU" sz="2800" dirty="0" smtClean="0">
                <a:solidFill>
                  <a:srgbClr val="FF0000"/>
                </a:solidFill>
              </a:rPr>
              <a:t>и</a:t>
            </a:r>
            <a:r>
              <a:rPr lang="ru-RU" sz="2800" dirty="0" smtClean="0"/>
              <a:t>стали стекла, оз</a:t>
            </a:r>
            <a:r>
              <a:rPr lang="ru-RU" sz="2800" dirty="0" smtClean="0">
                <a:solidFill>
                  <a:srgbClr val="FF0000"/>
                </a:solidFill>
              </a:rPr>
              <a:t>а</a:t>
            </a:r>
            <a:r>
              <a:rPr lang="ru-RU" sz="2800" dirty="0" smtClean="0"/>
              <a:t>ренные пожаром.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850" y="404812"/>
          <a:ext cx="8569326" cy="6136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2286"/>
                <a:gridCol w="1512168"/>
                <a:gridCol w="1584872"/>
              </a:tblGrid>
              <a:tr h="37546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Слова</a:t>
                      </a:r>
                      <a:endParaRPr lang="ru-RU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е</a:t>
                      </a:r>
                      <a:endParaRPr lang="ru-RU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и</a:t>
                      </a:r>
                      <a:endParaRPr lang="ru-RU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7546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пр..</a:t>
                      </a:r>
                      <a:r>
                        <a:rPr lang="ru-RU" sz="2000" b="1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образователь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(пере)</a:t>
                      </a:r>
                      <a:endParaRPr lang="ru-RU" sz="20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+</a:t>
                      </a:r>
                      <a:endParaRPr lang="ru-RU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7546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пр..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школьный (близость)</a:t>
                      </a:r>
                      <a:endParaRPr lang="ru-RU" sz="20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+</a:t>
                      </a:r>
                      <a:endParaRPr lang="ru-RU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7546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пр..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успевать (очень)</a:t>
                      </a:r>
                      <a:endParaRPr lang="ru-RU" sz="20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+</a:t>
                      </a:r>
                      <a:endParaRPr lang="ru-RU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7546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пр..</a:t>
                      </a:r>
                      <a:r>
                        <a:rPr lang="ru-RU" sz="2000" b="1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лунение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(приближение)</a:t>
                      </a:r>
                      <a:endParaRPr lang="ru-RU" sz="20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+</a:t>
                      </a:r>
                      <a:endParaRPr lang="ru-RU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7546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пр..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красный (очень)</a:t>
                      </a:r>
                      <a:endParaRPr lang="ru-RU" sz="20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+</a:t>
                      </a:r>
                      <a:endParaRPr lang="ru-RU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7546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пр..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рвать (пере)</a:t>
                      </a:r>
                      <a:endParaRPr lang="ru-RU" sz="20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+</a:t>
                      </a:r>
                      <a:endParaRPr lang="ru-RU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7546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пр..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остановить (неполное действие)</a:t>
                      </a:r>
                      <a:endParaRPr lang="ru-RU" sz="20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+</a:t>
                      </a:r>
                      <a:endParaRPr lang="ru-RU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7546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пр..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одолеть (пере)</a:t>
                      </a:r>
                      <a:endParaRPr lang="ru-RU" sz="20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+</a:t>
                      </a:r>
                      <a:endParaRPr lang="ru-RU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754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пр..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прятать  (неполное действие)</a:t>
                      </a:r>
                      <a:endParaRPr lang="ru-RU" sz="20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+</a:t>
                      </a:r>
                      <a:endParaRPr lang="ru-RU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7546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пр..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выкать  (неясное значение)</a:t>
                      </a:r>
                      <a:endParaRPr lang="ru-RU" sz="20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+</a:t>
                      </a:r>
                      <a:endParaRPr lang="ru-RU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7546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пр..</a:t>
                      </a:r>
                      <a:r>
                        <a:rPr lang="ru-RU" sz="2000" b="1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вратить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(неясное значение)</a:t>
                      </a:r>
                      <a:endParaRPr lang="ru-RU" sz="20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+</a:t>
                      </a:r>
                      <a:endParaRPr lang="ru-RU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754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пр..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поднять (неполное действие)</a:t>
                      </a:r>
                      <a:endParaRPr lang="ru-RU" sz="20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+</a:t>
                      </a:r>
                      <a:endParaRPr lang="ru-RU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7546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пр..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образованный (пере)</a:t>
                      </a:r>
                      <a:endParaRPr lang="ru-RU" sz="20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+</a:t>
                      </a:r>
                      <a:endParaRPr lang="ru-RU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7546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пр..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мудрый (очень)</a:t>
                      </a:r>
                      <a:endParaRPr lang="ru-RU" sz="20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+</a:t>
                      </a:r>
                      <a:endParaRPr lang="ru-RU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476670"/>
          <a:ext cx="8229600" cy="576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1152128">
                <a:tc>
                  <a:txBody>
                    <a:bodyPr/>
                    <a:lstStyle/>
                    <a:p>
                      <a:pPr indent="180975"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лед</a:t>
                      </a: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кол </a:t>
                      </a:r>
                      <a:endParaRPr lang="ru-RU" sz="20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180975"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птиц</a:t>
                      </a: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лов</a:t>
                      </a:r>
                      <a:endParaRPr lang="ru-RU" sz="20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180975"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сверх</a:t>
                      </a: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нтересный</a:t>
                      </a:r>
                      <a:endParaRPr lang="ru-RU" sz="20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indent="180975"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11521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раз</a:t>
                      </a: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ыс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кивать</a:t>
                      </a:r>
                      <a:endParaRPr lang="ru-RU" sz="2000" b="1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endParaRPr lang="ru-RU" sz="20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под</a:t>
                      </a: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тожить</a:t>
                      </a:r>
                      <a:endParaRPr lang="ru-RU" sz="2000" b="1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endParaRPr lang="ru-RU" sz="20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верт</a:t>
                      </a: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лёт</a:t>
                      </a:r>
                      <a:endParaRPr lang="ru-RU" sz="2000" b="1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endParaRPr lang="ru-RU" sz="20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11521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везд</a:t>
                      </a: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ход</a:t>
                      </a:r>
                      <a:endParaRPr lang="ru-RU" sz="2000" b="1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endParaRPr lang="ru-RU" sz="20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180975"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земл</a:t>
                      </a: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коп</a:t>
                      </a:r>
                      <a:endParaRPr lang="ru-RU" sz="2000" b="1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endParaRPr lang="ru-RU" sz="20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180975"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меж</a:t>
                      </a: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нститутский</a:t>
                      </a:r>
                      <a:endParaRPr lang="ru-RU" sz="2000" b="1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11521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сверх</a:t>
                      </a:r>
                      <a:r>
                        <a:rPr lang="ru-RU" sz="2000" b="1" dirty="0" err="1" smtClean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r>
                        <a:rPr lang="ru-RU" sz="2000" b="1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дейный</a:t>
                      </a:r>
                      <a:endParaRPr lang="ru-RU" sz="2000" b="1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endParaRPr lang="ru-RU" sz="20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раз</a:t>
                      </a: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грать</a:t>
                      </a:r>
                      <a:endParaRPr lang="ru-RU" sz="2000" b="1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endParaRPr lang="ru-RU" sz="20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стал</a:t>
                      </a: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вар</a:t>
                      </a:r>
                      <a:endParaRPr lang="ru-RU" sz="2000" b="1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endParaRPr lang="ru-RU" sz="20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1152128">
                <a:tc>
                  <a:txBody>
                    <a:bodyPr/>
                    <a:lstStyle/>
                    <a:p>
                      <a:pPr indent="180975"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без</a:t>
                      </a: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скусный</a:t>
                      </a:r>
                      <a:endParaRPr lang="ru-RU" sz="2000" b="1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indent="180975" algn="just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сам</a:t>
                      </a: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кат</a:t>
                      </a:r>
                      <a:endParaRPr lang="ru-RU" sz="2000" b="1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грать</a:t>
                      </a:r>
                      <a:endParaRPr lang="ru-RU" sz="2000" b="1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endParaRPr lang="ru-RU" sz="20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458611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5400" dirty="0" smtClean="0"/>
              <a:t>А</a:t>
            </a:r>
            <a:r>
              <a:rPr lang="ru-RU" sz="5400" dirty="0" smtClean="0">
                <a:solidFill>
                  <a:srgbClr val="C00000"/>
                </a:solidFill>
              </a:rPr>
              <a:t>ББ</a:t>
            </a:r>
            <a:r>
              <a:rPr lang="ru-RU" sz="5400" dirty="0" smtClean="0"/>
              <a:t>Р</a:t>
            </a:r>
            <a:r>
              <a:rPr lang="ru-RU" sz="5400" dirty="0" smtClean="0">
                <a:solidFill>
                  <a:srgbClr val="C00000"/>
                </a:solidFill>
              </a:rPr>
              <a:t>Е</a:t>
            </a:r>
            <a:r>
              <a:rPr lang="ru-RU" sz="5400" dirty="0" smtClean="0"/>
              <a:t>В</a:t>
            </a:r>
            <a:r>
              <a:rPr lang="ru-RU" sz="5400" dirty="0" smtClean="0">
                <a:solidFill>
                  <a:srgbClr val="C00000"/>
                </a:solidFill>
              </a:rPr>
              <a:t>И</a:t>
            </a:r>
            <a:r>
              <a:rPr lang="ru-RU" sz="5400" dirty="0" smtClean="0"/>
              <a:t>АТУ</a:t>
            </a:r>
            <a:r>
              <a:rPr lang="ru-RU" sz="5400" dirty="0" smtClean="0">
                <a:solidFill>
                  <a:srgbClr val="C00000"/>
                </a:solidFill>
              </a:rPr>
              <a:t>Р</a:t>
            </a:r>
            <a:r>
              <a:rPr lang="ru-RU" sz="5400" dirty="0" smtClean="0"/>
              <a:t>А</a:t>
            </a:r>
          </a:p>
          <a:p>
            <a:pPr algn="ctr">
              <a:buNone/>
            </a:pPr>
            <a:r>
              <a:rPr lang="ru-RU" sz="5400" dirty="0" smtClean="0"/>
              <a:t>(от лат. </a:t>
            </a:r>
            <a:r>
              <a:rPr lang="en-US" sz="5400" dirty="0" err="1" smtClean="0"/>
              <a:t>abbrevio</a:t>
            </a:r>
            <a:r>
              <a:rPr lang="en-US" sz="5400" dirty="0" smtClean="0"/>
              <a:t> </a:t>
            </a:r>
            <a:r>
              <a:rPr lang="ru-RU" sz="5400" dirty="0" smtClean="0"/>
              <a:t>– «сокращаю»)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701988"/>
            <a:ext cx="856895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Сложносокращённые слова.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Образование сложносокращённых слов (аббревиатур) как особый способ словообразования получило широкое распространение в европейских языках в двадцатом веке.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русском языке аббревиатуры наряду с другими сокращениями особенно активно распространяются после Октябрьской революции 1917 года.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Большое количество сложносокращённых слов появилось в русском языке и на рубеже двадцатого и двадцать первого веков.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Наличие огромного количества сложносокращённых слов различного типа </a:t>
            </a: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сделало необходимым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создание специальных словарей сокращений, один из которых можно найти в разделе «Словари» на портале «Грамота.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310</TotalTime>
  <Words>415</Words>
  <Application>Microsoft Office PowerPoint</Application>
  <PresentationFormat>Экран (4:3)</PresentationFormat>
  <Paragraphs>124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Обобщение и систематизация по теме «Словообразование»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Обобщение и систематизация по теме «Словообразование»</dc:title>
  <dc:creator>Ирина Александровна</dc:creator>
  <cp:lastModifiedBy>Ирина</cp:lastModifiedBy>
  <cp:revision>23</cp:revision>
  <dcterms:created xsi:type="dcterms:W3CDTF">2014-11-24T06:10:30Z</dcterms:created>
  <dcterms:modified xsi:type="dcterms:W3CDTF">2016-11-23T18:17:08Z</dcterms:modified>
</cp:coreProperties>
</file>