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04" autoAdjust="0"/>
  </p:normalViewPr>
  <p:slideViewPr>
    <p:cSldViewPr>
      <p:cViewPr varScale="1">
        <p:scale>
          <a:sx n="75" d="100"/>
          <a:sy n="75" d="100"/>
        </p:scale>
        <p:origin x="-7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DCB75-D959-45F3-98CB-4699D21FB999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0CCC8-1159-4634-9830-0FE5165F2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7FE19-6008-4A6C-81AF-E81D2FC3D49D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7F8A1-60FD-44EF-A133-E97007F17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C04FF-00F3-4E50-85C9-E09A476AB913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223B8-AF4A-4819-95F2-F757D3D55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7DF24-FDC1-4473-BDC3-29301B885F73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E49FB-A0E7-4F76-A8E9-57A6283BE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FC47A-A309-4B4D-A1CC-C20336CF606B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59365-8C92-4637-A2E5-F708D0EF2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F6397-C92C-4B42-83C1-0060601B182F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DADB9-A1F7-499A-BDC2-736B4AAE9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62D04-DC3B-43C3-B212-35C18CA8196C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F7315-36BB-4CAD-AA22-5839FCFEB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9555F-62D7-45D9-B6F7-DF016CD9044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4F5F8-50C8-4CE0-BD09-1A85A42C4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670E9-E133-4529-B3D3-E14D60EC7925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AD8E9-78C6-4D05-A857-9CAF5F8C5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21548-D486-4DD6-801D-619D5815DD9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E13DE-6157-4E1E-991A-BF177D41B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DD123-C738-4476-816A-BFEBB9EE92FD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96B60-0D55-4A57-8443-27F1FC4D6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F9A577-6CE9-46DA-A965-5AEF9650EE47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9ED105-B9F4-40BE-ACDB-805463C02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275" y="857250"/>
            <a:ext cx="8229600" cy="23431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00042"/>
            <a:ext cx="6400800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Урок-проект.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643050"/>
            <a:ext cx="7114961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Первый во Вселенной</a:t>
            </a:r>
            <a:endParaRPr lang="ru-RU" sz="9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4552" y="2967335"/>
            <a:ext cx="35779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0" name="Picture 2" descr="C:\Users\Acer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 descr="C:\Users\Acer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1357313"/>
          <a:ext cx="9001125" cy="5500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85"/>
                <a:gridCol w="3000385"/>
                <a:gridCol w="3000385"/>
              </a:tblGrid>
              <a:tr h="1650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группа главная подгруппа</a:t>
                      </a:r>
                      <a:b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VII группа главная подгруппа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00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Строение атома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1е на внешнем уровне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хватает 1 е на внешнем уровне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50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Окислительно-восстановительные свойства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Отдает 1 е- восстановительные свойства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Принимает 1 е- окислительные свойства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00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Степень окисления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2" name="Picture 2" descr="C:\Users\Acer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Химические свойства простого вещества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algn="ctr"/>
            <a:r>
              <a:rPr lang="ru-RU" cap="none" smtClean="0">
                <a:solidFill>
                  <a:srgbClr val="002060"/>
                </a:solidFill>
              </a:rPr>
              <a:t> </a:t>
            </a:r>
            <a:r>
              <a:rPr lang="ru-RU" cap="none" smtClean="0">
                <a:solidFill>
                  <a:srgbClr val="FFFF00"/>
                </a:solidFill>
              </a:rPr>
              <a:t>НЕМЕТАЛЛАМИ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algn="ctr"/>
            <a:r>
              <a:rPr lang="ru-RU" cap="none" smtClean="0">
                <a:solidFill>
                  <a:srgbClr val="FFFF00"/>
                </a:solidFill>
              </a:rPr>
              <a:t>МЕТАЛЛАМИ</a:t>
            </a:r>
          </a:p>
        </p:txBody>
      </p:sp>
      <p:sp>
        <p:nvSpPr>
          <p:cNvPr id="26628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smtClean="0">
                <a:solidFill>
                  <a:srgbClr val="002060"/>
                </a:solidFill>
              </a:rPr>
              <a:t>   </a:t>
            </a:r>
            <a:r>
              <a:rPr lang="ru-RU" sz="3600" b="1" smtClean="0">
                <a:solidFill>
                  <a:srgbClr val="FFFF00"/>
                </a:solidFill>
              </a:rPr>
              <a:t>Н</a:t>
            </a:r>
            <a:r>
              <a:rPr lang="ru-RU" sz="3600" b="1" baseline="-25000" smtClean="0">
                <a:solidFill>
                  <a:srgbClr val="FFFF00"/>
                </a:solidFill>
              </a:rPr>
              <a:t>2</a:t>
            </a:r>
            <a:r>
              <a:rPr lang="ru-RU" sz="3600" b="1" smtClean="0">
                <a:solidFill>
                  <a:srgbClr val="FFFF00"/>
                </a:solidFill>
              </a:rPr>
              <a:t> + О</a:t>
            </a:r>
            <a:r>
              <a:rPr lang="ru-RU" sz="3600" b="1" baseline="-25000" smtClean="0">
                <a:solidFill>
                  <a:srgbClr val="FFFF00"/>
                </a:solidFill>
              </a:rPr>
              <a:t>2</a:t>
            </a:r>
            <a:r>
              <a:rPr lang="ru-RU" sz="3600" b="1" smtClean="0">
                <a:solidFill>
                  <a:srgbClr val="FFFF00"/>
                </a:solidFill>
              </a:rPr>
              <a:t> = 2Н</a:t>
            </a:r>
            <a:r>
              <a:rPr lang="ru-RU" sz="3600" b="1" baseline="-25000" smtClean="0">
                <a:solidFill>
                  <a:srgbClr val="FFFF00"/>
                </a:solidFill>
              </a:rPr>
              <a:t>2</a:t>
            </a:r>
            <a:r>
              <a:rPr lang="ru-RU" sz="3600" b="1" smtClean="0">
                <a:solidFill>
                  <a:srgbClr val="FFFF00"/>
                </a:solidFill>
              </a:rPr>
              <a:t>О</a:t>
            </a:r>
            <a:br>
              <a:rPr lang="ru-RU" sz="3600" b="1" smtClean="0">
                <a:solidFill>
                  <a:srgbClr val="FFFF00"/>
                </a:solidFill>
              </a:rPr>
            </a:br>
            <a:r>
              <a:rPr lang="ru-RU" sz="3600" b="1" u="sng" smtClean="0">
                <a:solidFill>
                  <a:srgbClr val="FFFF00"/>
                </a:solidFill>
              </a:rPr>
              <a:t>Н</a:t>
            </a:r>
            <a:r>
              <a:rPr lang="ru-RU" sz="3600" b="1" u="sng" baseline="-25000" smtClean="0">
                <a:solidFill>
                  <a:srgbClr val="FFFF00"/>
                </a:solidFill>
              </a:rPr>
              <a:t>2</a:t>
            </a:r>
            <a:r>
              <a:rPr lang="ru-RU" sz="3600" b="1" u="sng" smtClean="0">
                <a:solidFill>
                  <a:srgbClr val="FFFF00"/>
                </a:solidFill>
              </a:rPr>
              <a:t> + Сl</a:t>
            </a:r>
            <a:r>
              <a:rPr lang="ru-RU" sz="3600" b="1" u="sng" baseline="-25000" smtClean="0">
                <a:solidFill>
                  <a:srgbClr val="FFFF00"/>
                </a:solidFill>
              </a:rPr>
              <a:t>2</a:t>
            </a:r>
            <a:r>
              <a:rPr lang="ru-RU" sz="3600" b="1" u="sng" smtClean="0">
                <a:solidFill>
                  <a:srgbClr val="FFFF00"/>
                </a:solidFill>
              </a:rPr>
              <a:t> = 2HCl</a:t>
            </a:r>
            <a:r>
              <a:rPr lang="ru-RU" sz="3600" b="1" smtClean="0">
                <a:solidFill>
                  <a:srgbClr val="FFFF00"/>
                </a:solidFill>
              </a:rPr>
              <a:t/>
            </a:r>
            <a:br>
              <a:rPr lang="ru-RU" sz="3600" b="1" smtClean="0">
                <a:solidFill>
                  <a:srgbClr val="FFFF00"/>
                </a:solidFill>
              </a:rPr>
            </a:br>
            <a:r>
              <a:rPr lang="ru-RU" sz="3600" b="1" smtClean="0">
                <a:solidFill>
                  <a:srgbClr val="FFFF00"/>
                </a:solidFill>
              </a:rPr>
              <a:t>H</a:t>
            </a:r>
            <a:r>
              <a:rPr lang="ru-RU" sz="3600" b="1" baseline="-25000" smtClean="0">
                <a:solidFill>
                  <a:srgbClr val="FFFF00"/>
                </a:solidFill>
              </a:rPr>
              <a:t>2</a:t>
            </a:r>
            <a:r>
              <a:rPr lang="ru-RU" sz="3600" b="1" smtClean="0">
                <a:solidFill>
                  <a:srgbClr val="FFFF00"/>
                </a:solidFill>
              </a:rPr>
              <a:t> + S = H</a:t>
            </a:r>
            <a:r>
              <a:rPr lang="ru-RU" sz="3600" b="1" baseline="-25000" smtClean="0">
                <a:solidFill>
                  <a:srgbClr val="FFFF00"/>
                </a:solidFill>
              </a:rPr>
              <a:t>2</a:t>
            </a:r>
            <a:r>
              <a:rPr lang="ru-RU" sz="3600" b="1" smtClean="0">
                <a:solidFill>
                  <a:srgbClr val="FFFF00"/>
                </a:solidFill>
              </a:rPr>
              <a:t>S</a:t>
            </a:r>
            <a:br>
              <a:rPr lang="ru-RU" sz="3600" b="1" smtClean="0">
                <a:solidFill>
                  <a:srgbClr val="FFFF00"/>
                </a:solidFill>
              </a:rPr>
            </a:br>
            <a:r>
              <a:rPr lang="ru-RU" sz="3600" b="1" smtClean="0">
                <a:solidFill>
                  <a:srgbClr val="FFFF00"/>
                </a:solidFill>
              </a:rPr>
              <a:t>3H</a:t>
            </a:r>
            <a:r>
              <a:rPr lang="ru-RU" sz="3600" b="1" baseline="-25000" smtClean="0">
                <a:solidFill>
                  <a:srgbClr val="FFFF00"/>
                </a:solidFill>
              </a:rPr>
              <a:t>2</a:t>
            </a:r>
            <a:r>
              <a:rPr lang="ru-RU" sz="3600" b="1" smtClean="0">
                <a:solidFill>
                  <a:srgbClr val="FFFF00"/>
                </a:solidFill>
              </a:rPr>
              <a:t> + N</a:t>
            </a:r>
            <a:r>
              <a:rPr lang="ru-RU" sz="3600" b="1" baseline="-25000" smtClean="0">
                <a:solidFill>
                  <a:srgbClr val="FFFF00"/>
                </a:solidFill>
              </a:rPr>
              <a:t>2</a:t>
            </a:r>
            <a:r>
              <a:rPr lang="ru-RU" sz="3600" b="1" smtClean="0">
                <a:solidFill>
                  <a:srgbClr val="FFFF00"/>
                </a:solidFill>
              </a:rPr>
              <a:t> = 2NH</a:t>
            </a:r>
            <a:r>
              <a:rPr lang="ru-RU" sz="3600" b="1" baseline="-25000" smtClean="0">
                <a:solidFill>
                  <a:srgbClr val="FFFF00"/>
                </a:solidFill>
              </a:rPr>
              <a:t>3</a:t>
            </a:r>
          </a:p>
          <a:p>
            <a:pPr algn="ctr">
              <a:buFont typeface="Wingdings 2" pitchFamily="18" charset="2"/>
              <a:buNone/>
            </a:pPr>
            <a:r>
              <a:rPr lang="ru-RU" sz="2000" b="1" smtClean="0">
                <a:solidFill>
                  <a:srgbClr val="FFFF00"/>
                </a:solidFill>
              </a:rPr>
              <a:t>Восстановительные свойства</a:t>
            </a:r>
          </a:p>
          <a:p>
            <a:pPr>
              <a:buFont typeface="Wingdings 2" pitchFamily="18" charset="2"/>
              <a:buNone/>
            </a:pPr>
            <a:r>
              <a:rPr lang="ru-RU" sz="3200" smtClean="0">
                <a:solidFill>
                  <a:srgbClr val="FFFF00"/>
                </a:solidFill>
              </a:rPr>
              <a:t>CuO + H</a:t>
            </a:r>
            <a:r>
              <a:rPr lang="ru-RU" sz="3200" baseline="-25000" smtClean="0">
                <a:solidFill>
                  <a:srgbClr val="FFFF00"/>
                </a:solidFill>
              </a:rPr>
              <a:t>2</a:t>
            </a:r>
            <a:r>
              <a:rPr lang="ru-RU" sz="3200" smtClean="0">
                <a:solidFill>
                  <a:srgbClr val="FFFF00"/>
                </a:solidFill>
              </a:rPr>
              <a:t> = H</a:t>
            </a:r>
            <a:r>
              <a:rPr lang="ru-RU" sz="3200" baseline="-25000" smtClean="0">
                <a:solidFill>
                  <a:srgbClr val="FFFF00"/>
                </a:solidFill>
              </a:rPr>
              <a:t>2</a:t>
            </a:r>
            <a:r>
              <a:rPr lang="ru-RU" sz="3200" smtClean="0">
                <a:solidFill>
                  <a:srgbClr val="FFFF00"/>
                </a:solidFill>
              </a:rPr>
              <a:t>O + Cu </a:t>
            </a:r>
          </a:p>
        </p:txBody>
      </p:sp>
      <p:sp>
        <p:nvSpPr>
          <p:cNvPr id="26629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3200" b="1" u="sng" smtClean="0">
                <a:solidFill>
                  <a:srgbClr val="FFFF00"/>
                </a:solidFill>
              </a:rPr>
              <a:t>H</a:t>
            </a:r>
            <a:r>
              <a:rPr lang="en-US" sz="3200" b="1" u="sng" baseline="-25000" smtClean="0">
                <a:solidFill>
                  <a:srgbClr val="FFFF00"/>
                </a:solidFill>
              </a:rPr>
              <a:t>2</a:t>
            </a:r>
            <a:r>
              <a:rPr lang="en-US" sz="3200" b="1" u="sng" smtClean="0">
                <a:solidFill>
                  <a:srgbClr val="FFFF00"/>
                </a:solidFill>
              </a:rPr>
              <a:t> + 2Na = 2NaH</a:t>
            </a:r>
            <a:r>
              <a:rPr lang="en-US" sz="3200" b="1" smtClean="0">
                <a:solidFill>
                  <a:srgbClr val="FFFF00"/>
                </a:solidFill>
              </a:rPr>
              <a:t/>
            </a:r>
            <a:br>
              <a:rPr lang="en-US" sz="3200" b="1" smtClean="0">
                <a:solidFill>
                  <a:srgbClr val="FFFF00"/>
                </a:solidFill>
              </a:rPr>
            </a:br>
            <a:r>
              <a:rPr lang="en-US" sz="3200" b="1" smtClean="0">
                <a:solidFill>
                  <a:srgbClr val="FFFF00"/>
                </a:solidFill>
              </a:rPr>
              <a:t>H</a:t>
            </a:r>
            <a:r>
              <a:rPr lang="en-US" sz="3200" b="1" baseline="-25000" smtClean="0">
                <a:solidFill>
                  <a:srgbClr val="FFFF00"/>
                </a:solidFill>
              </a:rPr>
              <a:t>2</a:t>
            </a:r>
            <a:r>
              <a:rPr lang="en-US" sz="3200" b="1" smtClean="0">
                <a:solidFill>
                  <a:srgbClr val="FFFF00"/>
                </a:solidFill>
              </a:rPr>
              <a:t> + Ca = CaH</a:t>
            </a:r>
            <a:r>
              <a:rPr lang="en-US" sz="3200" b="1" baseline="-25000" smtClean="0">
                <a:solidFill>
                  <a:srgbClr val="FFFF00"/>
                </a:solidFill>
              </a:rPr>
              <a:t>2</a:t>
            </a:r>
            <a:endParaRPr lang="ru-RU" sz="3200" b="1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27652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3" name="Picture 2" descr="C:\Users\Acer\Desktop\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567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28676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8677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u="sng" dirty="0" smtClean="0"/>
              <a:t>Распознавание водорода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401050" cy="75088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</a:rPr>
              <a:t>Если поднести горячую спичку к пробирке то услышим хлопок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29700" name="Содержимое 5"/>
          <p:cNvSpPr>
            <a:spLocks noGrp="1"/>
          </p:cNvSpPr>
          <p:nvPr>
            <p:ph sz="quarter" idx="4"/>
          </p:nvPr>
        </p:nvSpPr>
        <p:spPr>
          <a:xfrm>
            <a:off x="3286125" y="5072063"/>
            <a:ext cx="5715000" cy="1785937"/>
          </a:xfrm>
        </p:spPr>
        <p:txBody>
          <a:bodyPr/>
          <a:lstStyle/>
          <a:p>
            <a:r>
              <a:rPr lang="ru-RU" smtClean="0"/>
              <a:t>Если </a:t>
            </a:r>
          </a:p>
        </p:txBody>
      </p:sp>
      <p:pic>
        <p:nvPicPr>
          <p:cNvPr id="29701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2643188"/>
            <a:ext cx="8072437" cy="4071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30724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5" name="Picture 2" descr="C:\Users\Acer\Desktop\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286875" cy="6965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6383338" y="2922588"/>
          <a:ext cx="565150" cy="2643187"/>
        </p:xfrm>
        <a:graphic>
          <a:graphicData uri="http://schemas.openxmlformats.org/drawingml/2006/table">
            <a:tbl>
              <a:tblPr/>
              <a:tblGrid>
                <a:gridCol w="5651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1-2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2-1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3-2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4-3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5-2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6-2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7-2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8-3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9-2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10-3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1759" name="Picture 2" descr="C:\Users\Acer\Desktop\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smtClean="0">
                <a:solidFill>
                  <a:schemeClr val="bg1"/>
                </a:solidFill>
              </a:rPr>
              <a:t>Цель урока:</a:t>
            </a:r>
            <a:r>
              <a:rPr lang="ru-RU" sz="4000" smtClean="0">
                <a:solidFill>
                  <a:schemeClr val="bg1"/>
                </a:solidFill>
              </a:rPr>
              <a:t> рассмотреть двойственное положение водорода в ПСХЭ Д.И.Менделеева, особенности его электронного строения, физические и химические свойства.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513008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i="1" dirty="0" smtClean="0"/>
              <a:t>Тест по теме “Водород. Химический элемент и простое вещество”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2143125"/>
            <a:ext cx="4497388" cy="47148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002060"/>
                </a:solidFill>
              </a:rPr>
              <a:t>1</a:t>
            </a:r>
            <a:r>
              <a:rPr lang="ru-RU" sz="2000" smtClean="0">
                <a:solidFill>
                  <a:srgbClr val="FFFF00"/>
                </a:solidFill>
              </a:rPr>
              <a:t>. Водород в ПС находится: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1) во 2 А группе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2) в 7 А группе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3) в 6 А группе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2.Водород проявляет степень окисления в соединениях: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1) +1 и - 1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2) +2 и -2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3) 0 и + 1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3. Водород это газ: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1) без цвета, вкуса, запаха, тяжелее воздуха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2) без цвета, запаха, вкуса, легче воздуха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rgbClr val="FFFF00"/>
                </a:solidFill>
              </a:rPr>
              <a:t>3) без цвета, вкуса, с запахом, легче воздуха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000" smtClean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57688" y="2428875"/>
            <a:ext cx="4786312" cy="44291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4. Водород – как химический элемент во Вселенной занимает:</a:t>
            </a:r>
          </a:p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1) Второе место</a:t>
            </a:r>
          </a:p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2) Третье место</a:t>
            </a:r>
          </a:p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3) Первое место</a:t>
            </a:r>
          </a:p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5.Водород является продуктом взаимодействия:</a:t>
            </a:r>
          </a:p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1) Cu + HCl; </a:t>
            </a:r>
            <a:br>
              <a:rPr lang="ru-RU" sz="1900" smtClean="0">
                <a:solidFill>
                  <a:srgbClr val="FFFF00"/>
                </a:solidFill>
              </a:rPr>
            </a:br>
            <a:r>
              <a:rPr lang="ru-RU" sz="1900" smtClean="0">
                <a:solidFill>
                  <a:srgbClr val="FFFF00"/>
                </a:solidFill>
              </a:rPr>
              <a:t>2) Zn + HCl; </a:t>
            </a:r>
            <a:br>
              <a:rPr lang="ru-RU" sz="1900" smtClean="0">
                <a:solidFill>
                  <a:srgbClr val="FFFF00"/>
                </a:solidFill>
              </a:rPr>
            </a:br>
            <a:r>
              <a:rPr lang="ru-RU" sz="1900" smtClean="0">
                <a:solidFill>
                  <a:srgbClr val="FFFF00"/>
                </a:solidFill>
              </a:rPr>
              <a:t>3) Cu + H</a:t>
            </a:r>
            <a:r>
              <a:rPr lang="ru-RU" sz="1900" baseline="-25000" smtClean="0">
                <a:solidFill>
                  <a:srgbClr val="FFFF00"/>
                </a:solidFill>
              </a:rPr>
              <a:t>2</a:t>
            </a:r>
            <a:r>
              <a:rPr lang="ru-RU" sz="1900" smtClean="0">
                <a:solidFill>
                  <a:srgbClr val="FFFF00"/>
                </a:solidFill>
              </a:rPr>
              <a:t>O;</a:t>
            </a:r>
          </a:p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6. Водород в химической реакции с металлами является:</a:t>
            </a:r>
          </a:p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1) восстановителем</a:t>
            </a:r>
          </a:p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2) окислителем</a:t>
            </a:r>
          </a:p>
          <a:p>
            <a:pPr>
              <a:lnSpc>
                <a:spcPct val="80000"/>
              </a:lnSpc>
            </a:pPr>
            <a:r>
              <a:rPr lang="ru-RU" sz="1900" smtClean="0">
                <a:solidFill>
                  <a:srgbClr val="FFFF00"/>
                </a:solidFill>
              </a:rPr>
              <a:t> </a:t>
            </a:r>
          </a:p>
          <a:p>
            <a:pPr>
              <a:lnSpc>
                <a:spcPct val="80000"/>
              </a:lnSpc>
            </a:pPr>
            <a:r>
              <a:rPr lang="ru-RU" sz="1900" smtClean="0"/>
              <a:t> </a:t>
            </a:r>
          </a:p>
          <a:p>
            <a:pPr>
              <a:lnSpc>
                <a:spcPct val="80000"/>
              </a:lnSpc>
            </a:pPr>
            <a:endParaRPr lang="ru-RU" sz="19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4" name="Текст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3200" b="1" i="1" smtClean="0">
                <a:solidFill>
                  <a:srgbClr val="C00000"/>
                </a:solidFill>
              </a:rPr>
              <a:t>Выполнив задание, меняются тетрадями друг с другом, проверяют и выставляют оценки</a:t>
            </a:r>
            <a:r>
              <a:rPr lang="ru-RU" i="1" smtClean="0">
                <a:solidFill>
                  <a:srgbClr val="C00000"/>
                </a:solidFill>
              </a:rPr>
              <a:t>.</a:t>
            </a:r>
            <a:endParaRPr lang="ru-RU" smtClean="0">
              <a:solidFill>
                <a:srgbClr val="C00000"/>
              </a:solidFill>
            </a:endParaRPr>
          </a:p>
          <a:p>
            <a:endParaRPr lang="ru-RU" smtClean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283200" cy="6299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7. Водород в химической реакции с галогенами является: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1) окислителем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2) восстановителем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8. Водород реагирует с: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1) Н</a:t>
            </a:r>
            <a:r>
              <a:rPr lang="ru-RU" sz="2400" baseline="-25000" smtClean="0">
                <a:solidFill>
                  <a:srgbClr val="FFFF00"/>
                </a:solidFill>
              </a:rPr>
              <a:t>2</a:t>
            </a:r>
            <a:r>
              <a:rPr lang="ru-RU" sz="2400" smtClean="0">
                <a:solidFill>
                  <a:srgbClr val="FFFF00"/>
                </a:solidFill>
              </a:rPr>
              <a:t>О; </a:t>
            </a:r>
            <a:br>
              <a:rPr lang="ru-RU" sz="2400" smtClean="0">
                <a:solidFill>
                  <a:srgbClr val="FFFF00"/>
                </a:solidFill>
              </a:rPr>
            </a:br>
            <a:r>
              <a:rPr lang="ru-RU" sz="2400" smtClean="0">
                <a:solidFill>
                  <a:srgbClr val="FFFF00"/>
                </a:solidFill>
              </a:rPr>
              <a:t>2) SO</a:t>
            </a:r>
            <a:r>
              <a:rPr lang="ru-RU" sz="2400" baseline="-25000" smtClean="0">
                <a:solidFill>
                  <a:srgbClr val="FFFF00"/>
                </a:solidFill>
              </a:rPr>
              <a:t>3</a:t>
            </a:r>
            <a:r>
              <a:rPr lang="ru-RU" sz="2400" smtClean="0">
                <a:solidFill>
                  <a:srgbClr val="FFFF00"/>
                </a:solidFill>
              </a:rPr>
              <a:t>; </a:t>
            </a:r>
            <a:br>
              <a:rPr lang="ru-RU" sz="2400" smtClean="0">
                <a:solidFill>
                  <a:srgbClr val="FFFF00"/>
                </a:solidFill>
              </a:rPr>
            </a:br>
            <a:r>
              <a:rPr lang="ru-RU" sz="2400" smtClean="0">
                <a:solidFill>
                  <a:srgbClr val="FFFF00"/>
                </a:solidFill>
              </a:rPr>
              <a:t>3) Cl</a:t>
            </a:r>
            <a:r>
              <a:rPr lang="ru-RU" sz="2400" baseline="-25000" smtClean="0">
                <a:solidFill>
                  <a:srgbClr val="FFFF00"/>
                </a:solidFill>
              </a:rPr>
              <a:t>2</a:t>
            </a:r>
            <a:r>
              <a:rPr lang="ru-RU" sz="2400" smtClean="0">
                <a:solidFill>
                  <a:srgbClr val="FFFF00"/>
                </a:solidFill>
              </a:rPr>
              <a:t>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/>
            </a:r>
            <a:br>
              <a:rPr lang="ru-RU" sz="2400" smtClean="0">
                <a:solidFill>
                  <a:srgbClr val="FFFF00"/>
                </a:solidFill>
              </a:rPr>
            </a:br>
            <a:r>
              <a:rPr lang="ru-RU" sz="2400" smtClean="0">
                <a:solidFill>
                  <a:srgbClr val="FFFF00"/>
                </a:solidFill>
              </a:rPr>
              <a:t>9. Водород не реагирует с: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1) N</a:t>
            </a:r>
            <a:r>
              <a:rPr lang="ru-RU" sz="2400" baseline="-25000" smtClean="0">
                <a:solidFill>
                  <a:srgbClr val="FFFF00"/>
                </a:solidFill>
              </a:rPr>
              <a:t>2</a:t>
            </a:r>
            <a:r>
              <a:rPr lang="ru-RU" sz="2400" smtClean="0">
                <a:solidFill>
                  <a:srgbClr val="FFFF00"/>
                </a:solidFill>
              </a:rPr>
              <a:t>; </a:t>
            </a:r>
            <a:br>
              <a:rPr lang="ru-RU" sz="2400" smtClean="0">
                <a:solidFill>
                  <a:srgbClr val="FFFF00"/>
                </a:solidFill>
              </a:rPr>
            </a:br>
            <a:r>
              <a:rPr lang="ru-RU" sz="2400" smtClean="0">
                <a:solidFill>
                  <a:srgbClr val="FFFF00"/>
                </a:solidFill>
              </a:rPr>
              <a:t>2) HCl </a:t>
            </a:r>
            <a:br>
              <a:rPr lang="ru-RU" sz="2400" smtClean="0">
                <a:solidFill>
                  <a:srgbClr val="FFFF00"/>
                </a:solidFill>
              </a:rPr>
            </a:br>
            <a:r>
              <a:rPr lang="ru-RU" sz="2400" smtClean="0">
                <a:solidFill>
                  <a:srgbClr val="FFFF00"/>
                </a:solidFill>
              </a:rPr>
              <a:t>3) O</a:t>
            </a:r>
            <a:r>
              <a:rPr lang="ru-RU" sz="2400" baseline="-25000" smtClean="0">
                <a:solidFill>
                  <a:srgbClr val="FFFF00"/>
                </a:solidFill>
              </a:rPr>
              <a:t>2</a:t>
            </a:r>
            <a:endParaRPr lang="ru-RU" sz="240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10. Экологически чистым топливом является: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1) бензин;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2) мазут;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solidFill>
                  <a:srgbClr val="FFFF00"/>
                </a:solidFill>
              </a:rPr>
              <a:t>3) водород.</a:t>
            </a:r>
          </a:p>
          <a:p>
            <a:pPr>
              <a:lnSpc>
                <a:spcPct val="80000"/>
              </a:lnSpc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Правильные ответы</a:t>
            </a:r>
            <a:endParaRPr lang="ru-RU" sz="44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1-2</a:t>
            </a:r>
          </a:p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2-1</a:t>
            </a:r>
          </a:p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3-2</a:t>
            </a:r>
          </a:p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4-3</a:t>
            </a:r>
          </a:p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5-2</a:t>
            </a:r>
          </a:p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6-2</a:t>
            </a:r>
          </a:p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7-2</a:t>
            </a:r>
          </a:p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8-3</a:t>
            </a:r>
          </a:p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9-2</a:t>
            </a:r>
          </a:p>
          <a:p>
            <a:pPr>
              <a:lnSpc>
                <a:spcPct val="80000"/>
              </a:lnSpc>
            </a:pPr>
            <a:r>
              <a:rPr lang="ru-RU" sz="3000" b="1" smtClean="0">
                <a:solidFill>
                  <a:srgbClr val="FFFF00"/>
                </a:solidFill>
              </a:rPr>
              <a:t>10-3</a:t>
            </a:r>
          </a:p>
          <a:p>
            <a:pPr>
              <a:lnSpc>
                <a:spcPct val="80000"/>
              </a:lnSpc>
            </a:pPr>
            <a:endParaRPr lang="ru-RU" sz="26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FFFF00"/>
                </a:solidFill>
              </a:rPr>
              <a:t>Критерии оценок: </a:t>
            </a:r>
          </a:p>
          <a:p>
            <a:r>
              <a:rPr lang="ru-RU" sz="4000" b="1" smtClean="0">
                <a:solidFill>
                  <a:srgbClr val="FFFF00"/>
                </a:solidFill>
              </a:rPr>
              <a:t>“5” – 0-1 ошибки</a:t>
            </a:r>
          </a:p>
          <a:p>
            <a:r>
              <a:rPr lang="ru-RU" sz="4000" b="1" smtClean="0">
                <a:solidFill>
                  <a:srgbClr val="FFFF00"/>
                </a:solidFill>
              </a:rPr>
              <a:t>“4” – 2-3 ошибки</a:t>
            </a:r>
          </a:p>
          <a:p>
            <a:r>
              <a:rPr lang="ru-RU" sz="4000" b="1" smtClean="0">
                <a:solidFill>
                  <a:srgbClr val="FFFF00"/>
                </a:solidFill>
              </a:rPr>
              <a:t>“3” – 4-5 ошибок</a:t>
            </a:r>
          </a:p>
          <a:p>
            <a:r>
              <a:rPr lang="ru-RU" sz="4000" b="1" smtClean="0">
                <a:solidFill>
                  <a:srgbClr val="FFFF00"/>
                </a:solidFill>
              </a:rPr>
              <a:t>“2” – более 6 ошибок</a:t>
            </a:r>
          </a:p>
          <a:p>
            <a:endParaRPr lang="ru-RU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/>
              <a:t>Домашнее задание</a:t>
            </a:r>
            <a:endParaRPr lang="ru-RU" sz="6000" dirty="0"/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параграф 17; </a:t>
            </a:r>
          </a:p>
          <a:p>
            <a:r>
              <a:rPr lang="ru-RU" sz="4800" b="1" smtClean="0">
                <a:solidFill>
                  <a:srgbClr val="FF0000"/>
                </a:solidFill>
              </a:rPr>
              <a:t>упр. № 3,4 на стр.103.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890" name="Содержимое 2"/>
          <p:cNvSpPr>
            <a:spLocks noGrp="1"/>
          </p:cNvSpPr>
          <p:nvPr>
            <p:ph idx="1"/>
          </p:nvPr>
        </p:nvSpPr>
        <p:spPr>
          <a:xfrm>
            <a:off x="214313" y="1600200"/>
            <a:ext cx="8929687" cy="47085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800" smtClean="0">
                <a:solidFill>
                  <a:srgbClr val="002060"/>
                </a:solidFill>
              </a:rPr>
              <a:t>Подготовила учитель химии МБОУ «Пурдошанская СОШ»</a:t>
            </a:r>
          </a:p>
          <a:p>
            <a:pPr algn="ctr">
              <a:buFont typeface="Wingdings 2" pitchFamily="18" charset="2"/>
              <a:buNone/>
            </a:pPr>
            <a:r>
              <a:rPr lang="ru-RU" sz="4800" smtClean="0">
                <a:solidFill>
                  <a:srgbClr val="002060"/>
                </a:solidFill>
              </a:rPr>
              <a:t>Долбилина Ирина Георгиевна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522912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Газ этот легок и летуч,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Он очень может быть могуч: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Его нагрев неосторожно,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Взорвать в округе все возможно,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А если с «О» соединить,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То можно воду получить.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Я много вам о нем сказала,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Его подробно описала.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Итак, подумав, пять минут,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Скажите как его зовут?</a:t>
            </a:r>
          </a:p>
          <a:p>
            <a:pPr>
              <a:lnSpc>
                <a:spcPct val="90000"/>
              </a:lnSpc>
            </a:pPr>
            <a:endParaRPr lang="ru-RU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914400" y="620713"/>
            <a:ext cx="8229600" cy="53514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6600" b="1" smtClean="0">
                <a:solidFill>
                  <a:srgbClr val="FFFF00"/>
                </a:solidFill>
              </a:rPr>
              <a:t>Когда и кем?, </a:t>
            </a:r>
          </a:p>
          <a:p>
            <a:pPr algn="ctr">
              <a:buFont typeface="Wingdings 2" pitchFamily="18" charset="2"/>
              <a:buNone/>
            </a:pPr>
            <a:r>
              <a:rPr lang="ru-RU" sz="6600" b="1" smtClean="0">
                <a:solidFill>
                  <a:srgbClr val="FFFF00"/>
                </a:solidFill>
              </a:rPr>
              <a:t>Где?, </a:t>
            </a:r>
          </a:p>
          <a:p>
            <a:pPr algn="ctr">
              <a:buFont typeface="Wingdings 2" pitchFamily="18" charset="2"/>
              <a:buNone/>
            </a:pPr>
            <a:r>
              <a:rPr lang="ru-RU" sz="6600" b="1" smtClean="0">
                <a:solidFill>
                  <a:srgbClr val="FFFF00"/>
                </a:solidFill>
              </a:rPr>
              <a:t>Какими?, </a:t>
            </a:r>
          </a:p>
          <a:p>
            <a:pPr algn="ctr">
              <a:buFont typeface="Wingdings 2" pitchFamily="18" charset="2"/>
              <a:buNone/>
            </a:pPr>
            <a:r>
              <a:rPr lang="ru-RU" sz="6600" b="1" smtClean="0">
                <a:solidFill>
                  <a:srgbClr val="FFFF00"/>
                </a:solidFill>
              </a:rPr>
              <a:t>Для чего? </a:t>
            </a:r>
          </a:p>
          <a:p>
            <a:pPr algn="ctr">
              <a:buFont typeface="Wingdings 2" pitchFamily="18" charset="2"/>
              <a:buNone/>
            </a:pPr>
            <a:r>
              <a:rPr lang="ru-RU" sz="6600" b="1" smtClean="0">
                <a:solidFill>
                  <a:srgbClr val="FFFF00"/>
                </a:solidFill>
              </a:rPr>
              <a:t>Почему</a:t>
            </a:r>
            <a:r>
              <a:rPr lang="ru-RU" sz="6600" b="1" smtClean="0">
                <a:solidFill>
                  <a:srgbClr val="00206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4" descr="http://images.myshared.ru/4/318943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2" name="Picture 2" descr="C:\Users\Acer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8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</TotalTime>
  <Words>353</Words>
  <Application>Microsoft Office PowerPoint</Application>
  <PresentationFormat>Экран (4:3)</PresentationFormat>
  <Paragraphs>99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Times New Roman</vt:lpstr>
      <vt:lpstr>Arial</vt:lpstr>
      <vt:lpstr>Wingdings 2</vt:lpstr>
      <vt:lpstr>Wingdings</vt:lpstr>
      <vt:lpstr>Wingdings 3</vt:lpstr>
      <vt:lpstr>Calibri</vt:lpstr>
      <vt:lpstr>Book Antiqua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User</cp:lastModifiedBy>
  <cp:revision>10</cp:revision>
  <dcterms:created xsi:type="dcterms:W3CDTF">2018-01-24T21:00:50Z</dcterms:created>
  <dcterms:modified xsi:type="dcterms:W3CDTF">2018-01-25T10:18:06Z</dcterms:modified>
</cp:coreProperties>
</file>