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309" r:id="rId3"/>
    <p:sldId id="299" r:id="rId4"/>
    <p:sldId id="296" r:id="rId5"/>
    <p:sldId id="278" r:id="rId6"/>
    <p:sldId id="281" r:id="rId7"/>
    <p:sldId id="300" r:id="rId8"/>
    <p:sldId id="308" r:id="rId9"/>
    <p:sldId id="277" r:id="rId10"/>
    <p:sldId id="307" r:id="rId11"/>
    <p:sldId id="310" r:id="rId12"/>
    <p:sldId id="276" r:id="rId13"/>
    <p:sldId id="282" r:id="rId14"/>
    <p:sldId id="301" r:id="rId15"/>
    <p:sldId id="311" r:id="rId16"/>
    <p:sldId id="312" r:id="rId17"/>
    <p:sldId id="29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14546" y="4500570"/>
            <a:ext cx="65722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cs typeface="Times New Roman" pitchFamily="18" charset="0"/>
              </a:rPr>
              <a:t>Преподаватель </a:t>
            </a:r>
            <a:r>
              <a:rPr lang="ru-RU" sz="2400" dirty="0" smtClean="0">
                <a:cs typeface="Times New Roman" pitchFamily="18" charset="0"/>
              </a:rPr>
              <a:t>проф.цикла </a:t>
            </a:r>
            <a:endParaRPr lang="ru-RU" sz="2400" dirty="0" smtClean="0">
              <a:cs typeface="Times New Roman" pitchFamily="18" charset="0"/>
            </a:endParaRPr>
          </a:p>
          <a:p>
            <a:pPr algn="r"/>
            <a:r>
              <a:rPr lang="ru-RU" sz="2400" dirty="0" smtClean="0">
                <a:cs typeface="Times New Roman" pitchFamily="18" charset="0"/>
              </a:rPr>
              <a:t>ИФ ГАПОУ РБ Бурятский республиканский техникум автомобильного транспорта </a:t>
            </a:r>
          </a:p>
          <a:p>
            <a:pPr algn="r"/>
            <a:r>
              <a:rPr lang="ru-RU" sz="2400" dirty="0" err="1" smtClean="0">
                <a:cs typeface="Times New Roman" pitchFamily="18" charset="0"/>
              </a:rPr>
              <a:t>Шойдонова</a:t>
            </a:r>
            <a:r>
              <a:rPr lang="ru-RU" sz="2400" dirty="0" smtClean="0">
                <a:cs typeface="Times New Roman" pitchFamily="18" charset="0"/>
              </a:rPr>
              <a:t> Г.Г.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714356"/>
            <a:ext cx="67866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 занятия: </a:t>
            </a:r>
            <a:r>
              <a:rPr lang="ru-RU" sz="4800" dirty="0" smtClean="0"/>
              <a:t>Изучение прав и обязанностей участников похода, </a:t>
            </a:r>
            <a:r>
              <a:rPr lang="ru-RU" sz="4800" dirty="0" smtClean="0"/>
              <a:t>экскурсии</a:t>
            </a:r>
            <a:endParaRPr lang="ru-RU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66800" y="642918"/>
            <a:ext cx="279082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3000" b="1" i="1" dirty="0">
                <a:solidFill>
                  <a:srgbClr val="CC0000"/>
                </a:solidFill>
                <a:cs typeface="Times New Roman" charset="0"/>
              </a:rPr>
              <a:t>Типы костров:</a:t>
            </a:r>
            <a:r>
              <a:rPr lang="ru-RU" sz="3000" b="1" i="1" dirty="0">
                <a:solidFill>
                  <a:srgbClr val="0000FF"/>
                </a:solidFill>
                <a:cs typeface="Times New Roman" charset="0"/>
              </a:rPr>
              <a:t> </a:t>
            </a:r>
            <a:endParaRPr lang="ru-RU" sz="3000" b="1" i="1" dirty="0">
              <a:solidFill>
                <a:srgbClr val="0000FF"/>
              </a:solidFill>
            </a:endParaRPr>
          </a:p>
          <a:p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а </a:t>
            </a:r>
            <a:r>
              <a:rPr lang="ru-RU" sz="2600" b="1" dirty="0">
                <a:solidFill>
                  <a:srgbClr val="0000FF"/>
                </a:solidFill>
                <a:cs typeface="Times New Roman" charset="0"/>
              </a:rPr>
              <a:t>- </a:t>
            </a:r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"колодец"; </a:t>
            </a:r>
            <a:endParaRPr lang="ru-RU" sz="2600" b="1" i="1" dirty="0">
              <a:solidFill>
                <a:srgbClr val="0000FF"/>
              </a:solidFill>
            </a:endParaRPr>
          </a:p>
          <a:p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б </a:t>
            </a:r>
            <a:r>
              <a:rPr lang="ru-RU" sz="2600" b="1" dirty="0">
                <a:solidFill>
                  <a:srgbClr val="0000FF"/>
                </a:solidFill>
                <a:cs typeface="Times New Roman" charset="0"/>
              </a:rPr>
              <a:t>-</a:t>
            </a:r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"шалаш"; </a:t>
            </a:r>
            <a:endParaRPr lang="ru-RU" sz="2600" b="1" i="1" dirty="0">
              <a:solidFill>
                <a:srgbClr val="0000FF"/>
              </a:solidFill>
            </a:endParaRPr>
          </a:p>
          <a:p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в - "звездный"; </a:t>
            </a:r>
            <a:endParaRPr lang="ru-RU" sz="2600" b="1" i="1" dirty="0">
              <a:solidFill>
                <a:srgbClr val="0000FF"/>
              </a:solidFill>
            </a:endParaRPr>
          </a:p>
          <a:p>
            <a:r>
              <a:rPr lang="ru-RU" sz="2600" b="1" i="1" dirty="0" err="1">
                <a:solidFill>
                  <a:srgbClr val="0000FF"/>
                </a:solidFill>
                <a:cs typeface="Times New Roman" charset="0"/>
              </a:rPr>
              <a:t>г,д,е</a:t>
            </a:r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-"таежный"; </a:t>
            </a:r>
            <a:endParaRPr lang="ru-RU" sz="2600" b="1" i="1" dirty="0">
              <a:solidFill>
                <a:srgbClr val="0000FF"/>
              </a:solidFill>
            </a:endParaRPr>
          </a:p>
          <a:p>
            <a:r>
              <a:rPr lang="ru-RU" sz="2600" b="1" i="1" dirty="0">
                <a:solidFill>
                  <a:srgbClr val="0000FF"/>
                </a:solidFill>
                <a:cs typeface="Times New Roman" charset="0"/>
              </a:rPr>
              <a:t>ж - "</a:t>
            </a:r>
            <a:r>
              <a:rPr lang="ru-RU" sz="2600" b="1" i="1" dirty="0" err="1" smtClean="0">
                <a:solidFill>
                  <a:srgbClr val="0000FF"/>
                </a:solidFill>
                <a:cs typeface="Times New Roman" charset="0"/>
              </a:rPr>
              <a:t>нодья</a:t>
            </a:r>
            <a:r>
              <a:rPr lang="ru-RU" sz="2600" b="1" i="1" dirty="0" smtClean="0">
                <a:solidFill>
                  <a:srgbClr val="0000FF"/>
                </a:solidFill>
                <a:cs typeface="Times New Roman" charset="0"/>
              </a:rPr>
              <a:t>«</a:t>
            </a:r>
          </a:p>
          <a:p>
            <a:r>
              <a:rPr lang="ru-RU" sz="2600" b="1" i="1" dirty="0" smtClean="0">
                <a:solidFill>
                  <a:srgbClr val="0000FF"/>
                </a:solidFill>
                <a:cs typeface="Times New Roman" charset="0"/>
              </a:rPr>
              <a:t>Какие еще знаете? Напишите _____</a:t>
            </a:r>
            <a:endParaRPr lang="ru-RU" sz="2600" b="1" dirty="0">
              <a:solidFill>
                <a:srgbClr val="0000FF"/>
              </a:solidFill>
              <a:cs typeface="Times New Roman" charset="0"/>
            </a:endParaRPr>
          </a:p>
          <a:p>
            <a:pPr eaLnBrk="0" hangingPunct="0"/>
            <a:endParaRPr lang="ru-RU" sz="2600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724400" y="457200"/>
            <a:ext cx="38100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Ответ: виды костров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00200"/>
            <a:ext cx="7215237" cy="475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786" y="1318022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itchFamily="34" charset="0"/>
              <a:buChar char="•"/>
            </a:pPr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3025" y="204788"/>
            <a:ext cx="9036050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tabLst>
                <a:tab pos="228600" algn="l"/>
              </a:tabLst>
            </a:pPr>
            <a:r>
              <a:rPr lang="ru-RU" sz="54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Законы юных туристов</a:t>
            </a:r>
          </a:p>
          <a:p>
            <a:pPr marL="342900" indent="-342900">
              <a:tabLst>
                <a:tab pos="228600" algn="l"/>
              </a:tabLst>
            </a:pPr>
            <a:endParaRPr lang="ru-RU" sz="12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Нельзя понять смысл туризма, сидя дома.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Если ты устал – помоги товарищу, и тебе станет легче.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Каким бы маленьким ни был оставшийся кусочек хлеба – в походе его делят на всех.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Взятую у товарища вещь верни в те же руки.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Плохой поход бывает у плохих туристов.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Успех похода полностью зависит от его подготовки.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Наш девиз: не ныть! Не ныть, если холодно, если голодно, если подгорела каша.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Если на полпути ты понял, что идешь не в ту сторону, - не упрямься, вернись.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 Семеро одного ждут.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Путешественник – это тот, кто людям добро несет. Кто топчет, ломает, жжет – презренным бродягой слывет.</a:t>
            </a:r>
            <a:endParaRPr lang="ru-RU" sz="2000" dirty="0"/>
          </a:p>
          <a:p>
            <a:pPr marL="342900" indent="-342900">
              <a:buFontTx/>
              <a:buAutoNum type="arabicPeriod"/>
              <a:tabLst>
                <a:tab pos="228600" algn="l"/>
              </a:tabLst>
            </a:pPr>
            <a:r>
              <a:rPr lang="ru-RU" sz="2000" b="1" dirty="0"/>
              <a:t> В походе нет ничего личного. Твои ноги и ты сам принадлежишь группе. Если у тебя заболел «твой» живот – болеет вся группа. Если ты не можешь идти – сидит вся группа.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488" y="500042"/>
            <a:ext cx="3140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Картосхема для определения </a:t>
            </a:r>
            <a:endParaRPr lang="ru-RU" dirty="0"/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642910" y="1000108"/>
            <a:ext cx="7929618" cy="535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-30400"/>
            <a:ext cx="9144000" cy="6888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1902797"/>
            <a:ext cx="73581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Вопросы к картосхеме: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1214422"/>
            <a:ext cx="8229600" cy="4911741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План местности: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направлении от озера Глубокого находится паром?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направлении туристам будет легче идти? В направлении от родника до мельницы или от мельницы до родника?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Определите расстояние от мельницы до домика лесника.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направлении от железнодорожной станции находится родник?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направлении легче будет двигаться школьникам от озера Глубокого до парома или наоборот?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Определите расстояние от мельницы до колодца на окраине села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Добрынино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направлении от родника находится колодец у села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Ладогино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Куда школьнику будет двигаться легче от парома до школы или от школы до парома?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Определите расстояние от школы до мельницы.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-30400"/>
            <a:ext cx="9144000" cy="6888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1902797"/>
            <a:ext cx="73581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186766" cy="13684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</a:t>
            </a:r>
            <a:r>
              <a:rPr kumimoji="0" lang="ru-RU" sz="44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вязать узлы.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Назовите каждый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785926"/>
            <a:ext cx="7215238" cy="48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-30400"/>
            <a:ext cx="9144000" cy="6888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1902797"/>
            <a:ext cx="735811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Узлы. Ответ.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1а – прямой, 1б – рифовый,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1в – встречный, 1г – ткацкий,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2а – академический, 2б – шкотовый,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2в – брамшкотовый, 3а – проводник,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3б – восьмерка, 3в – “булинь”.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2428868"/>
            <a:ext cx="6786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внимание! </a:t>
            </a:r>
            <a:endParaRPr lang="ru-RU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1214422"/>
            <a:ext cx="6786609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Цель: </a:t>
            </a:r>
          </a:p>
          <a:p>
            <a:pPr algn="ctr"/>
            <a:r>
              <a:rPr lang="ru-RU" sz="4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закрепить знания и умения по пройденному материалу темы 1: </a:t>
            </a:r>
            <a:r>
              <a:rPr lang="ru-RU" sz="4000" dirty="0" smtClean="0"/>
              <a:t>Подготовка туристской группы к поездке</a:t>
            </a:r>
          </a:p>
          <a:p>
            <a:pPr algn="ctr"/>
            <a:endParaRPr lang="ru-RU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-30400"/>
            <a:ext cx="9144000" cy="6888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500042"/>
            <a:ext cx="75724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 smtClean="0"/>
              <a:t>Специалист </a:t>
            </a:r>
            <a:r>
              <a:rPr lang="ru-RU" sz="2500" dirty="0" smtClean="0"/>
              <a:t>по организации выездных групп туристов должен </a:t>
            </a:r>
            <a:r>
              <a:rPr lang="ru-RU" sz="2500" dirty="0" smtClean="0"/>
              <a:t>постоянно быть мобильным, уметь адаптироваться </a:t>
            </a:r>
            <a:r>
              <a:rPr lang="ru-RU" sz="2500" dirty="0" smtClean="0"/>
              <a:t>к непредвиденным обстоятельствам. </a:t>
            </a:r>
          </a:p>
          <a:p>
            <a:pPr algn="ctr"/>
            <a:r>
              <a:rPr lang="ru-RU" sz="2500" dirty="0" smtClean="0"/>
              <a:t>Уметь скреплять туристов и создавать команду </a:t>
            </a:r>
            <a:endParaRPr lang="ru-RU" sz="25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357299"/>
            <a:ext cx="73581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285992"/>
            <a:ext cx="67866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-30400"/>
            <a:ext cx="9144000" cy="6888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1357299"/>
            <a:ext cx="73581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lnSpc>
                <a:spcPct val="150000"/>
              </a:lnSpc>
            </a:pP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00034" y="357166"/>
            <a:ext cx="835501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bIns="0" anchor="ctr">
            <a:spAutoFit/>
          </a:bodyPr>
          <a:lstStyle/>
          <a:p>
            <a:pPr algn="ctr"/>
            <a:r>
              <a:rPr lang="ru-RU" sz="4400" b="1" i="1" dirty="0">
                <a:solidFill>
                  <a:srgbClr val="003A00"/>
                </a:solidFill>
              </a:rPr>
              <a:t>Участник похода</a:t>
            </a:r>
          </a:p>
          <a:p>
            <a:pPr algn="ctr"/>
            <a:endParaRPr lang="ru-RU" sz="4400" b="1" dirty="0"/>
          </a:p>
          <a:p>
            <a:pPr algn="ctr"/>
            <a:r>
              <a:rPr lang="ru-RU" sz="3200" b="1" i="1" u="sng" dirty="0">
                <a:solidFill>
                  <a:srgbClr val="CC0000"/>
                </a:solidFill>
              </a:rPr>
              <a:t>надеется, что</a:t>
            </a:r>
            <a:r>
              <a:rPr lang="ru-RU" sz="3200" b="1" i="1" dirty="0">
                <a:solidFill>
                  <a:srgbClr val="CC0000"/>
                </a:solidFill>
              </a:rPr>
              <a:t>                </a:t>
            </a:r>
            <a:r>
              <a:rPr lang="ru-RU" sz="3200" b="1" i="1" u="sng" dirty="0">
                <a:solidFill>
                  <a:srgbClr val="CC0000"/>
                </a:solidFill>
              </a:rPr>
              <a:t>опасается, что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85918" y="2428868"/>
            <a:ext cx="5840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маршрут похода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5262" y="3429000"/>
            <a:ext cx="866301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200" b="1" i="1" dirty="0">
                <a:solidFill>
                  <a:srgbClr val="CC0000"/>
                </a:solidFill>
              </a:rPr>
              <a:t>         </a:t>
            </a:r>
            <a:r>
              <a:rPr lang="ru-RU" sz="3200" b="1" i="1" u="sng" dirty="0">
                <a:solidFill>
                  <a:srgbClr val="CC0000"/>
                </a:solidFill>
              </a:rPr>
              <a:t>будет</a:t>
            </a:r>
            <a:r>
              <a:rPr lang="ru-RU" sz="3200" b="1" i="1" dirty="0"/>
              <a:t>                        </a:t>
            </a:r>
            <a:r>
              <a:rPr lang="ru-RU" sz="3200" b="1" i="1" u="sng" dirty="0">
                <a:solidFill>
                  <a:srgbClr val="CC0000"/>
                </a:solidFill>
              </a:rPr>
              <a:t>может оказаться</a:t>
            </a:r>
          </a:p>
          <a:p>
            <a:pPr algn="ctr"/>
            <a:r>
              <a:rPr lang="ru-RU" sz="3000" b="1" dirty="0">
                <a:solidFill>
                  <a:srgbClr val="0000FF"/>
                </a:solidFill>
              </a:rPr>
              <a:t>интересным                           скучным</a:t>
            </a:r>
          </a:p>
          <a:p>
            <a:pPr algn="ctr"/>
            <a:r>
              <a:rPr lang="ru-RU" sz="3000" b="1" dirty="0">
                <a:solidFill>
                  <a:srgbClr val="0000FF"/>
                </a:solidFill>
              </a:rPr>
              <a:t>разнообразным                однообразным</a:t>
            </a:r>
          </a:p>
          <a:p>
            <a:pPr algn="ctr"/>
            <a:r>
              <a:rPr lang="ru-RU" sz="3000" b="1" dirty="0">
                <a:solidFill>
                  <a:srgbClr val="0000FF"/>
                </a:solidFill>
              </a:rPr>
              <a:t> достаточно трудным,    чрезмерно сложным</a:t>
            </a:r>
          </a:p>
          <a:p>
            <a:pPr algn="ctr"/>
            <a:r>
              <a:rPr lang="ru-RU" sz="3000" b="1" dirty="0">
                <a:solidFill>
                  <a:srgbClr val="0000FF"/>
                </a:solidFill>
              </a:rPr>
              <a:t>но посильным              или слишком простым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1071546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785794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76600" y="203200"/>
            <a:ext cx="2479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группа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8575" y="1484313"/>
            <a:ext cx="8975725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CC0000"/>
                </a:solidFill>
              </a:rPr>
              <a:t>будет</a:t>
            </a:r>
            <a:r>
              <a:rPr lang="ru-RU" sz="3200" b="1" i="1" dirty="0">
                <a:solidFill>
                  <a:srgbClr val="CC0000"/>
                </a:solidFill>
              </a:rPr>
              <a:t>                        </a:t>
            </a:r>
            <a:r>
              <a:rPr lang="ru-RU" sz="3200" b="1" i="1" u="sng" dirty="0">
                <a:solidFill>
                  <a:srgbClr val="CC0000"/>
                </a:solidFill>
              </a:rPr>
              <a:t>может оказаться</a:t>
            </a:r>
          </a:p>
          <a:p>
            <a:pPr algn="ctr"/>
            <a:endParaRPr lang="ru-RU" sz="3200" dirty="0"/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дружной                                конфликтной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веселой                                          унылой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с общими интересами              разобщенной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195513" y="179388"/>
            <a:ext cx="52101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</a:t>
            </a:r>
          </a:p>
          <a:p>
            <a:pPr algn="just"/>
            <a:r>
              <a:rPr lang="ru-RU" sz="5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(инструктор)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92100" y="2700338"/>
            <a:ext cx="8564563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3200" b="1" i="1" u="sng" dirty="0">
                <a:solidFill>
                  <a:srgbClr val="CC0000"/>
                </a:solidFill>
              </a:rPr>
              <a:t>будет</a:t>
            </a:r>
            <a:r>
              <a:rPr lang="ru-RU" sz="3200" b="1" i="1" dirty="0">
                <a:solidFill>
                  <a:srgbClr val="CC0000"/>
                </a:solidFill>
              </a:rPr>
              <a:t>                        </a:t>
            </a:r>
            <a:r>
              <a:rPr lang="ru-RU" sz="3200" b="1" i="1" u="sng" dirty="0">
                <a:solidFill>
                  <a:srgbClr val="CC0000"/>
                </a:solidFill>
              </a:rPr>
              <a:t>может оказаться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компетентным                 некомпетентным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тактичным                    неорганизованным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                                                  бестактным</a:t>
            </a:r>
          </a:p>
          <a:p>
            <a:pPr algn="ctr"/>
            <a:r>
              <a:rPr lang="ru-RU" sz="3200" b="1" dirty="0">
                <a:solidFill>
                  <a:srgbClr val="0000FF"/>
                </a:solidFill>
              </a:rPr>
              <a:t>                                             несдержанным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0"/>
            <a:ext cx="9144000" cy="6888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428604"/>
            <a:ext cx="69294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714356"/>
            <a:ext cx="81439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91440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участники похода: </a:t>
            </a:r>
          </a:p>
          <a:p>
            <a:pPr algn="ctr"/>
            <a:r>
              <a:rPr lang="ru-RU" sz="5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 </a:t>
            </a:r>
            <a:r>
              <a:rPr lang="ru-RU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 его </a:t>
            </a:r>
          </a:p>
          <a:p>
            <a:pPr algn="ctr"/>
            <a:r>
              <a:rPr lang="ru-RU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заместитель </a:t>
            </a:r>
          </a:p>
          <a:p>
            <a:pPr algn="ctr"/>
            <a:r>
              <a:rPr lang="ru-RU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(инструктор и староста), </a:t>
            </a:r>
          </a:p>
          <a:p>
            <a:pPr algn="ctr"/>
            <a:r>
              <a:rPr lang="ru-RU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завхоз, медик, фотограф, </a:t>
            </a:r>
          </a:p>
          <a:p>
            <a:pPr algn="ctr"/>
            <a:r>
              <a:rPr lang="ru-RU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летописец, </a:t>
            </a:r>
          </a:p>
          <a:p>
            <a:pPr algn="ctr"/>
            <a:r>
              <a:rPr lang="ru-RU" sz="5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замыкающий, дежурные.</a:t>
            </a: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6200" y="212725"/>
            <a:ext cx="46942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Руководитель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6200" y="2971800"/>
            <a:ext cx="23812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Завхоз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724400" y="0"/>
            <a:ext cx="441960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>
            <a:spAutoFit/>
          </a:bodyPr>
          <a:lstStyle/>
          <a:p>
            <a:pPr algn="just"/>
            <a:r>
              <a:rPr lang="ru-RU" sz="2400" b="1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Составляет маршрут похода. Отвечает за безопасность в походе. Контролирует выполнение участниками своих обязанностей. Составляет отчет о походе.</a:t>
            </a:r>
          </a:p>
          <a:p>
            <a:pPr eaLnBrk="0" hangingPunct="0"/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19400" y="2438400"/>
            <a:ext cx="6248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Составить меню похода. </a:t>
            </a:r>
            <a:r>
              <a:rPr lang="ru-RU" sz="2400" b="1" dirty="0" smtClean="0">
                <a:solidFill>
                  <a:srgbClr val="0000FF"/>
                </a:solidFill>
                <a:cs typeface="Times New Roman" charset="0"/>
              </a:rPr>
              <a:t>Разлаживает </a:t>
            </a:r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купленные продукты каждому участнику индивидуально. На маршруте </a:t>
            </a:r>
            <a:r>
              <a:rPr lang="ru-RU" sz="2400" b="1" dirty="0" smtClean="0">
                <a:solidFill>
                  <a:srgbClr val="0000FF"/>
                </a:solidFill>
                <a:cs typeface="Times New Roman" charset="0"/>
              </a:rPr>
              <a:t>выдает </a:t>
            </a:r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продукты. </a:t>
            </a:r>
            <a:r>
              <a:rPr lang="ru-RU" sz="2400" b="1" dirty="0" smtClean="0">
                <a:solidFill>
                  <a:srgbClr val="0000FF"/>
                </a:solidFill>
                <a:cs typeface="Times New Roman" charset="0"/>
              </a:rPr>
              <a:t>Контролирует </a:t>
            </a:r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расход продуктов, при необходимости – </a:t>
            </a:r>
            <a:r>
              <a:rPr lang="ru-RU" sz="2400" b="1" dirty="0" smtClean="0">
                <a:solidFill>
                  <a:srgbClr val="0000FF"/>
                </a:solidFill>
                <a:cs typeface="Times New Roman" charset="0"/>
              </a:rPr>
              <a:t>докупает </a:t>
            </a:r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в населенных пунктах.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28600" y="5638800"/>
            <a:ext cx="21764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Медик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54313" y="4876800"/>
            <a:ext cx="616108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Комплектует аптечку. В случае необходимости оказывает первую доврачебную помощь. Следит за санитарным состоянием группы на маршруте.</a:t>
            </a:r>
            <a:endParaRPr lang="ru-RU" sz="2400" dirty="0">
              <a:solidFill>
                <a:srgbClr val="0000FF"/>
              </a:solidFill>
              <a:cs typeface="Times New Roman" charset="0"/>
            </a:endParaRPr>
          </a:p>
          <a:p>
            <a:pPr eaLnBrk="0" hangingPunct="0"/>
            <a:endParaRPr lang="ru-RU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00" r="2344" b="5208"/>
          <a:stretch>
            <a:fillRect/>
          </a:stretch>
        </p:blipFill>
        <p:spPr>
          <a:xfrm>
            <a:off x="0" y="1"/>
            <a:ext cx="9144000" cy="6888400"/>
          </a:xfrm>
          <a:prstGeom prst="rect">
            <a:avLst/>
          </a:prstGeom>
        </p:spPr>
      </p:pic>
      <p:sp>
        <p:nvSpPr>
          <p:cNvPr id="3" name="Rectangle 1027"/>
          <p:cNvSpPr>
            <a:spLocks noChangeArrowheads="1"/>
          </p:cNvSpPr>
          <p:nvPr/>
        </p:nvSpPr>
        <p:spPr bwMode="auto">
          <a:xfrm>
            <a:off x="228600" y="533400"/>
            <a:ext cx="35512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Летописец</a:t>
            </a:r>
          </a:p>
        </p:txBody>
      </p:sp>
      <p:sp>
        <p:nvSpPr>
          <p:cNvPr id="4" name="Rectangle 1028"/>
          <p:cNvSpPr>
            <a:spLocks noChangeArrowheads="1"/>
          </p:cNvSpPr>
          <p:nvPr/>
        </p:nvSpPr>
        <p:spPr bwMode="auto">
          <a:xfrm>
            <a:off x="228600" y="3032125"/>
            <a:ext cx="34972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Дежурный</a:t>
            </a:r>
          </a:p>
        </p:txBody>
      </p:sp>
      <p:sp>
        <p:nvSpPr>
          <p:cNvPr id="5" name="Rectangle 1031"/>
          <p:cNvSpPr>
            <a:spLocks noChangeArrowheads="1"/>
          </p:cNvSpPr>
          <p:nvPr/>
        </p:nvSpPr>
        <p:spPr bwMode="auto">
          <a:xfrm>
            <a:off x="3733800" y="228600"/>
            <a:ext cx="5257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Ведет дневник похода, в котором описывает хронологию движения группы по маршруту, а так же отмечает особенности преодоления отдельных технически сложных препятствий. 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6" name="Rectangle 1030"/>
          <p:cNvSpPr>
            <a:spLocks noChangeArrowheads="1"/>
          </p:cNvSpPr>
          <p:nvPr/>
        </p:nvSpPr>
        <p:spPr bwMode="auto">
          <a:xfrm>
            <a:off x="3733800" y="2590800"/>
            <a:ext cx="5410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0000FF"/>
                </a:solidFill>
                <a:cs typeface="Times New Roman" charset="0"/>
              </a:rPr>
              <a:t>Встает раньше всех. Готовит пищу. Следит за костром, печкой. Распределяет приготовленную пищу между всеми участниками группы, причем свою миску наполняет последней.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642</Words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создания базы данных туристского продукта </dc:title>
  <dc:creator>галина</dc:creator>
  <cp:lastModifiedBy>галина</cp:lastModifiedBy>
  <cp:revision>107</cp:revision>
  <dcterms:created xsi:type="dcterms:W3CDTF">2017-03-21T23:11:46Z</dcterms:created>
  <dcterms:modified xsi:type="dcterms:W3CDTF">2018-02-04T08:20:24Z</dcterms:modified>
</cp:coreProperties>
</file>