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0B2BA-D032-4A69-B42B-69F3EEA52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93D0B-C744-4F71-90E6-A7658B73B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65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ACA49-2CC9-4FFA-8CAF-8DA71F5D5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945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98034-4D2C-4EF4-A4ED-054781697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076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FC6B-869A-4B2E-9AD9-621165F77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01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41143-1F07-47D9-8D55-D5C814581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21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F99A7-7CCA-4956-9C47-10E656830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546E1-327E-47D8-8C04-36E26D3BC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87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E32C6-7D0B-4286-9A12-C81A6D785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78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15E93-22EA-44ED-9A5A-680835E3C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92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F60ED-ED59-40C1-B0A9-DE79D0614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139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483766A-6569-443D-AE11-57C584CCA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8;&#1072;&#1085;&#1103;\&#1057;%20&#1060;&#1051;&#1045;&#1064;&#1050;&#1048;!!!\&#1056;&#1040;&#1047;&#1054;&#1041;&#1056;&#1040;&#1058;&#1068;&#1057;&#1071;!!!!!\&#1043;&#1088;&#1080;&#1075;&#1086;&#1088;&#1100;&#1077;&#1074;&#1072;\048_Jean%20Michel%20Jarre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gif"/><Relationship Id="rId4" Type="http://schemas.openxmlformats.org/officeDocument/2006/relationships/image" Target="../media/image5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7" Type="http://schemas.openxmlformats.org/officeDocument/2006/relationships/image" Target="../media/image65.gif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gif"/><Relationship Id="rId5" Type="http://schemas.openxmlformats.org/officeDocument/2006/relationships/image" Target="../media/image63.gif"/><Relationship Id="rId4" Type="http://schemas.openxmlformats.org/officeDocument/2006/relationships/image" Target="../media/image62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600" smtClean="0"/>
              <a:t>Муниципальное образовательное учреждение </a:t>
            </a:r>
            <a:br>
              <a:rPr lang="ru-RU" sz="1600" smtClean="0"/>
            </a:br>
            <a:r>
              <a:rPr lang="ru-RU" sz="1600" smtClean="0"/>
              <a:t>«Средняя общеобразовательная школа №64» города Чебоксары</a:t>
            </a:r>
          </a:p>
        </p:txBody>
      </p:sp>
      <p:pic>
        <p:nvPicPr>
          <p:cNvPr id="2052" name="Picture 4" descr="слайд 1 00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908" y="1261960"/>
            <a:ext cx="7485454" cy="44561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  <a:softEdge rad="127000"/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427538" y="5876925"/>
            <a:ext cx="4572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800" b="1"/>
              <a:t>Составила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800" b="1"/>
              <a:t>учитель начальных классов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800" b="1"/>
              <a:t>Григорьева Татьяна Фёдоровна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331913" y="1412875"/>
            <a:ext cx="6911975" cy="2003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Внеклассное мероприятие </a:t>
            </a:r>
          </a:p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в 1 классе</a:t>
            </a:r>
          </a:p>
          <a:p>
            <a:pPr algn="ctr"/>
            <a:r>
              <a:rPr lang="ru-RU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"Огонь - наш друг и враг"</a:t>
            </a:r>
          </a:p>
          <a:p>
            <a:pPr algn="ctr"/>
            <a:endParaRPr lang="ru-RU" sz="3600" kern="1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pic>
        <p:nvPicPr>
          <p:cNvPr id="3079" name="048_Jean Michel Jarr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7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800" b="1" i="1" smtClean="0"/>
              <a:t>Опасность представляют фейерверки, свечи и бенгальские огни</a:t>
            </a:r>
          </a:p>
        </p:txBody>
      </p:sp>
      <p:pic>
        <p:nvPicPr>
          <p:cNvPr id="11267" name="Picture 7" descr="MPj0410051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628775"/>
            <a:ext cx="4038600" cy="4464050"/>
          </a:xfrm>
          <a:noFill/>
        </p:spPr>
      </p:pic>
      <p:pic>
        <p:nvPicPr>
          <p:cNvPr id="11268" name="Picture 8" descr="салют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1628775"/>
            <a:ext cx="4038600" cy="44640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Очень опасна шалость с легковоспламеняющимися и горючими жидкостями, такими, как бензин, ацетон, лак.</a:t>
            </a:r>
          </a:p>
        </p:txBody>
      </p:sp>
      <p:pic>
        <p:nvPicPr>
          <p:cNvPr id="12291" name="Picture 7" descr="пожарный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843088"/>
            <a:ext cx="4038600" cy="4038600"/>
          </a:xfrm>
          <a:noFill/>
        </p:spPr>
      </p:pic>
      <p:pic>
        <p:nvPicPr>
          <p:cNvPr id="12292" name="Picture 8" descr="канистр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1843088"/>
            <a:ext cx="4038600" cy="40386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5157788"/>
            <a:ext cx="8147050" cy="1295400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Когда случается пожар, на помощь приходят пожарные. Пожарные одеты в специальные огнеупорные костюмы, а голову защищает каска.</a:t>
            </a:r>
          </a:p>
        </p:txBody>
      </p:sp>
      <p:pic>
        <p:nvPicPr>
          <p:cNvPr id="13315" name="Picture 7" descr="2 пожарных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9625" y="404813"/>
            <a:ext cx="3546475" cy="4608512"/>
          </a:xfrm>
          <a:noFill/>
        </p:spPr>
      </p:pic>
      <p:pic>
        <p:nvPicPr>
          <p:cNvPr id="13316" name="Picture 8" descr="пожарный на лестнице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404813"/>
            <a:ext cx="3384550" cy="4608512"/>
          </a:xfrm>
          <a:noFill/>
        </p:spPr>
      </p:pic>
      <p:pic>
        <p:nvPicPr>
          <p:cNvPr id="13317" name="Picture 5" descr="0_1dedf_43ee6e93_L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6021388"/>
            <a:ext cx="1439863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516563"/>
            <a:ext cx="8229600" cy="1152525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Пожарные приезжают на специальной пожарной машине, которая оснащена высокой лестницей, баком с водой и шлангом.</a:t>
            </a:r>
          </a:p>
        </p:txBody>
      </p:sp>
      <p:pic>
        <p:nvPicPr>
          <p:cNvPr id="14339" name="Picture 7" descr="Пожарка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513" y="404813"/>
            <a:ext cx="5040312" cy="3455987"/>
          </a:xfrm>
          <a:noFill/>
        </p:spPr>
      </p:pic>
      <p:pic>
        <p:nvPicPr>
          <p:cNvPr id="15364" name="Picture 4" descr="bomberos-10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292600"/>
            <a:ext cx="18732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02244E-6 L -0.66945 -1.02244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7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00663"/>
            <a:ext cx="8229600" cy="1223962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Часто при пожаре страдают люди, поэтому вызывают скорую помощь. Врачи осматривают больных на месте или сразу везут в больницу.</a:t>
            </a:r>
            <a:br>
              <a:rPr lang="ru-RU" sz="2000" b="1" i="1" smtClean="0"/>
            </a:br>
            <a:endParaRPr lang="ru-RU" sz="2000" b="1" i="1" smtClean="0"/>
          </a:p>
        </p:txBody>
      </p:sp>
      <p:pic>
        <p:nvPicPr>
          <p:cNvPr id="15363" name="Picture 7" descr="MPj0227778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341438"/>
            <a:ext cx="3744913" cy="3600450"/>
          </a:xfrm>
          <a:noFill/>
        </p:spPr>
      </p:pic>
      <p:pic>
        <p:nvPicPr>
          <p:cNvPr id="15364" name="Picture 8" descr="скорая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4663" y="1341438"/>
            <a:ext cx="4679950" cy="3600450"/>
          </a:xfrm>
          <a:noFill/>
        </p:spPr>
      </p:pic>
      <p:pic>
        <p:nvPicPr>
          <p:cNvPr id="15365" name="Picture 5" descr="0_1b129_af80ca14_L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276475"/>
            <a:ext cx="100806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6092825"/>
            <a:ext cx="3744913" cy="649288"/>
          </a:xfrm>
        </p:spPr>
        <p:txBody>
          <a:bodyPr/>
          <a:lstStyle/>
          <a:p>
            <a:pPr eaLnBrk="1" hangingPunct="1"/>
            <a:r>
              <a:rPr lang="ru-RU" sz="1600" b="1" i="1" smtClean="0"/>
              <a:t>Первое деревянное здание пожарной команды было построено в 1864-1867</a:t>
            </a:r>
          </a:p>
        </p:txBody>
      </p:sp>
      <p:pic>
        <p:nvPicPr>
          <p:cNvPr id="16387" name="Picture 8" descr="каланча 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6938" y="1268413"/>
            <a:ext cx="3157537" cy="4537075"/>
          </a:xfrm>
          <a:noFill/>
        </p:spPr>
      </p:pic>
      <p:pic>
        <p:nvPicPr>
          <p:cNvPr id="16388" name="Picture 9" descr="старинная пожарная повозк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1268413"/>
            <a:ext cx="4032250" cy="3097212"/>
          </a:xfrm>
          <a:noFill/>
        </p:spPr>
      </p:pic>
      <p:pic>
        <p:nvPicPr>
          <p:cNvPr id="16389" name="Picture 10" descr="бочк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4192588"/>
            <a:ext cx="4038600" cy="1679575"/>
          </a:xfrm>
          <a:noFill/>
        </p:spPr>
      </p:pic>
      <p:sp>
        <p:nvSpPr>
          <p:cNvPr id="16390" name="Text Box 11"/>
          <p:cNvSpPr txBox="1">
            <a:spLocks noChangeArrowheads="1"/>
          </p:cNvSpPr>
          <p:nvPr/>
        </p:nvSpPr>
        <p:spPr bwMode="auto">
          <a:xfrm>
            <a:off x="0" y="260350"/>
            <a:ext cx="9036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800" b="1" i="1"/>
              <a:t>Более 200 лет назад пожары обнаруживали с каланчи – высокой башни.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800" b="1" i="1"/>
              <a:t>Пожарная команда выезжала тушить пожар на лошадях.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274638"/>
            <a:ext cx="6840537" cy="777875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FF3300"/>
                </a:solidFill>
              </a:rPr>
              <a:t>Запомните правила пожарной безопасности: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850" y="1268413"/>
            <a:ext cx="4824413" cy="5473700"/>
          </a:xfrm>
        </p:spPr>
        <p:txBody>
          <a:bodyPr/>
          <a:lstStyle/>
          <a:p>
            <a:pPr marL="609600" indent="-609600" eaLnBrk="1" hangingPunct="1">
              <a:lnSpc>
                <a:spcPct val="110000"/>
              </a:lnSpc>
              <a:buFontTx/>
              <a:buAutoNum type="arabicPeriod"/>
            </a:pPr>
            <a:r>
              <a:rPr lang="ru-RU" sz="2000" smtClean="0"/>
              <a:t>Нельзя играть со спичками.</a:t>
            </a:r>
          </a:p>
          <a:p>
            <a:pPr marL="609600" indent="-609600" eaLnBrk="1" hangingPunct="1">
              <a:lnSpc>
                <a:spcPct val="110000"/>
              </a:lnSpc>
              <a:buFontTx/>
              <a:buAutoNum type="arabicPeriod"/>
            </a:pPr>
            <a:r>
              <a:rPr lang="ru-RU" sz="2000" smtClean="0"/>
              <a:t>Уходя из дома, не забывайте выключать электробытовые приборы.</a:t>
            </a:r>
          </a:p>
          <a:p>
            <a:pPr marL="609600" indent="-609600" eaLnBrk="1" hangingPunct="1">
              <a:lnSpc>
                <a:spcPct val="110000"/>
              </a:lnSpc>
              <a:buFontTx/>
              <a:buAutoNum type="arabicPeriod"/>
            </a:pPr>
            <a:r>
              <a:rPr lang="ru-RU" sz="2000" smtClean="0"/>
              <a:t>Не разводите костёр вблизи строений.</a:t>
            </a:r>
          </a:p>
          <a:p>
            <a:pPr marL="609600" indent="-609600" eaLnBrk="1" hangingPunct="1">
              <a:lnSpc>
                <a:spcPct val="110000"/>
              </a:lnSpc>
              <a:buFontTx/>
              <a:buAutoNum type="arabicPeriod"/>
            </a:pPr>
            <a:r>
              <a:rPr lang="ru-RU" sz="2000" smtClean="0"/>
              <a:t>Не зажигайте без взрослых фейерверки, свечи и бенгальские огни.</a:t>
            </a:r>
          </a:p>
          <a:p>
            <a:pPr marL="609600" indent="-609600" eaLnBrk="1" hangingPunct="1">
              <a:lnSpc>
                <a:spcPct val="110000"/>
              </a:lnSpc>
              <a:buFontTx/>
              <a:buAutoNum type="arabicPeriod"/>
            </a:pPr>
            <a:r>
              <a:rPr lang="ru-RU" sz="2000" smtClean="0"/>
              <a:t>Не поджигайте сухую траву, тополиный пух, мусор в баках.</a:t>
            </a:r>
          </a:p>
          <a:p>
            <a:pPr marL="609600" indent="-609600" eaLnBrk="1" hangingPunct="1">
              <a:lnSpc>
                <a:spcPct val="110000"/>
              </a:lnSpc>
              <a:buFontTx/>
              <a:buAutoNum type="arabicPeriod"/>
            </a:pPr>
            <a:r>
              <a:rPr lang="ru-RU" sz="2000" smtClean="0"/>
              <a:t>Не играйте с легковоспламеняющимися жидкостями (бензином, керосином и т.д.)</a:t>
            </a:r>
          </a:p>
        </p:txBody>
      </p:sp>
      <p:pic>
        <p:nvPicPr>
          <p:cNvPr id="17412" name="Picture 4" descr="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1628775"/>
            <a:ext cx="3732213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15888"/>
            <a:ext cx="8964612" cy="1584325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В случае возникновения пожара, нужно действовать следующим образом:</a:t>
            </a:r>
            <a:br>
              <a:rPr lang="ru-RU" sz="2800" b="1" i="1" smtClean="0"/>
            </a:br>
            <a:r>
              <a:rPr lang="ru-RU" sz="2000" b="1" i="1" smtClean="0">
                <a:solidFill>
                  <a:srgbClr val="FF3300"/>
                </a:solidFill>
              </a:rPr>
              <a:t>1. Обнаружив пожар, позвони в пожарную службу по номеру - </a:t>
            </a:r>
            <a:r>
              <a:rPr lang="ru-RU" sz="2800" b="1" i="1" smtClean="0">
                <a:solidFill>
                  <a:srgbClr val="FF3300"/>
                </a:solidFill>
              </a:rPr>
              <a:t> 01</a:t>
            </a:r>
            <a:r>
              <a:rPr lang="ru-RU" sz="2000" b="1" i="1" smtClean="0">
                <a:solidFill>
                  <a:srgbClr val="FF3300"/>
                </a:solidFill>
              </a:rPr>
              <a:t/>
            </a:r>
            <a:br>
              <a:rPr lang="ru-RU" sz="2000" b="1" i="1" smtClean="0">
                <a:solidFill>
                  <a:srgbClr val="FF3300"/>
                </a:solidFill>
              </a:rPr>
            </a:br>
            <a:endParaRPr lang="ru-RU" sz="2000" b="1" i="1" smtClean="0">
              <a:solidFill>
                <a:srgbClr val="FF3300"/>
              </a:solidFill>
            </a:endParaRPr>
          </a:p>
        </p:txBody>
      </p:sp>
      <p:pic>
        <p:nvPicPr>
          <p:cNvPr id="18435" name="Picture 7" descr="firestatio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416175"/>
            <a:ext cx="4038600" cy="2894013"/>
          </a:xfrm>
          <a:noFill/>
        </p:spPr>
      </p:pic>
      <p:pic>
        <p:nvPicPr>
          <p:cNvPr id="18436" name="Picture 8" descr="0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2133600"/>
            <a:ext cx="3960812" cy="3240088"/>
          </a:xfrm>
          <a:noFill/>
        </p:spPr>
      </p:pic>
      <p:sp>
        <p:nvSpPr>
          <p:cNvPr id="18437" name="Rectangle 9"/>
          <p:cNvSpPr>
            <a:spLocks noChangeArrowheads="1"/>
          </p:cNvSpPr>
          <p:nvPr/>
        </p:nvSpPr>
        <p:spPr bwMode="auto">
          <a:xfrm>
            <a:off x="755650" y="2852738"/>
            <a:ext cx="792163" cy="5048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400" b="1">
                <a:solidFill>
                  <a:srgbClr val="FF3300"/>
                </a:solidFill>
              </a:rPr>
              <a:t>01</a:t>
            </a:r>
          </a:p>
        </p:txBody>
      </p:sp>
      <p:pic>
        <p:nvPicPr>
          <p:cNvPr id="18438" name="Picture 6" descr="image592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860800"/>
            <a:ext cx="93503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700213"/>
            <a:ext cx="4475162" cy="47529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i="1" smtClean="0"/>
              <a:t>Теперь не надо каланчи,</a:t>
            </a:r>
          </a:p>
          <a:p>
            <a:pPr eaLnBrk="1" hangingPunct="1">
              <a:buFontTx/>
              <a:buNone/>
            </a:pPr>
            <a:r>
              <a:rPr lang="ru-RU" sz="2400" b="1" i="1" smtClean="0"/>
              <a:t>Звони по телефону</a:t>
            </a:r>
          </a:p>
          <a:p>
            <a:pPr eaLnBrk="1" hangingPunct="1">
              <a:buFontTx/>
              <a:buNone/>
            </a:pPr>
            <a:r>
              <a:rPr lang="ru-RU" sz="2400" b="1" i="1" smtClean="0"/>
              <a:t>И о пожаре сообщи</a:t>
            </a:r>
          </a:p>
          <a:p>
            <a:pPr eaLnBrk="1" hangingPunct="1">
              <a:buFontTx/>
              <a:buNone/>
            </a:pPr>
            <a:r>
              <a:rPr lang="ru-RU" sz="2400" b="1" i="1" smtClean="0"/>
              <a:t>Ближайшему району.</a:t>
            </a:r>
          </a:p>
          <a:p>
            <a:pPr eaLnBrk="1" hangingPunct="1">
              <a:buFontTx/>
              <a:buNone/>
            </a:pPr>
            <a:r>
              <a:rPr lang="ru-RU" sz="2400" b="1" i="1" smtClean="0"/>
              <a:t>Пусть помнит каждый гражданин</a:t>
            </a:r>
          </a:p>
          <a:p>
            <a:pPr eaLnBrk="1" hangingPunct="1">
              <a:buFontTx/>
              <a:buNone/>
            </a:pPr>
            <a:r>
              <a:rPr lang="ru-RU" sz="2400" b="1" i="1" smtClean="0"/>
              <a:t>Пожарный номер </a:t>
            </a:r>
            <a:r>
              <a:rPr lang="ru-RU" sz="2400" b="1" i="1" smtClean="0">
                <a:solidFill>
                  <a:srgbClr val="FF0000"/>
                </a:solidFill>
              </a:rPr>
              <a:t>01</a:t>
            </a:r>
            <a:r>
              <a:rPr lang="ru-RU" sz="2400" b="1" i="1" smtClean="0"/>
              <a:t>.</a:t>
            </a:r>
          </a:p>
        </p:txBody>
      </p:sp>
      <p:pic>
        <p:nvPicPr>
          <p:cNvPr id="19460" name="Picture 7" descr="плакат 0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1989138"/>
            <a:ext cx="4038600" cy="3455987"/>
          </a:xfrm>
          <a:noFill/>
        </p:spPr>
      </p:pic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1958975" y="5176838"/>
            <a:ext cx="2366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1800" i="1"/>
              <a:t>Маршак</a:t>
            </a:r>
            <a:r>
              <a:rPr lang="ru-RU" sz="1800" i="1">
                <a:solidFill>
                  <a:schemeClr val="bg1"/>
                </a:solidFill>
              </a:rPr>
              <a:t> </a:t>
            </a:r>
            <a:r>
              <a:rPr lang="ru-RU" sz="1800" i="1"/>
              <a:t>С. «Пожар»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88913"/>
            <a:ext cx="8286750" cy="1008062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FF3300"/>
                </a:solidFill>
              </a:rPr>
              <a:t>2. Позвонив пожарным, ты должен четко сказать свою фамилию и адрес, а также  объяснить, что и где горит.</a:t>
            </a:r>
            <a:endParaRPr lang="ru-RU" sz="2400" smtClean="0">
              <a:solidFill>
                <a:srgbClr val="FF3300"/>
              </a:solidFill>
            </a:endParaRPr>
          </a:p>
        </p:txBody>
      </p:sp>
      <p:pic>
        <p:nvPicPr>
          <p:cNvPr id="20483" name="Picture 6" descr="000803_1070_9316_vnvv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63" y="1571625"/>
            <a:ext cx="6784975" cy="5000625"/>
          </a:xfrm>
          <a:noFill/>
        </p:spPr>
      </p:pic>
      <p:pic>
        <p:nvPicPr>
          <p:cNvPr id="20484" name="Picture 4" descr="poj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4365625"/>
            <a:ext cx="22193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Огонь – наш друг</a:t>
            </a:r>
          </a:p>
        </p:txBody>
      </p:sp>
      <p:pic>
        <p:nvPicPr>
          <p:cNvPr id="3083" name="Picture 11" descr="пища на костре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844675"/>
            <a:ext cx="4114800" cy="3529013"/>
          </a:xfrm>
          <a:effectLst>
            <a:softEdge rad="112500"/>
          </a:effectLst>
        </p:spPr>
      </p:pic>
      <p:pic>
        <p:nvPicPr>
          <p:cNvPr id="3081" name="Picture 9" descr="доменная печь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90" y="1857364"/>
            <a:ext cx="3960812" cy="3529013"/>
          </a:xfrm>
          <a:effectLst>
            <a:softEdge rad="112500"/>
          </a:effectLst>
        </p:spPr>
      </p:pic>
      <p:sp>
        <p:nvSpPr>
          <p:cNvPr id="3077" name="Text Box 12"/>
          <p:cNvSpPr txBox="1">
            <a:spLocks noChangeArrowheads="1"/>
          </p:cNvSpPr>
          <p:nvPr/>
        </p:nvSpPr>
        <p:spPr bwMode="auto">
          <a:xfrm>
            <a:off x="468313" y="5734050"/>
            <a:ext cx="40322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С помощью огня человек готовит пищу</a:t>
            </a:r>
          </a:p>
        </p:txBody>
      </p:sp>
      <p:sp>
        <p:nvSpPr>
          <p:cNvPr id="3078" name="Text Box 13"/>
          <p:cNvSpPr txBox="1">
            <a:spLocks noChangeArrowheads="1"/>
          </p:cNvSpPr>
          <p:nvPr/>
        </p:nvSpPr>
        <p:spPr bwMode="auto">
          <a:xfrm>
            <a:off x="5200650" y="5734050"/>
            <a:ext cx="3692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Огонь помогает человеку на заводах и фабриках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000" b="1" i="1" smtClean="0">
                <a:solidFill>
                  <a:srgbClr val="FF0000"/>
                </a:solidFill>
              </a:rPr>
              <a:t>3. При пожаре не пугайся и не пытайся спрятаться, выходи на улицу, выводи за собой других детей, особенно малышей!</a:t>
            </a:r>
          </a:p>
        </p:txBody>
      </p:sp>
      <p:pic>
        <p:nvPicPr>
          <p:cNvPr id="21507" name="Picture 3" descr="PIC_00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AC3"/>
              </a:clrFrom>
              <a:clrTo>
                <a:srgbClr val="FFFA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1268413"/>
            <a:ext cx="4951412" cy="508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 descr="77283326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068638"/>
            <a:ext cx="407035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000" b="1" i="1" smtClean="0">
                <a:solidFill>
                  <a:srgbClr val="FF3300"/>
                </a:solidFill>
              </a:rPr>
              <a:t>4. Помни: дым гораздо опаснее огня. Чтобы защититься от дыма, дыши через мокрую тряпку!  Выбираться из дыма лучше на четвереньках или ползком – внизу меньше дыма.</a:t>
            </a:r>
          </a:p>
        </p:txBody>
      </p:sp>
      <p:pic>
        <p:nvPicPr>
          <p:cNvPr id="22531" name="Picture 8" descr="дым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625" y="2428875"/>
            <a:ext cx="4038600" cy="2692400"/>
          </a:xfrm>
          <a:noFill/>
        </p:spPr>
      </p:pic>
      <p:pic>
        <p:nvPicPr>
          <p:cNvPr id="22532" name="Picture 9" descr="MPj0401309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2420938"/>
            <a:ext cx="4038600" cy="268763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b="1" i="1" smtClean="0">
                <a:solidFill>
                  <a:srgbClr val="FF3300"/>
                </a:solidFill>
              </a:rPr>
              <a:t>5. Если ты не можешь выйти из дома на улицу, то плотно закрой дверь комнаты, где горит огонь, и заткни щели от дыма. Выходи на балкон, плотно закрыв за собой дверь, и зови на помощь!</a:t>
            </a:r>
          </a:p>
        </p:txBody>
      </p:sp>
      <p:pic>
        <p:nvPicPr>
          <p:cNvPr id="23555" name="Picture 3" descr="509088_35526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628775"/>
            <a:ext cx="4465638" cy="4392613"/>
          </a:xfrm>
        </p:spPr>
      </p:pic>
      <p:pic>
        <p:nvPicPr>
          <p:cNvPr id="23556" name="Picture 4" descr="SDC106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1628775"/>
            <a:ext cx="3960813" cy="439261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FF3300"/>
                </a:solidFill>
              </a:rPr>
              <a:t>6. Ожидая приезда пожарных, старайся сохранять спокойствие: тебя обязательно спасут.</a:t>
            </a:r>
            <a:r>
              <a:rPr lang="ru-RU" sz="2000" b="1" i="1" smtClean="0">
                <a:solidFill>
                  <a:srgbClr val="FF3300"/>
                </a:solidFill>
              </a:rPr>
              <a:t/>
            </a:r>
            <a:br>
              <a:rPr lang="ru-RU" sz="2000" b="1" i="1" smtClean="0">
                <a:solidFill>
                  <a:srgbClr val="FF3300"/>
                </a:solidFill>
              </a:rPr>
            </a:br>
            <a:endParaRPr lang="ru-RU" sz="2000" b="1" i="1" smtClean="0">
              <a:solidFill>
                <a:srgbClr val="FF3300"/>
              </a:solidFill>
            </a:endParaRPr>
          </a:p>
        </p:txBody>
      </p:sp>
      <p:pic>
        <p:nvPicPr>
          <p:cNvPr id="24579" name="Picture 8" descr="MPj0409638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513" y="1125538"/>
            <a:ext cx="5184775" cy="55435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r>
              <a:rPr lang="ru-RU" smtClean="0"/>
              <a:t>1. Какой номер телефона пожарной охраны?</a:t>
            </a:r>
          </a:p>
          <a:p>
            <a:pPr eaLnBrk="1" hangingPunct="1">
              <a:buFontTx/>
              <a:buNone/>
            </a:pPr>
            <a:r>
              <a:rPr lang="ru-RU" smtClean="0"/>
              <a:t> а) 03       б) 02      в) 01        г) 04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051050" y="115888"/>
            <a:ext cx="4897438" cy="1524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 panose="020B0806030902050204" pitchFamily="34" charset="0"/>
              </a:rPr>
              <a:t>Викторина</a:t>
            </a:r>
          </a:p>
        </p:txBody>
      </p:sp>
      <p:pic>
        <p:nvPicPr>
          <p:cNvPr id="25605" name="Picture 5" descr="image592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4581525"/>
            <a:ext cx="230505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AG00317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860800"/>
            <a:ext cx="2971800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2. Чем можно воспользоваться при тушении пожара?</a:t>
            </a:r>
          </a:p>
        </p:txBody>
      </p:sp>
      <p:pic>
        <p:nvPicPr>
          <p:cNvPr id="26627" name="Picture 3" descr="огнетушите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349500"/>
            <a:ext cx="143986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канист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2349500"/>
            <a:ext cx="165576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0,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4508500"/>
            <a:ext cx="216058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6" descr="0_2016b_2cd88b38_X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4508500"/>
            <a:ext cx="1655762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7" descr="3965969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2276475"/>
            <a:ext cx="1223962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64087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3. О какой профессии говорится в загадке?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Перетянут он ремнём,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Каска прочная на нём.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Он в горящий входит дом,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Он сражается с огнём.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а) строитель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б) пожарный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в) хоккеист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г) шахтёр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</p:txBody>
      </p:sp>
      <p:pic>
        <p:nvPicPr>
          <p:cNvPr id="27651" name="Picture 3" descr="b996b909f72d43ecc5bce89d1c0aa88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2565400"/>
            <a:ext cx="3529013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4. Кто потушил пожар на море в стихотворении К. Чуковского «Путаница»?</a:t>
            </a:r>
          </a:p>
          <a:p>
            <a:pPr eaLnBrk="1" hangingPunct="1">
              <a:buFontTx/>
              <a:buNone/>
            </a:pPr>
            <a:r>
              <a:rPr lang="ru-RU" smtClean="0"/>
              <a:t>а) крокодил</a:t>
            </a:r>
          </a:p>
          <a:p>
            <a:pPr eaLnBrk="1" hangingPunct="1">
              <a:buFontTx/>
              <a:buNone/>
            </a:pPr>
            <a:r>
              <a:rPr lang="ru-RU" smtClean="0"/>
              <a:t>б) бабочка </a:t>
            </a:r>
          </a:p>
          <a:p>
            <a:pPr eaLnBrk="1" hangingPunct="1">
              <a:buFontTx/>
              <a:buNone/>
            </a:pPr>
            <a:r>
              <a:rPr lang="ru-RU" smtClean="0"/>
              <a:t>в) заяц       </a:t>
            </a:r>
          </a:p>
          <a:p>
            <a:pPr eaLnBrk="1" hangingPunct="1">
              <a:buFontTx/>
              <a:buNone/>
            </a:pPr>
            <a:r>
              <a:rPr lang="ru-RU" smtClean="0"/>
              <a:t>г) лисичка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28675" name="Picture 3" descr="MCj01921650000[1]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5373688"/>
            <a:ext cx="273685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AN00899_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44658">
            <a:off x="3696494" y="1785144"/>
            <a:ext cx="153670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MCj01922050000[1]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4149725"/>
            <a:ext cx="168751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Photo 133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04813"/>
            <a:ext cx="22002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3125 0.13542 C -0.02083 0.09375 -0.0467 0.02269 -0.03264 -0.04861 C -0.02535 -0.07338 -0.01597 -0.09745 -0.00208 -0.11713 C 0.00747 -0.06088 0.04063 -0.00949 0.09028 0.02269 C 0.09028 -0.04606 0.12813 -0.1125 0.19202 -0.1419 C 0.21337 -0.15417 0.23681 -0.1588 0.26042 -0.16134 C 0.22483 -0.11968 0.2059 -0.06088 0.21337 0.00046 C 0.26493 -0.04352 0.33837 -0.0537 0.40209 -0.02176 C 0.42344 -0.01204 0.44479 0.00556 0.4592 0.02269 C 0.40452 0.01782 0.34792 0.03958 0.30764 0.08403 C 0.37118 0.09884 0.4257 0.15046 0.44219 0.22153 C 0.44705 0.24583 0.44705 0.2706 0.44219 0.29468 C 0.41129 0.24838 0.35972 0.21644 0.30278 0.21157 C 0.3316 0.27315 0.32396 0.34884 0.28177 0.40556 C 0.26493 0.42523 0.24618 0.44213 0.22483 0.45208 C 0.24167 0.39792 0.23212 0.33657 0.20139 0.2875 C 0.17309 0.34884 0.11163 0.39051 0.04063 0.39051 C 0.01493 0.39051 -0.00903 0.38588 -0.03038 0.37569 C 0.02188 0.35602 0.06198 0.30972 0.0809 0.25301 C 0.01493 0.26806 -0.05364 0.24583 -0.09861 0.18935 C -0.11528 0.16736 -0.12465 0.14537 -0.13142 0.1206 C -0.08455 0.15232 -0.02291 0.15764 0.03125 0.13542 Z " pathEditMode="relative" rAng="0" ptsTypes="ffffffffffffffffffffff">
                                      <p:cBhvr>
                                        <p:cTn id="6" dur="3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64087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5. Кто помог потушить кошкин дом из сказки С. Маршака?</a:t>
            </a:r>
          </a:p>
          <a:p>
            <a:pPr eaLnBrk="1" hangingPunct="1">
              <a:buFontTx/>
              <a:buNone/>
            </a:pPr>
            <a:r>
              <a:rPr lang="ru-RU" smtClean="0"/>
              <a:t>а) курица</a:t>
            </a:r>
          </a:p>
          <a:p>
            <a:pPr eaLnBrk="1" hangingPunct="1">
              <a:buFontTx/>
              <a:buNone/>
            </a:pPr>
            <a:r>
              <a:rPr lang="ru-RU" smtClean="0"/>
              <a:t>б) петушок </a:t>
            </a:r>
          </a:p>
          <a:p>
            <a:pPr eaLnBrk="1" hangingPunct="1">
              <a:buFontTx/>
              <a:buNone/>
            </a:pPr>
            <a:r>
              <a:rPr lang="ru-RU" smtClean="0"/>
              <a:t>в) собачка       </a:t>
            </a:r>
          </a:p>
          <a:p>
            <a:pPr eaLnBrk="1" hangingPunct="1">
              <a:buFontTx/>
              <a:buNone/>
            </a:pPr>
            <a:r>
              <a:rPr lang="ru-RU" smtClean="0"/>
              <a:t>г) ёжик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2879725" y="1412875"/>
            <a:ext cx="6264275" cy="5445125"/>
            <a:chOff x="0" y="0"/>
            <a:chExt cx="5760" cy="4320"/>
          </a:xfrm>
        </p:grpSpPr>
        <p:sp>
          <p:nvSpPr>
            <p:cNvPr id="29701" name="Rectangle 4"/>
            <p:cNvSpPr>
              <a:spLocks noChangeArrowheads="1"/>
            </p:cNvSpPr>
            <p:nvPr/>
          </p:nvSpPr>
          <p:spPr bwMode="auto">
            <a:xfrm>
              <a:off x="0" y="2387"/>
              <a:ext cx="5760" cy="1933"/>
            </a:xfrm>
            <a:prstGeom prst="rect">
              <a:avLst/>
            </a:prstGeom>
            <a:gradFill rotWithShape="1">
              <a:gsLst>
                <a:gs pos="0">
                  <a:srgbClr val="0A802F"/>
                </a:gs>
                <a:gs pos="50000">
                  <a:srgbClr val="03260E"/>
                </a:gs>
                <a:gs pos="100000">
                  <a:srgbClr val="0A802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sz="1800"/>
            </a:p>
          </p:txBody>
        </p:sp>
        <p:pic>
          <p:nvPicPr>
            <p:cNvPr id="29702" name="Picture 5" descr="image001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0"/>
              <a:ext cx="2880" cy="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3" name="Picture 6" descr="image001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880" cy="2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4" name="Picture 7" descr="tree23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34"/>
              <a:ext cx="1353" cy="1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5" name="Picture 8" descr="tree23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7" y="1525"/>
              <a:ext cx="1353" cy="1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6" name="Picture 9" descr="BL00122_"/>
            <p:cNvPicPr>
              <a:picLocks noChangeAspect="1" noChangeArrowheads="1"/>
            </p:cNvPicPr>
            <p:nvPr/>
          </p:nvPicPr>
          <p:blipFill>
            <a:blip r:embed="rId4" cstate="screen">
              <a:lum bright="-5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799"/>
              <a:ext cx="2926" cy="2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7" name="Picture 10" descr="i15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1752"/>
              <a:ext cx="767" cy="1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8" name="Picture 11" descr="i15"/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" y="1525"/>
              <a:ext cx="890" cy="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9" name="Picture 12" descr="i21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606" y="2205"/>
              <a:ext cx="971" cy="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0" name="Picture 13" descr="i21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2115"/>
              <a:ext cx="960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1" name="Rectangle 14"/>
            <p:cNvSpPr>
              <a:spLocks noChangeArrowheads="1"/>
            </p:cNvSpPr>
            <p:nvPr/>
          </p:nvSpPr>
          <p:spPr bwMode="auto">
            <a:xfrm>
              <a:off x="2511" y="3419"/>
              <a:ext cx="169" cy="3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ru-RU" sz="250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pic>
        <p:nvPicPr>
          <p:cNvPr id="30735" name="Picture 15" descr="297"/>
          <p:cNvPicPr>
            <a:picLocks noChangeAspect="1" noChangeArrowheads="1" noCrop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87900" y="4724400"/>
            <a:ext cx="96996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-1.40174 -0.18889 " pathEditMode="relative" ptsTypes="AA">
                                      <p:cBhvr>
                                        <p:cTn id="6" dur="2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MMj0236357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1071563"/>
            <a:ext cx="8072438" cy="501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42875" y="1143000"/>
            <a:ext cx="8715375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endParaRPr lang="ru-RU" sz="2400" b="1" i="1" kern="0" dirty="0">
              <a:latin typeface="+mn-lt"/>
            </a:endParaRP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endParaRPr lang="ru-RU" sz="2400" b="1" i="1" kern="0" dirty="0">
              <a:latin typeface="+mn-lt"/>
            </a:endParaRP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ru-RU" sz="4000" b="1" i="1" kern="0" dirty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Не шути, дружок, с огнём,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ru-RU" sz="4000" b="1" i="1" kern="0" dirty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Чтобы не жалеть потом.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ru-RU" sz="4000" b="1" i="1" kern="0" dirty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Будьте с огнём осторожны, дети,</a:t>
            </a: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ru-RU" sz="4000" b="1" i="1" kern="0" dirty="0">
                <a:latin typeface="Book Antiqua" pitchFamily="18" charset="0"/>
                <a:ea typeface="Arial Unicode MS" pitchFamily="34" charset="-128"/>
                <a:cs typeface="Arial Unicode MS" pitchFamily="34" charset="-128"/>
              </a:rPr>
              <a:t>Твёрдо запомните правила эти.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357166"/>
            <a:ext cx="800105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i="1" dirty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charset="0"/>
              </a:rPr>
              <a:t>Будь осторожен с огнём!</a:t>
            </a:r>
            <a:endParaRPr lang="ru-RU" sz="4000" b="1" dirty="0">
              <a:ln w="3155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FF00"/>
                </a:solidFill>
              </a:rPr>
              <a:t>Огонь - символ</a:t>
            </a:r>
          </a:p>
        </p:txBody>
      </p:sp>
      <p:pic>
        <p:nvPicPr>
          <p:cNvPr id="6151" name="Picture 7" descr="вечный огонь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14348" y="1714488"/>
            <a:ext cx="4079298" cy="3514737"/>
          </a:xfrm>
          <a:effectLst>
            <a:softEdge rad="112500"/>
          </a:effectLst>
        </p:spPr>
      </p:pic>
      <p:pic>
        <p:nvPicPr>
          <p:cNvPr id="6152" name="Picture 8" descr="1255865887_1173599877_o347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214942" y="1700213"/>
            <a:ext cx="3533771" cy="3455858"/>
          </a:xfrm>
          <a:effectLst>
            <a:softEdge rad="112500"/>
          </a:effectLst>
        </p:spPr>
      </p:pic>
      <p:sp>
        <p:nvSpPr>
          <p:cNvPr id="4101" name="Text Box 9"/>
          <p:cNvSpPr txBox="1">
            <a:spLocks noChangeArrowheads="1"/>
          </p:cNvSpPr>
          <p:nvPr/>
        </p:nvSpPr>
        <p:spPr bwMode="auto">
          <a:xfrm>
            <a:off x="357188" y="5357813"/>
            <a:ext cx="52149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Вечный огонь –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память о погибших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в годы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Великой Отечественной войны</a:t>
            </a:r>
          </a:p>
        </p:txBody>
      </p:sp>
      <p:sp>
        <p:nvSpPr>
          <p:cNvPr id="4102" name="Text Box 10"/>
          <p:cNvSpPr txBox="1">
            <a:spLocks noChangeArrowheads="1"/>
          </p:cNvSpPr>
          <p:nvPr/>
        </p:nvSpPr>
        <p:spPr bwMode="auto">
          <a:xfrm>
            <a:off x="5651500" y="5445125"/>
            <a:ext cx="3024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Олимпийский огонь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WordArt 4"/>
          <p:cNvSpPr>
            <a:spLocks noChangeArrowheads="1" noChangeShapeType="1" noTextEdit="1"/>
          </p:cNvSpPr>
          <p:nvPr/>
        </p:nvSpPr>
        <p:spPr bwMode="auto">
          <a:xfrm rot="-742747">
            <a:off x="827088" y="2205038"/>
            <a:ext cx="7308850" cy="280828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2310"/>
              </a:avLst>
            </a:prstTxWarp>
            <a:scene3d>
              <a:camera prst="legacyPerspectiveFront">
                <a:rot lat="2051999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FFE701"/>
              </a:contour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6120000" scaled="1"/>
                </a:gradFill>
                <a:latin typeface="Impact" panose="020B0806030902050204" pitchFamily="34" charset="0"/>
              </a:rPr>
              <a:t>спасибо за внимание!</a:t>
            </a:r>
          </a:p>
        </p:txBody>
      </p:sp>
      <p:sp>
        <p:nvSpPr>
          <p:cNvPr id="141317" name="AutoShape 5"/>
          <p:cNvSpPr>
            <a:spLocks noChangeArrowheads="1"/>
          </p:cNvSpPr>
          <p:nvPr/>
        </p:nvSpPr>
        <p:spPr bwMode="auto">
          <a:xfrm>
            <a:off x="1042988" y="549275"/>
            <a:ext cx="914400" cy="914400"/>
          </a:xfrm>
          <a:prstGeom prst="irregularSeal2">
            <a:avLst/>
          </a:prstGeom>
          <a:solidFill>
            <a:srgbClr val="FFFF66"/>
          </a:solidFill>
          <a:ln w="9525">
            <a:solidFill>
              <a:srgbClr val="5434F4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141318" name="AutoShape 6"/>
          <p:cNvSpPr>
            <a:spLocks noChangeArrowheads="1"/>
          </p:cNvSpPr>
          <p:nvPr/>
        </p:nvSpPr>
        <p:spPr bwMode="auto">
          <a:xfrm>
            <a:off x="7596188" y="4941888"/>
            <a:ext cx="914400" cy="914400"/>
          </a:xfrm>
          <a:prstGeom prst="irregularSeal1">
            <a:avLst/>
          </a:prstGeom>
          <a:solidFill>
            <a:srgbClr val="FAA4EE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141319" name="AutoShape 7"/>
          <p:cNvSpPr>
            <a:spLocks noChangeArrowheads="1"/>
          </p:cNvSpPr>
          <p:nvPr/>
        </p:nvSpPr>
        <p:spPr bwMode="auto">
          <a:xfrm>
            <a:off x="2916238" y="765175"/>
            <a:ext cx="914400" cy="914400"/>
          </a:xfrm>
          <a:prstGeom prst="star4">
            <a:avLst>
              <a:gd name="adj" fmla="val 12500"/>
            </a:avLst>
          </a:prstGeom>
          <a:solidFill>
            <a:srgbClr val="5434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141320" name="AutoShape 8"/>
          <p:cNvSpPr>
            <a:spLocks noChangeArrowheads="1"/>
          </p:cNvSpPr>
          <p:nvPr/>
        </p:nvSpPr>
        <p:spPr bwMode="auto">
          <a:xfrm>
            <a:off x="468313" y="2060575"/>
            <a:ext cx="914400" cy="914400"/>
          </a:xfrm>
          <a:prstGeom prst="star4">
            <a:avLst>
              <a:gd name="adj" fmla="val 12500"/>
            </a:avLst>
          </a:prstGeom>
          <a:solidFill>
            <a:srgbClr val="FAA4EE"/>
          </a:solidFill>
          <a:ln w="9525">
            <a:solidFill>
              <a:srgbClr val="FF3399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141321" name="AutoShape 9"/>
          <p:cNvSpPr>
            <a:spLocks noChangeArrowheads="1"/>
          </p:cNvSpPr>
          <p:nvPr/>
        </p:nvSpPr>
        <p:spPr bwMode="auto">
          <a:xfrm>
            <a:off x="5148263" y="4941888"/>
            <a:ext cx="914400" cy="914400"/>
          </a:xfrm>
          <a:prstGeom prst="star4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5434F4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141322" name="AutoShape 10"/>
          <p:cNvSpPr>
            <a:spLocks noChangeArrowheads="1"/>
          </p:cNvSpPr>
          <p:nvPr/>
        </p:nvSpPr>
        <p:spPr bwMode="auto">
          <a:xfrm>
            <a:off x="6804025" y="3357563"/>
            <a:ext cx="914400" cy="914400"/>
          </a:xfrm>
          <a:prstGeom prst="star4">
            <a:avLst>
              <a:gd name="adj" fmla="val 12500"/>
            </a:avLst>
          </a:prstGeom>
          <a:solidFill>
            <a:srgbClr val="5434F4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41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41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141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41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41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 animBg="1"/>
      <p:bldP spid="141317" grpId="0" animBg="1"/>
      <p:bldP spid="141318" grpId="0" animBg="1"/>
      <p:bldP spid="141319" grpId="0" animBg="1"/>
      <p:bldP spid="141320" grpId="0" animBg="1"/>
      <p:bldP spid="141321" grpId="0" animBg="1"/>
      <p:bldP spid="1413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FF0000"/>
                </a:solidFill>
              </a:rPr>
              <a:t>Огонь – наш враг</a:t>
            </a:r>
          </a:p>
        </p:txBody>
      </p:sp>
      <p:pic>
        <p:nvPicPr>
          <p:cNvPr id="8198" name="Picture 6" descr="пожарники тушат дом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4038600" cy="3529013"/>
          </a:xfrm>
          <a:effectLst>
            <a:softEdge rad="112500"/>
          </a:effectLst>
        </p:spPr>
      </p:pic>
      <p:pic>
        <p:nvPicPr>
          <p:cNvPr id="8199" name="Picture 7" descr="лесной пожа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762500" y="1628775"/>
            <a:ext cx="3810000" cy="3529013"/>
          </a:xfrm>
          <a:effectLst>
            <a:softEdge rad="112500"/>
          </a:effectLst>
        </p:spPr>
      </p:pic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971550" y="5516563"/>
            <a:ext cx="7200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000" b="1" i="1"/>
              <a:t>Если играть с огнём или обращаться с ним неосторожно, то огонь становится опасным!</a:t>
            </a:r>
          </a:p>
        </p:txBody>
      </p:sp>
      <p:pic>
        <p:nvPicPr>
          <p:cNvPr id="5126" name="Picture 9" descr="MMj0236357000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628775"/>
            <a:ext cx="2873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0" descr="MMj0236357000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989138"/>
            <a:ext cx="5762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MMj0236357000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2565400"/>
            <a:ext cx="576262" cy="792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9" name="Picture 12" descr="MMj0236357000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3" y="2428875"/>
            <a:ext cx="51117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3" descr="MMj0236357000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286125"/>
            <a:ext cx="833438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4" descr="MMj02363570000[1]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3573463"/>
            <a:ext cx="3603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5589588"/>
            <a:ext cx="8075612" cy="863600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Очень опасна разбушевавшаяся огненная стихия – ПОЖАР. При пожаре сгорают вещи, квартиры, дома, леса,                           а главное – гибнут люди.</a:t>
            </a:r>
          </a:p>
        </p:txBody>
      </p:sp>
      <p:pic>
        <p:nvPicPr>
          <p:cNvPr id="6147" name="Picture 4" descr="MPj04074770000[1]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15888"/>
            <a:ext cx="7991475" cy="52355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FF0000"/>
                </a:solidFill>
              </a:rPr>
              <a:t>Часто пожары возникают по вине детей</a:t>
            </a: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196975"/>
            <a:ext cx="4475163" cy="49291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Не играй, дружок, со спичкой,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Помни ты, она мала,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Но от спички-невелички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Может дом сгореть дотла.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Младшим братьям и сестричкам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Наши дети говорят: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«Крепко помните, что спички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Не игрушка для ребят!»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b="1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              (Б. Миротворцев)</a:t>
            </a:r>
          </a:p>
          <a:p>
            <a:pPr eaLnBrk="1" hangingPunct="1">
              <a:lnSpc>
                <a:spcPct val="90000"/>
              </a:lnSpc>
            </a:pPr>
            <a:endParaRPr lang="ru-RU" sz="2000" b="1" i="1" smtClean="0"/>
          </a:p>
        </p:txBody>
      </p:sp>
      <p:pic>
        <p:nvPicPr>
          <p:cNvPr id="7172" name="Picture 8" descr="ребенок и огонь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1196975"/>
            <a:ext cx="3887787" cy="2447925"/>
          </a:xfrm>
          <a:noFill/>
        </p:spPr>
      </p:pic>
      <p:pic>
        <p:nvPicPr>
          <p:cNvPr id="7173" name="Picture 9" descr="спичк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08588" y="3938588"/>
            <a:ext cx="2917825" cy="2187575"/>
          </a:xfrm>
          <a:noFill/>
        </p:spPr>
      </p:pic>
      <p:pic>
        <p:nvPicPr>
          <p:cNvPr id="7174" name="Picture 6" descr="J007613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5013325"/>
            <a:ext cx="574675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589588"/>
            <a:ext cx="8229600" cy="863600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Уходя из дома, никогда не забывайте выключать электрические приборы!</a:t>
            </a:r>
          </a:p>
        </p:txBody>
      </p:sp>
      <p:pic>
        <p:nvPicPr>
          <p:cNvPr id="8195" name="Picture 9" descr="MCj0396914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2063" y="1500188"/>
            <a:ext cx="2462212" cy="3357562"/>
          </a:xfrm>
          <a:noFill/>
        </p:spPr>
      </p:pic>
      <p:sp>
        <p:nvSpPr>
          <p:cNvPr id="819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00113" y="188913"/>
            <a:ext cx="7632700" cy="1223962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sz="1600" b="1" i="1" smtClean="0"/>
              <a:t>	</a:t>
            </a:r>
            <a:r>
              <a:rPr lang="ru-RU" sz="2000" b="1" i="1" smtClean="0"/>
              <a:t>Причиной возникновения пожара могут стать электроприборы. Грозит пожаром оставленный без присмотра включенный утюг, газовая или электрическая плита, телевизор.</a:t>
            </a:r>
          </a:p>
        </p:txBody>
      </p:sp>
      <p:pic>
        <p:nvPicPr>
          <p:cNvPr id="8197" name="Picture 5" descr="теле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268413"/>
            <a:ext cx="304958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утюг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3860800"/>
            <a:ext cx="1655762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468313" y="1916113"/>
            <a:ext cx="4464050" cy="36734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Ленту гладила Анюта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И увидела подруг,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Отвлеклась на три минутки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И забыла про утюг.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Тут уж дело не до шутки!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Вот что значит три минутки!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Ленты нет, кругом угар,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Чуть не сделался пожар.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i="1" smtClean="0"/>
              <a:t>                          (Б. Миротворцев)</a:t>
            </a:r>
          </a:p>
        </p:txBody>
      </p:sp>
      <p:pic>
        <p:nvPicPr>
          <p:cNvPr id="9219" name="Picture 7" descr="MCj02960020000[1]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9700" y="1700213"/>
            <a:ext cx="3397250" cy="4103687"/>
          </a:xfrm>
          <a:noFill/>
        </p:spPr>
      </p:pic>
      <p:pic>
        <p:nvPicPr>
          <p:cNvPr id="9220" name="Picture 8" descr="MMj02363570000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3465513"/>
            <a:ext cx="79216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333375"/>
            <a:ext cx="7777162" cy="1223963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Большую опасность представляют собой костры, которые люди разводят в лесу или вблизи строений. </a:t>
            </a:r>
            <a:br>
              <a:rPr lang="ru-RU" sz="2800" b="1" i="1" smtClean="0"/>
            </a:br>
            <a:endParaRPr lang="ru-RU" sz="2800" b="1" i="1" smtClean="0"/>
          </a:p>
        </p:txBody>
      </p:sp>
      <p:pic>
        <p:nvPicPr>
          <p:cNvPr id="10243" name="Picture 12" descr="костер 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8175" y="1484313"/>
            <a:ext cx="5184775" cy="3457575"/>
          </a:xfrm>
          <a:noFill/>
        </p:spPr>
      </p:pic>
      <p:sp>
        <p:nvSpPr>
          <p:cNvPr id="10244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427538" y="5013325"/>
            <a:ext cx="4465637" cy="1368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 i="1" smtClean="0"/>
              <a:t>Возле дома и сарая</a:t>
            </a:r>
          </a:p>
          <a:p>
            <a:pPr eaLnBrk="1" hangingPunct="1">
              <a:buFontTx/>
              <a:buNone/>
            </a:pPr>
            <a:r>
              <a:rPr lang="ru-RU" sz="2000" b="1" i="1" smtClean="0"/>
              <a:t>Разжигать огонь не смей!</a:t>
            </a:r>
          </a:p>
          <a:p>
            <a:pPr eaLnBrk="1" hangingPunct="1">
              <a:buFontTx/>
              <a:buNone/>
            </a:pPr>
            <a:r>
              <a:rPr lang="ru-RU" sz="2000" b="1" i="1" smtClean="0"/>
              <a:t>Может быть беда большая</a:t>
            </a:r>
          </a:p>
          <a:p>
            <a:pPr eaLnBrk="1" hangingPunct="1">
              <a:buFontTx/>
              <a:buNone/>
            </a:pPr>
            <a:r>
              <a:rPr lang="ru-RU" sz="2000" b="1" i="1" smtClean="0"/>
              <a:t>Для построек и людей.</a:t>
            </a:r>
          </a:p>
        </p:txBody>
      </p:sp>
      <p:pic>
        <p:nvPicPr>
          <p:cNvPr id="10245" name="Picture 4" descr="MCj02328160000[1]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5300663"/>
            <a:ext cx="18002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755</Words>
  <Application>Microsoft Office PowerPoint</Application>
  <PresentationFormat>Экран (4:3)</PresentationFormat>
  <Paragraphs>110</Paragraphs>
  <Slides>30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Calibri</vt:lpstr>
      <vt:lpstr>Times New Roman</vt:lpstr>
      <vt:lpstr>Book Antiqua</vt:lpstr>
      <vt:lpstr>Arial Unicode MS</vt:lpstr>
      <vt:lpstr>Оформление по умолчанию</vt:lpstr>
      <vt:lpstr>Муниципальное образовательное учреждение  «Средняя общеобразовательная школа №64» города Чебоксары</vt:lpstr>
      <vt:lpstr>Огонь – наш друг</vt:lpstr>
      <vt:lpstr>Огонь - символ</vt:lpstr>
      <vt:lpstr>Огонь – наш враг</vt:lpstr>
      <vt:lpstr>Очень опасна разбушевавшаяся огненная стихия – ПОЖАР. При пожаре сгорают вещи, квартиры, дома, леса,                           а главное – гибнут люди.</vt:lpstr>
      <vt:lpstr>Часто пожары возникают по вине детей</vt:lpstr>
      <vt:lpstr>Уходя из дома, никогда не забывайте выключать электрические приборы!</vt:lpstr>
      <vt:lpstr>Презентация PowerPoint</vt:lpstr>
      <vt:lpstr>Большую опасность представляют собой костры, которые люди разводят в лесу или вблизи строений.  </vt:lpstr>
      <vt:lpstr>Опасность представляют фейерверки, свечи и бенгальские огни</vt:lpstr>
      <vt:lpstr>Очень опасна шалость с легковоспламеняющимися и горючими жидкостями, такими, как бензин, ацетон, лак.</vt:lpstr>
      <vt:lpstr>Когда случается пожар, на помощь приходят пожарные. Пожарные одеты в специальные огнеупорные костюмы, а голову защищает каска.</vt:lpstr>
      <vt:lpstr>Пожарные приезжают на специальной пожарной машине, которая оснащена высокой лестницей, баком с водой и шлангом.</vt:lpstr>
      <vt:lpstr>Часто при пожаре страдают люди, поэтому вызывают скорую помощь. Врачи осматривают больных на месте или сразу везут в больницу. </vt:lpstr>
      <vt:lpstr>Первое деревянное здание пожарной команды было построено в 1864-1867</vt:lpstr>
      <vt:lpstr>Запомните правила пожарной безопасности:</vt:lpstr>
      <vt:lpstr>В случае возникновения пожара, нужно действовать следующим образом: 1. Обнаружив пожар, позвони в пожарную службу по номеру -  01 </vt:lpstr>
      <vt:lpstr>Презентация PowerPoint</vt:lpstr>
      <vt:lpstr>2. Позвонив пожарным, ты должен четко сказать свою фамилию и адрес, а также  объяснить, что и где горит.</vt:lpstr>
      <vt:lpstr>3. При пожаре не пугайся и не пытайся спрятаться, выходи на улицу, выводи за собой других детей, особенно малышей!</vt:lpstr>
      <vt:lpstr>4. Помни: дым гораздо опаснее огня. Чтобы защититься от дыма, дыши через мокрую тряпку!  Выбираться из дыма лучше на четвереньках или ползком – внизу меньше дыма.</vt:lpstr>
      <vt:lpstr>5. Если ты не можешь выйти из дома на улицу, то плотно закрой дверь комнаты, где горит огонь, и заткни щели от дыма. Выходи на балкон, плотно закрыв за собой дверь, и зови на помощь!</vt:lpstr>
      <vt:lpstr>6. Ожидая приезда пожарных, старайся сохранять спокойствие: тебя обязательно спасут.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 «Средняя общеобразовательная школа №64» города Чебоксары</dc:title>
  <dc:creator>user</dc:creator>
  <cp:lastModifiedBy>Grand</cp:lastModifiedBy>
  <cp:revision>5</cp:revision>
  <dcterms:created xsi:type="dcterms:W3CDTF">2010-03-15T14:08:50Z</dcterms:created>
  <dcterms:modified xsi:type="dcterms:W3CDTF">2018-02-04T18:51:11Z</dcterms:modified>
</cp:coreProperties>
</file>