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ексей Тепегин" initials="АТ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0" autoAdjust="0"/>
  </p:normalViewPr>
  <p:slideViewPr>
    <p:cSldViewPr>
      <p:cViewPr>
        <p:scale>
          <a:sx n="100" d="100"/>
          <a:sy n="100" d="100"/>
        </p:scale>
        <p:origin x="-516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.wav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XvmesDZyMS8?rel=0" TargetMode="External"/><Relationship Id="rId6" Type="http://schemas.openxmlformats.org/officeDocument/2006/relationships/audio" Target="../media/audio1.wav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80" y="1988840"/>
            <a:ext cx="4124419" cy="4392488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Красная книга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Нижегородской </a:t>
            </a:r>
            <a:r>
              <a:rPr lang="ru-RU" dirty="0" smtClean="0">
                <a:solidFill>
                  <a:srgbClr val="92D050"/>
                </a:solidFill>
              </a:rPr>
              <a:t>области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Б</a:t>
            </a:r>
            <a:r>
              <a:rPr lang="ru-RU" dirty="0" smtClean="0">
                <a:solidFill>
                  <a:srgbClr val="FFFF00"/>
                </a:solidFill>
              </a:rPr>
              <a:t>А</a:t>
            </a:r>
            <a:r>
              <a:rPr lang="ru-RU" dirty="0" smtClean="0">
                <a:solidFill>
                  <a:srgbClr val="92D050"/>
                </a:solidFill>
              </a:rPr>
              <a:t>Б</a:t>
            </a:r>
            <a:r>
              <a:rPr lang="ru-RU" dirty="0" smtClean="0">
                <a:solidFill>
                  <a:srgbClr val="00B0F0"/>
                </a:solidFill>
              </a:rPr>
              <a:t>О</a:t>
            </a:r>
            <a:r>
              <a:rPr lang="ru-RU" dirty="0" smtClean="0">
                <a:solidFill>
                  <a:srgbClr val="002060"/>
                </a:solidFill>
              </a:rPr>
              <a:t>Ч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rgbClr val="FFC000"/>
                </a:solidFill>
              </a:rPr>
              <a:t>И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smtClean="0">
                <a:solidFill>
                  <a:schemeClr val="bg1"/>
                </a:solidFill>
              </a:rPr>
              <a:t>МБОУ СШ №16 г. Павлово                           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Ученик 2А класса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Тепегин Илья Алексеевич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3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Порхающие чудеса!!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09" y="966267"/>
            <a:ext cx="3190755" cy="227555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850227" y="3005335"/>
            <a:ext cx="17908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i="1" dirty="0"/>
              <a:t>Аполлон — </a:t>
            </a:r>
            <a:r>
              <a:rPr lang="ru-RU" sz="900" i="1" dirty="0" err="1"/>
              <a:t>Parnassius</a:t>
            </a:r>
            <a:r>
              <a:rPr lang="ru-RU" sz="900" i="1" dirty="0"/>
              <a:t> </a:t>
            </a:r>
            <a:r>
              <a:rPr lang="ru-RU" sz="900" i="1" dirty="0" err="1"/>
              <a:t>apollo</a:t>
            </a:r>
            <a:r>
              <a:rPr lang="ru-RU" sz="900" i="1" dirty="0"/>
              <a:t> L</a:t>
            </a:r>
            <a:r>
              <a:rPr lang="ru-RU" sz="900" i="1" dirty="0" smtClean="0"/>
              <a:t>.</a:t>
            </a:r>
            <a:endParaRPr lang="ru-RU" sz="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20" y="966267"/>
            <a:ext cx="3060864" cy="229298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Box 4"/>
          <p:cNvSpPr txBox="1"/>
          <p:nvPr/>
        </p:nvSpPr>
        <p:spPr>
          <a:xfrm>
            <a:off x="3982798" y="3028419"/>
            <a:ext cx="18085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i="1" dirty="0"/>
              <a:t>Эфиопка — </a:t>
            </a:r>
            <a:r>
              <a:rPr lang="ru-RU" sz="900" i="1" dirty="0" err="1"/>
              <a:t>Erebia</a:t>
            </a:r>
            <a:r>
              <a:rPr lang="ru-RU" sz="900" i="1" dirty="0"/>
              <a:t> </a:t>
            </a:r>
            <a:r>
              <a:rPr lang="ru-RU" sz="900" i="1" dirty="0" err="1"/>
              <a:t>aethiops</a:t>
            </a:r>
            <a:r>
              <a:rPr lang="ru-RU" sz="900" i="1" dirty="0"/>
              <a:t> </a:t>
            </a:r>
            <a:r>
              <a:rPr lang="ru-RU" sz="900" i="1" dirty="0" err="1"/>
              <a:t>Esp</a:t>
            </a:r>
            <a:r>
              <a:rPr lang="ru-RU" sz="900" i="1" dirty="0"/>
              <a:t>.</a:t>
            </a:r>
            <a:endParaRPr lang="ru-RU" sz="9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84" y="966267"/>
            <a:ext cx="2497361" cy="229918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6519638" y="3041102"/>
            <a:ext cx="23952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i="1" dirty="0"/>
              <a:t>Мома альпийская</a:t>
            </a:r>
            <a:r>
              <a:rPr lang="en-US" sz="900" i="1" dirty="0"/>
              <a:t> — </a:t>
            </a:r>
            <a:r>
              <a:rPr lang="en-US" sz="900" i="1" dirty="0" err="1"/>
              <a:t>Moma</a:t>
            </a:r>
            <a:r>
              <a:rPr lang="en-US" sz="900" i="1" dirty="0"/>
              <a:t> </a:t>
            </a:r>
            <a:r>
              <a:rPr lang="en-US" sz="900" i="1" dirty="0" err="1"/>
              <a:t>alpium</a:t>
            </a:r>
            <a:r>
              <a:rPr lang="en-US" sz="900" i="1" dirty="0"/>
              <a:t> </a:t>
            </a:r>
            <a:r>
              <a:rPr lang="en-US" sz="900" i="1" dirty="0" err="1"/>
              <a:t>Osbeck</a:t>
            </a:r>
            <a:r>
              <a:rPr lang="en-US" sz="900" i="1" dirty="0" smtClean="0"/>
              <a:t>.</a:t>
            </a:r>
            <a:endParaRPr lang="ru-RU" sz="9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09" y="3236167"/>
            <a:ext cx="3199511" cy="228106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TextBox 12"/>
          <p:cNvSpPr txBox="1"/>
          <p:nvPr/>
        </p:nvSpPr>
        <p:spPr>
          <a:xfrm>
            <a:off x="295566" y="5272608"/>
            <a:ext cx="29225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i="1" dirty="0"/>
              <a:t>Орденская лента неверная — </a:t>
            </a:r>
            <a:r>
              <a:rPr lang="ru-RU" sz="900" i="1" dirty="0" err="1"/>
              <a:t>Catocala</a:t>
            </a:r>
            <a:r>
              <a:rPr lang="ru-RU" sz="900" i="1" dirty="0"/>
              <a:t> </a:t>
            </a:r>
            <a:r>
              <a:rPr lang="ru-RU" sz="900" i="1" dirty="0" err="1"/>
              <a:t>adultera</a:t>
            </a:r>
            <a:r>
              <a:rPr lang="ru-RU" sz="900" i="1" dirty="0"/>
              <a:t> </a:t>
            </a:r>
            <a:r>
              <a:rPr lang="ru-RU" sz="900" i="1" dirty="0" err="1"/>
              <a:t>Men</a:t>
            </a:r>
            <a:r>
              <a:rPr lang="ru-RU" sz="900" i="1" dirty="0" smtClean="0"/>
              <a:t>.</a:t>
            </a:r>
            <a:endParaRPr lang="ru-RU" sz="9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480" y="3271935"/>
            <a:ext cx="3078004" cy="224529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TextBox 14"/>
          <p:cNvSpPr txBox="1"/>
          <p:nvPr/>
        </p:nvSpPr>
        <p:spPr>
          <a:xfrm>
            <a:off x="3459664" y="5286400"/>
            <a:ext cx="28376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i="1" dirty="0" err="1"/>
              <a:t>Пятнашка</a:t>
            </a:r>
            <a:r>
              <a:rPr lang="en-US" sz="900" i="1" dirty="0"/>
              <a:t> (</a:t>
            </a:r>
            <a:r>
              <a:rPr lang="ru-RU" sz="900" i="1" dirty="0"/>
              <a:t>голубянка</a:t>
            </a:r>
            <a:r>
              <a:rPr lang="en-US" sz="900" i="1" dirty="0"/>
              <a:t>) </a:t>
            </a:r>
            <a:r>
              <a:rPr lang="ru-RU" sz="900" i="1" dirty="0" err="1"/>
              <a:t>арион</a:t>
            </a:r>
            <a:r>
              <a:rPr lang="en-US" sz="900" i="1" dirty="0"/>
              <a:t> — </a:t>
            </a:r>
            <a:r>
              <a:rPr lang="en-US" sz="900" i="1" dirty="0" err="1"/>
              <a:t>Maculinea</a:t>
            </a:r>
            <a:r>
              <a:rPr lang="en-US" sz="900" i="1" dirty="0"/>
              <a:t> </a:t>
            </a:r>
            <a:r>
              <a:rPr lang="en-US" sz="900" i="1" dirty="0" err="1"/>
              <a:t>arion</a:t>
            </a:r>
            <a:r>
              <a:rPr lang="en-US" sz="900" i="1" dirty="0"/>
              <a:t> L</a:t>
            </a:r>
            <a:r>
              <a:rPr lang="en-US" sz="900" i="1" dirty="0" smtClean="0"/>
              <a:t>.</a:t>
            </a:r>
            <a:endParaRPr lang="ru-RU" sz="9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83" y="3271935"/>
            <a:ext cx="2497361" cy="224529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7" name="TextBox 16"/>
          <p:cNvSpPr txBox="1"/>
          <p:nvPr/>
        </p:nvSpPr>
        <p:spPr>
          <a:xfrm>
            <a:off x="6643286" y="5274865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i="1" dirty="0"/>
              <a:t>Перламутровка </a:t>
            </a:r>
            <a:r>
              <a:rPr lang="ru-RU" sz="900" i="1" dirty="0" err="1"/>
              <a:t>дафна</a:t>
            </a:r>
            <a:r>
              <a:rPr lang="ru-RU" sz="900" i="1" dirty="0"/>
              <a:t> (малинная) 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80966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Бабочка-Махаон. Начало жизни…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4393629" cy="482453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57" y="1655862"/>
            <a:ext cx="2748413" cy="17281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674" y="1700808"/>
            <a:ext cx="1562823" cy="17281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260" y="3429000"/>
            <a:ext cx="4311237" cy="295232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4914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МАХАОН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4" y="1484784"/>
            <a:ext cx="4755934" cy="489654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84985"/>
            <a:ext cx="3096344" cy="2736304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softEdge rad="12700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5" name="TextBox 4"/>
          <p:cNvSpPr txBox="1"/>
          <p:nvPr/>
        </p:nvSpPr>
        <p:spPr>
          <a:xfrm>
            <a:off x="5004049" y="1484784"/>
            <a:ext cx="388843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i="1" dirty="0">
                <a:solidFill>
                  <a:srgbClr val="990033"/>
                </a:solidFill>
              </a:rPr>
              <a:t>Махаон – это достаточно крупная и красивая дневная бабочка. Размах ее крыльев составляет приблизительно 70 мм. Особого шарма бабочке махаон придают большие и необычайной формы крылья. Они имеют темно-желтый окрас с четким, прорисованным рисунком, который состоит из крупных пятен и темной, наружной каймы. Задние крылышки украшены широкой, черной каймой, с глубокими, синеватыми пятнами. У их нижнего внутреннего угла есть особая «отметина» — красное пятно. Задние крылья снаружи имеют «шпоры».</a:t>
            </a:r>
          </a:p>
          <a:p>
            <a:endParaRPr lang="ru-RU" sz="900" b="1" i="1" dirty="0">
              <a:solidFill>
                <a:srgbClr val="990033"/>
              </a:solidFill>
            </a:endParaRPr>
          </a:p>
          <a:p>
            <a:r>
              <a:rPr lang="ru-RU" sz="900" b="1" i="1" dirty="0">
                <a:solidFill>
                  <a:srgbClr val="990033"/>
                </a:solidFill>
              </a:rPr>
              <a:t>Данная бабочка широко распространена по всей Европе и Азии, кроме тропических областей. Она также даже жителям холодной Аляски известна.</a:t>
            </a:r>
          </a:p>
          <a:p>
            <a:endParaRPr lang="ru-RU" sz="900" b="1" i="1" dirty="0">
              <a:solidFill>
                <a:srgbClr val="990033"/>
              </a:solidFill>
            </a:endParaRPr>
          </a:p>
          <a:p>
            <a:r>
              <a:rPr lang="ru-RU" sz="900" b="1" i="1" dirty="0">
                <a:solidFill>
                  <a:srgbClr val="990033"/>
                </a:solidFill>
              </a:rPr>
              <a:t>Махаон можно встретить на полянах, лугах и опушках леса. Он появляется два раза в год: первое поколение бабочек появляется в мае-июне, а второе в конце июля- начале августе.</a:t>
            </a:r>
          </a:p>
          <a:p>
            <a:endParaRPr lang="ru-RU" sz="900" b="1" i="1" dirty="0">
              <a:solidFill>
                <a:srgbClr val="990033"/>
              </a:solidFill>
            </a:endParaRPr>
          </a:p>
          <a:p>
            <a:r>
              <a:rPr lang="ru-RU" sz="900" b="1" i="1" dirty="0">
                <a:solidFill>
                  <a:srgbClr val="990033"/>
                </a:solidFill>
              </a:rPr>
              <a:t>Жизнедеятельность махаона тесно связана с такими зонтичными растениями как: дикая морковка, </a:t>
            </a:r>
            <a:r>
              <a:rPr lang="ru-RU" sz="900" b="1" i="1" dirty="0" err="1">
                <a:solidFill>
                  <a:srgbClr val="990033"/>
                </a:solidFill>
              </a:rPr>
              <a:t>горичник</a:t>
            </a:r>
            <a:r>
              <a:rPr lang="ru-RU" sz="900" b="1" i="1" dirty="0">
                <a:solidFill>
                  <a:srgbClr val="990033"/>
                </a:solidFill>
              </a:rPr>
              <a:t>, укроп. На них самка махаона откладывает свои яйца. Из них позже появляются толстые, крупные гусеницы зеленого насыщенного цвета, с поперечными черными полосками и красными точками на каждой лапке.</a:t>
            </a:r>
          </a:p>
          <a:p>
            <a:endParaRPr lang="ru-RU" sz="900" b="1" i="1" dirty="0">
              <a:solidFill>
                <a:srgbClr val="990033"/>
              </a:solidFill>
            </a:endParaRPr>
          </a:p>
          <a:p>
            <a:r>
              <a:rPr lang="ru-RU" sz="900" b="1" i="1" dirty="0">
                <a:solidFill>
                  <a:srgbClr val="990033"/>
                </a:solidFill>
              </a:rPr>
              <a:t>Гусеницы махаона употребляют в пищу побеги зонтичных растений. Они очень пугливы — стоит потревожить гусеницу, и она вбирает голову и вытягивает красные мясистые </a:t>
            </a:r>
            <a:r>
              <a:rPr lang="ru-RU" sz="900" b="1" i="1" dirty="0" smtClean="0">
                <a:solidFill>
                  <a:srgbClr val="990033"/>
                </a:solidFill>
              </a:rPr>
              <a:t>усики</a:t>
            </a:r>
            <a:r>
              <a:rPr lang="ru-RU" sz="900" b="1" i="1" dirty="0" smtClean="0">
                <a:solidFill>
                  <a:srgbClr val="990033"/>
                </a:solidFill>
              </a:rPr>
              <a:t>, </a:t>
            </a:r>
            <a:r>
              <a:rPr lang="ru-RU" sz="900" b="1" i="1" dirty="0">
                <a:solidFill>
                  <a:srgbClr val="990033"/>
                </a:solidFill>
              </a:rPr>
              <a:t>издавая ужасный запах, который отпугивает врагов. Спустя некоторое время </a:t>
            </a:r>
            <a:r>
              <a:rPr lang="ru-RU" sz="900" b="1" i="1" dirty="0" err="1">
                <a:solidFill>
                  <a:srgbClr val="990033"/>
                </a:solidFill>
              </a:rPr>
              <a:t>гусеничка</a:t>
            </a:r>
            <a:r>
              <a:rPr lang="ru-RU" sz="900" b="1" i="1" dirty="0">
                <a:solidFill>
                  <a:srgbClr val="990033"/>
                </a:solidFill>
              </a:rPr>
              <a:t> превращается в куколку бурого или зеленого цвета. Сегодня численность бабочки махаона находится в критическом состоянии. </a:t>
            </a:r>
            <a:r>
              <a:rPr lang="ru-RU" sz="900" b="1" i="1" dirty="0" smtClean="0">
                <a:solidFill>
                  <a:srgbClr val="990033"/>
                </a:solidFill>
              </a:rPr>
              <a:t>Она </a:t>
            </a:r>
            <a:r>
              <a:rPr lang="ru-RU" sz="900" b="1" i="1" dirty="0" smtClean="0">
                <a:solidFill>
                  <a:srgbClr val="990033"/>
                </a:solidFill>
              </a:rPr>
              <a:t>занесена </a:t>
            </a:r>
            <a:r>
              <a:rPr lang="ru-RU" sz="900" b="1" i="1" dirty="0">
                <a:solidFill>
                  <a:srgbClr val="990033"/>
                </a:solidFill>
              </a:rPr>
              <a:t>в Красную Книгу.</a:t>
            </a:r>
          </a:p>
        </p:txBody>
      </p:sp>
    </p:spTree>
    <p:extLst>
      <p:ext uri="{BB962C8B-B14F-4D97-AF65-F5344CB8AC3E}">
        <p14:creationId xmlns:p14="http://schemas.microsoft.com/office/powerpoint/2010/main" val="30216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6672"/>
            <a:ext cx="4680520" cy="583264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36004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900" dirty="0"/>
          </a:p>
          <a:p>
            <a:r>
              <a:rPr lang="ru-RU" sz="900" dirty="0" smtClean="0"/>
              <a:t>Питаются </a:t>
            </a:r>
            <a:r>
              <a:rPr lang="ru-RU" sz="900" dirty="0"/>
              <a:t>они цветочным </a:t>
            </a:r>
            <a:r>
              <a:rPr lang="ru-RU" sz="900" dirty="0" smtClean="0"/>
              <a:t>нектаром. Бабочка </a:t>
            </a:r>
            <a:r>
              <a:rPr lang="ru-RU" sz="900" dirty="0"/>
              <a:t>почти все время в полете, даже садясь на цветок, чтобы поесть, все равно машет крылышками. Брачный сезон начинается в апреле – мае.</a:t>
            </a:r>
          </a:p>
          <a:p>
            <a:endParaRPr lang="ru-RU" sz="900" dirty="0"/>
          </a:p>
          <a:p>
            <a:r>
              <a:rPr lang="ru-RU" sz="900" dirty="0"/>
              <a:t>За один раз самка отложит 2 яйца на стебель, или внутреннюю сторону листа. Всего же самка отложит до 120 яиц.</a:t>
            </a:r>
          </a:p>
          <a:p>
            <a:endParaRPr lang="ru-RU" sz="900" dirty="0"/>
          </a:p>
          <a:p>
            <a:r>
              <a:rPr lang="ru-RU" sz="900" dirty="0"/>
              <a:t>За свою жизнь, она может сделать две кладки: май – июнь и август – сентябрь. Через неделю из яйца выбираются личинки-гусеницы. Они черного цвета, с красными бугорками и белым пятном на спине. Гусеница сразу же принимается за дело, ест цветки и завязи растения, на котором родилась. Быстро растет, линяет, меняет окраску на зеленый камуфляж, с поперечными черными полосами. На каждой полосе оранжевые пятнышки.</a:t>
            </a:r>
          </a:p>
          <a:p>
            <a:endParaRPr lang="ru-RU" sz="900" dirty="0"/>
          </a:p>
          <a:p>
            <a:r>
              <a:rPr lang="ru-RU" sz="900" dirty="0" smtClean="0"/>
              <a:t> </a:t>
            </a:r>
            <a:r>
              <a:rPr lang="ru-RU" sz="900" dirty="0"/>
              <a:t>Гусеницы первой кладки окукливаются в желтый кокон, и через две или три недели появится из него бабочка. Если же гусеница второй кладки, то она окукливается в кокон бурой окраски и перезимует зиму. Махаон обсыхает, расправляет крылышки, и только потом взлетает.</a:t>
            </a:r>
          </a:p>
          <a:p>
            <a:endParaRPr lang="ru-RU" sz="900" dirty="0"/>
          </a:p>
          <a:p>
            <a:r>
              <a:rPr lang="ru-RU" sz="900" dirty="0"/>
              <a:t>Бабочка махаон живет всего лишь около трех недель.</a:t>
            </a:r>
          </a:p>
        </p:txBody>
      </p:sp>
    </p:spTree>
    <p:extLst>
      <p:ext uri="{BB962C8B-B14F-4D97-AF65-F5344CB8AC3E}">
        <p14:creationId xmlns:p14="http://schemas.microsoft.com/office/powerpoint/2010/main" val="215466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19" y="2912020"/>
            <a:ext cx="4572000" cy="33972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XvmesDZyMS8?rel=0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50218" y="332656"/>
            <a:ext cx="4572000" cy="2571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692696"/>
            <a:ext cx="302433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Враги бабочек</a:t>
            </a:r>
          </a:p>
          <a:p>
            <a:r>
              <a:rPr lang="ru-RU" sz="1400" dirty="0"/>
              <a:t>Основные враги махаонов – это птицы, пауки и другие насекомоядные. Но также бабочки очень уязвимы в стадиях перехода во взрослую особь: в виде яиц, гусениц и куколок. Многие гибнут из-за степных пожаров.</a:t>
            </a:r>
          </a:p>
          <a:p>
            <a:endParaRPr lang="ru-RU" sz="1400" dirty="0"/>
          </a:p>
          <a:p>
            <a:r>
              <a:rPr lang="ru-RU" sz="1400" dirty="0"/>
              <a:t>Численность этих бабочек в разных регионах различна. На это сильно влияет их отлов для коллекций. </a:t>
            </a:r>
            <a:r>
              <a:rPr lang="ru-RU" sz="1400" dirty="0" smtClean="0"/>
              <a:t>Бабочка </a:t>
            </a:r>
            <a:r>
              <a:rPr lang="ru-RU" sz="1400" dirty="0"/>
              <a:t>махаон не относится к многочисленным видам и вреда сельскому хозяйству не причиняет. Но это стало известно значительно не так давно, а ранее с ней вели беспощадную борьбу. Если ученым не удастся восстановить популяцию этих красивейших созданий, то они могут исчезнуть с лица Земли.</a:t>
            </a:r>
          </a:p>
        </p:txBody>
      </p:sp>
    </p:spTree>
    <p:extLst>
      <p:ext uri="{BB962C8B-B14F-4D97-AF65-F5344CB8AC3E}">
        <p14:creationId xmlns:p14="http://schemas.microsoft.com/office/powerpoint/2010/main" val="237760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1500</TotalTime>
  <Words>614</Words>
  <Application>Microsoft Office PowerPoint</Application>
  <PresentationFormat>Экран (4:3)</PresentationFormat>
  <Paragraphs>37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Красная книга Нижегородской области «БАБОЧКИ»</vt:lpstr>
      <vt:lpstr>Порхающие чудеса!!</vt:lpstr>
      <vt:lpstr>Бабочка-Махаон. Начало жизни…</vt:lpstr>
      <vt:lpstr>МАХАОН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Нижегородской области «БАБОЧКИ»</dc:title>
  <dc:creator>Алексей Тепегин</dc:creator>
  <cp:lastModifiedBy>Алексей Тепегин</cp:lastModifiedBy>
  <cp:revision>26</cp:revision>
  <dcterms:created xsi:type="dcterms:W3CDTF">2017-12-04T15:10:57Z</dcterms:created>
  <dcterms:modified xsi:type="dcterms:W3CDTF">2017-12-05T19:28:18Z</dcterms:modified>
</cp:coreProperties>
</file>