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3" r:id="rId4"/>
    <p:sldId id="262" r:id="rId5"/>
    <p:sldId id="272" r:id="rId6"/>
    <p:sldId id="264" r:id="rId7"/>
    <p:sldId id="265" r:id="rId8"/>
    <p:sldId id="274" r:id="rId9"/>
    <p:sldId id="266" r:id="rId10"/>
    <p:sldId id="267" r:id="rId11"/>
    <p:sldId id="275" r:id="rId12"/>
    <p:sldId id="268" r:id="rId13"/>
    <p:sldId id="282" r:id="rId14"/>
    <p:sldId id="276" r:id="rId15"/>
    <p:sldId id="283" r:id="rId16"/>
    <p:sldId id="277" r:id="rId17"/>
    <p:sldId id="278" r:id="rId18"/>
    <p:sldId id="279" r:id="rId19"/>
    <p:sldId id="280" r:id="rId20"/>
    <p:sldId id="281" r:id="rId2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64E674-0335-466E-9B1E-9FAB3C0E08A1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9467658-B344-4544-974E-DE9097B9822C}">
      <dgm:prSet phldrT="[Текст]" custT="1"/>
      <dgm:spPr/>
      <dgm:t>
        <a:bodyPr/>
        <a:lstStyle/>
        <a:p>
          <a:r>
            <a:rPr lang="ru-RU" sz="3600" b="1" dirty="0" smtClean="0">
              <a:solidFill>
                <a:schemeClr val="tx1"/>
              </a:solidFill>
            </a:rPr>
            <a:t>СОСТАВПМПК</a:t>
          </a:r>
        </a:p>
        <a:p>
          <a:r>
            <a:rPr lang="ru-RU" sz="3600" b="1" dirty="0" smtClean="0">
              <a:solidFill>
                <a:schemeClr val="tx1"/>
              </a:solidFill>
            </a:rPr>
            <a:t>ДОУ</a:t>
          </a:r>
          <a:endParaRPr lang="ru-RU" sz="3600" b="1" dirty="0">
            <a:solidFill>
              <a:schemeClr val="tx1"/>
            </a:solidFill>
          </a:endParaRPr>
        </a:p>
      </dgm:t>
    </dgm:pt>
    <dgm:pt modelId="{302E9CAF-D9BC-429D-9AA6-BD06A12B94E2}" type="parTrans" cxnId="{8DD6D157-152B-42B8-81BD-782AC6375E9A}">
      <dgm:prSet/>
      <dgm:spPr/>
      <dgm:t>
        <a:bodyPr/>
        <a:lstStyle/>
        <a:p>
          <a:endParaRPr lang="ru-RU"/>
        </a:p>
      </dgm:t>
    </dgm:pt>
    <dgm:pt modelId="{4756BECA-4064-4F53-A94A-4F4C1B702524}" type="sibTrans" cxnId="{8DD6D157-152B-42B8-81BD-782AC6375E9A}">
      <dgm:prSet/>
      <dgm:spPr/>
      <dgm:t>
        <a:bodyPr/>
        <a:lstStyle/>
        <a:p>
          <a:endParaRPr lang="ru-RU"/>
        </a:p>
      </dgm:t>
    </dgm:pt>
    <dgm:pt modelId="{9086D71F-C669-45E9-8BB2-54BDE0D3F0BC}">
      <dgm:prSet phldrT="[Текст]"/>
      <dgm:spPr/>
      <dgm:t>
        <a:bodyPr/>
        <a:lstStyle/>
        <a:p>
          <a:r>
            <a:rPr lang="ru-RU" dirty="0" smtClean="0"/>
            <a:t>Заведующий ДОУ</a:t>
          </a:r>
          <a:endParaRPr lang="ru-RU" dirty="0"/>
        </a:p>
      </dgm:t>
    </dgm:pt>
    <dgm:pt modelId="{00AA6392-780C-4717-A91E-D42BDB428F91}" type="parTrans" cxnId="{0FA0DA3A-89D9-49E8-9754-19ABFE7E3213}">
      <dgm:prSet/>
      <dgm:spPr/>
      <dgm:t>
        <a:bodyPr/>
        <a:lstStyle/>
        <a:p>
          <a:endParaRPr lang="ru-RU"/>
        </a:p>
      </dgm:t>
    </dgm:pt>
    <dgm:pt modelId="{F5984621-C5BB-4B58-B978-BAE041A44A73}" type="sibTrans" cxnId="{0FA0DA3A-89D9-49E8-9754-19ABFE7E3213}">
      <dgm:prSet/>
      <dgm:spPr/>
      <dgm:t>
        <a:bodyPr/>
        <a:lstStyle/>
        <a:p>
          <a:endParaRPr lang="ru-RU"/>
        </a:p>
      </dgm:t>
    </dgm:pt>
    <dgm:pt modelId="{6EF7FFBB-9C4C-4BE2-960F-2511F65F4416}">
      <dgm:prSet phldrT="[Текст]"/>
      <dgm:spPr/>
      <dgm:t>
        <a:bodyPr/>
        <a:lstStyle/>
        <a:p>
          <a:r>
            <a:rPr lang="ru-RU" dirty="0" smtClean="0"/>
            <a:t>Методист</a:t>
          </a:r>
          <a:endParaRPr lang="ru-RU" dirty="0"/>
        </a:p>
      </dgm:t>
    </dgm:pt>
    <dgm:pt modelId="{31751871-2D27-4FBD-8499-19AFB881E017}" type="parTrans" cxnId="{04C44001-DC93-4323-870C-FD71A7813394}">
      <dgm:prSet/>
      <dgm:spPr/>
      <dgm:t>
        <a:bodyPr/>
        <a:lstStyle/>
        <a:p>
          <a:endParaRPr lang="ru-RU"/>
        </a:p>
      </dgm:t>
    </dgm:pt>
    <dgm:pt modelId="{A11B407E-4970-4E78-9F47-7ECEE9BFCF9D}" type="sibTrans" cxnId="{04C44001-DC93-4323-870C-FD71A7813394}">
      <dgm:prSet/>
      <dgm:spPr/>
      <dgm:t>
        <a:bodyPr/>
        <a:lstStyle/>
        <a:p>
          <a:endParaRPr lang="ru-RU"/>
        </a:p>
      </dgm:t>
    </dgm:pt>
    <dgm:pt modelId="{6699E727-0374-401A-A771-86BCDAB21A48}">
      <dgm:prSet phldrT="[Текст]"/>
      <dgm:spPr/>
      <dgm:t>
        <a:bodyPr/>
        <a:lstStyle/>
        <a:p>
          <a:r>
            <a:rPr lang="ru-RU" dirty="0" smtClean="0"/>
            <a:t>Учитель-логопед</a:t>
          </a:r>
          <a:endParaRPr lang="ru-RU" dirty="0"/>
        </a:p>
      </dgm:t>
    </dgm:pt>
    <dgm:pt modelId="{9D7BF2BE-9C96-4279-B422-758F7BAD1E35}" type="parTrans" cxnId="{97C86262-4EFC-4334-92EC-92DBFEFC8420}">
      <dgm:prSet/>
      <dgm:spPr/>
      <dgm:t>
        <a:bodyPr/>
        <a:lstStyle/>
        <a:p>
          <a:endParaRPr lang="ru-RU"/>
        </a:p>
      </dgm:t>
    </dgm:pt>
    <dgm:pt modelId="{DD4776B7-697A-4DF0-9D40-2BF7265CD540}" type="sibTrans" cxnId="{97C86262-4EFC-4334-92EC-92DBFEFC8420}">
      <dgm:prSet/>
      <dgm:spPr/>
      <dgm:t>
        <a:bodyPr/>
        <a:lstStyle/>
        <a:p>
          <a:endParaRPr lang="ru-RU"/>
        </a:p>
      </dgm:t>
    </dgm:pt>
    <dgm:pt modelId="{2C1164CF-38A6-4A30-A44E-63B6E9A931F5}">
      <dgm:prSet phldrT="[Текст]"/>
      <dgm:spPr/>
      <dgm:t>
        <a:bodyPr/>
        <a:lstStyle/>
        <a:p>
          <a:r>
            <a:rPr lang="ru-RU" dirty="0" smtClean="0"/>
            <a:t> Педагог-психолог</a:t>
          </a:r>
          <a:endParaRPr lang="ru-RU" dirty="0"/>
        </a:p>
      </dgm:t>
    </dgm:pt>
    <dgm:pt modelId="{D438270B-4BF2-42FD-8AD5-C5F50F1BBCC0}" type="parTrans" cxnId="{E5806F92-696C-4A61-BC19-E2CA591449F0}">
      <dgm:prSet/>
      <dgm:spPr/>
      <dgm:t>
        <a:bodyPr/>
        <a:lstStyle/>
        <a:p>
          <a:endParaRPr lang="ru-RU"/>
        </a:p>
      </dgm:t>
    </dgm:pt>
    <dgm:pt modelId="{59C9CD42-54AC-49F9-A579-5EBA8D7E8FF7}" type="sibTrans" cxnId="{E5806F92-696C-4A61-BC19-E2CA591449F0}">
      <dgm:prSet/>
      <dgm:spPr/>
      <dgm:t>
        <a:bodyPr/>
        <a:lstStyle/>
        <a:p>
          <a:endParaRPr lang="ru-RU"/>
        </a:p>
      </dgm:t>
    </dgm:pt>
    <dgm:pt modelId="{02C5B361-C0EE-4CFD-90E4-EEE06517F728}">
      <dgm:prSet phldrT="[Текст]"/>
      <dgm:spPr/>
      <dgm:t>
        <a:bodyPr/>
        <a:lstStyle/>
        <a:p>
          <a:r>
            <a:rPr lang="ru-RU" dirty="0" smtClean="0"/>
            <a:t>Учитель-дефектолог</a:t>
          </a:r>
          <a:endParaRPr lang="ru-RU" dirty="0"/>
        </a:p>
      </dgm:t>
    </dgm:pt>
    <dgm:pt modelId="{C899A61B-FECE-4141-B0DF-E2563D41EC60}" type="parTrans" cxnId="{4AF1FD20-57B0-482A-A673-074D373607DB}">
      <dgm:prSet/>
      <dgm:spPr/>
      <dgm:t>
        <a:bodyPr/>
        <a:lstStyle/>
        <a:p>
          <a:endParaRPr lang="ru-RU"/>
        </a:p>
      </dgm:t>
    </dgm:pt>
    <dgm:pt modelId="{37337B1B-27BE-4871-B4B1-CF4FBCC7875B}" type="sibTrans" cxnId="{4AF1FD20-57B0-482A-A673-074D373607DB}">
      <dgm:prSet/>
      <dgm:spPr/>
      <dgm:t>
        <a:bodyPr/>
        <a:lstStyle/>
        <a:p>
          <a:endParaRPr lang="ru-RU"/>
        </a:p>
      </dgm:t>
    </dgm:pt>
    <dgm:pt modelId="{C483C6DE-8A5E-496B-AAF4-F0FF5704DD3E}">
      <dgm:prSet phldrT="[Текст]"/>
      <dgm:spPr/>
      <dgm:t>
        <a:bodyPr/>
        <a:lstStyle/>
        <a:p>
          <a:r>
            <a:rPr lang="ru-RU" dirty="0" smtClean="0"/>
            <a:t>Старший воспитатель</a:t>
          </a:r>
          <a:endParaRPr lang="ru-RU" dirty="0"/>
        </a:p>
      </dgm:t>
    </dgm:pt>
    <dgm:pt modelId="{155F089C-1072-4574-BA1F-2BAD92074C5A}" type="parTrans" cxnId="{E331699A-6EEF-4A7B-9ED1-5D62A88DC4A7}">
      <dgm:prSet/>
      <dgm:spPr/>
      <dgm:t>
        <a:bodyPr/>
        <a:lstStyle/>
        <a:p>
          <a:endParaRPr lang="ru-RU"/>
        </a:p>
      </dgm:t>
    </dgm:pt>
    <dgm:pt modelId="{C8DB4864-8491-4F65-B849-319060829E8E}" type="sibTrans" cxnId="{E331699A-6EEF-4A7B-9ED1-5D62A88DC4A7}">
      <dgm:prSet/>
      <dgm:spPr/>
      <dgm:t>
        <a:bodyPr/>
        <a:lstStyle/>
        <a:p>
          <a:endParaRPr lang="ru-RU"/>
        </a:p>
      </dgm:t>
    </dgm:pt>
    <dgm:pt modelId="{E2E736DA-24F7-4F66-8135-25B01DE845FD}">
      <dgm:prSet phldrT="[Текст]"/>
      <dgm:spPr/>
      <dgm:t>
        <a:bodyPr/>
        <a:lstStyle/>
        <a:p>
          <a:r>
            <a:rPr lang="ru-RU" dirty="0" smtClean="0"/>
            <a:t>Мед. работник</a:t>
          </a:r>
          <a:endParaRPr lang="ru-RU" dirty="0"/>
        </a:p>
      </dgm:t>
    </dgm:pt>
    <dgm:pt modelId="{8C2B6381-9311-42BC-9337-35D4E0A57D51}" type="parTrans" cxnId="{DA18DF97-E5CB-42EA-8F21-4E1569B0AEA1}">
      <dgm:prSet/>
      <dgm:spPr/>
      <dgm:t>
        <a:bodyPr/>
        <a:lstStyle/>
        <a:p>
          <a:endParaRPr lang="ru-RU"/>
        </a:p>
      </dgm:t>
    </dgm:pt>
    <dgm:pt modelId="{92E9320C-DED0-4DA8-8821-5E165658A05D}" type="sibTrans" cxnId="{DA18DF97-E5CB-42EA-8F21-4E1569B0AEA1}">
      <dgm:prSet/>
      <dgm:spPr/>
      <dgm:t>
        <a:bodyPr/>
        <a:lstStyle/>
        <a:p>
          <a:endParaRPr lang="ru-RU"/>
        </a:p>
      </dgm:t>
    </dgm:pt>
    <dgm:pt modelId="{7A69C2E4-EF25-4CCD-870D-018F75386783}">
      <dgm:prSet phldrT="[Текст]"/>
      <dgm:spPr/>
      <dgm:t>
        <a:bodyPr/>
        <a:lstStyle/>
        <a:p>
          <a:r>
            <a:rPr lang="ru-RU" dirty="0" smtClean="0"/>
            <a:t>Воспитатели</a:t>
          </a:r>
          <a:endParaRPr lang="ru-RU" dirty="0"/>
        </a:p>
      </dgm:t>
    </dgm:pt>
    <dgm:pt modelId="{1EF75433-7CC8-421C-834D-DDF3C412DB7F}" type="parTrans" cxnId="{1C1F498D-5B24-4764-9855-A33D97B3D595}">
      <dgm:prSet/>
      <dgm:spPr/>
      <dgm:t>
        <a:bodyPr/>
        <a:lstStyle/>
        <a:p>
          <a:endParaRPr lang="ru-RU"/>
        </a:p>
      </dgm:t>
    </dgm:pt>
    <dgm:pt modelId="{12FDDE57-E7D0-4D12-ABA7-1D9615ABC218}" type="sibTrans" cxnId="{1C1F498D-5B24-4764-9855-A33D97B3D595}">
      <dgm:prSet/>
      <dgm:spPr/>
      <dgm:t>
        <a:bodyPr/>
        <a:lstStyle/>
        <a:p>
          <a:endParaRPr lang="ru-RU"/>
        </a:p>
      </dgm:t>
    </dgm:pt>
    <dgm:pt modelId="{86333ECA-9DFA-447F-BC0A-5313942FD6D4}" type="pres">
      <dgm:prSet presAssocID="{8364E674-0335-466E-9B1E-9FAB3C0E08A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6FAC798-C55D-4294-92B4-CB9C3014C2D8}" type="pres">
      <dgm:prSet presAssocID="{89467658-B344-4544-974E-DE9097B9822C}" presName="composite" presStyleCnt="0"/>
      <dgm:spPr/>
    </dgm:pt>
    <dgm:pt modelId="{9A25FE8E-F8BA-482A-AC64-6930788CA5DC}" type="pres">
      <dgm:prSet presAssocID="{89467658-B344-4544-974E-DE9097B9822C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C10AF5-9E0D-432E-9107-B04DEC4B52D1}" type="pres">
      <dgm:prSet presAssocID="{89467658-B344-4544-974E-DE9097B9822C}" presName="descendantText" presStyleLbl="alignAcc1" presStyleIdx="0" presStyleCnt="1" custScaleY="207898" custLinFactNeighborX="4417" custLinFactNeighborY="-625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331699A-6EEF-4A7B-9ED1-5D62A88DC4A7}" srcId="{89467658-B344-4544-974E-DE9097B9822C}" destId="{C483C6DE-8A5E-496B-AAF4-F0FF5704DD3E}" srcOrd="5" destOrd="0" parTransId="{155F089C-1072-4574-BA1F-2BAD92074C5A}" sibTransId="{C8DB4864-8491-4F65-B849-319060829E8E}"/>
    <dgm:cxn modelId="{47F79E80-8B82-43C1-920F-4B529FD82A17}" type="presOf" srcId="{9086D71F-C669-45E9-8BB2-54BDE0D3F0BC}" destId="{C3C10AF5-9E0D-432E-9107-B04DEC4B52D1}" srcOrd="0" destOrd="0" presId="urn:microsoft.com/office/officeart/2005/8/layout/chevron2"/>
    <dgm:cxn modelId="{0FA0DA3A-89D9-49E8-9754-19ABFE7E3213}" srcId="{89467658-B344-4544-974E-DE9097B9822C}" destId="{9086D71F-C669-45E9-8BB2-54BDE0D3F0BC}" srcOrd="0" destOrd="0" parTransId="{00AA6392-780C-4717-A91E-D42BDB428F91}" sibTransId="{F5984621-C5BB-4B58-B978-BAE041A44A73}"/>
    <dgm:cxn modelId="{DBB803DF-7F6B-4F6B-8268-153EA5B9E097}" type="presOf" srcId="{02C5B361-C0EE-4CFD-90E4-EEE06517F728}" destId="{C3C10AF5-9E0D-432E-9107-B04DEC4B52D1}" srcOrd="0" destOrd="4" presId="urn:microsoft.com/office/officeart/2005/8/layout/chevron2"/>
    <dgm:cxn modelId="{8DD6D157-152B-42B8-81BD-782AC6375E9A}" srcId="{8364E674-0335-466E-9B1E-9FAB3C0E08A1}" destId="{89467658-B344-4544-974E-DE9097B9822C}" srcOrd="0" destOrd="0" parTransId="{302E9CAF-D9BC-429D-9AA6-BD06A12B94E2}" sibTransId="{4756BECA-4064-4F53-A94A-4F4C1B702524}"/>
    <dgm:cxn modelId="{835B396A-DD04-4C14-AD61-4A37B9FC6FCD}" type="presOf" srcId="{6EF7FFBB-9C4C-4BE2-960F-2511F65F4416}" destId="{C3C10AF5-9E0D-432E-9107-B04DEC4B52D1}" srcOrd="0" destOrd="1" presId="urn:microsoft.com/office/officeart/2005/8/layout/chevron2"/>
    <dgm:cxn modelId="{8F29DAA4-D930-4A3D-8DF1-FC7737AC0C17}" type="presOf" srcId="{8364E674-0335-466E-9B1E-9FAB3C0E08A1}" destId="{86333ECA-9DFA-447F-BC0A-5313942FD6D4}" srcOrd="0" destOrd="0" presId="urn:microsoft.com/office/officeart/2005/8/layout/chevron2"/>
    <dgm:cxn modelId="{7426B3E8-395F-4CDF-9C1B-94B0C2778ECB}" type="presOf" srcId="{7A69C2E4-EF25-4CCD-870D-018F75386783}" destId="{C3C10AF5-9E0D-432E-9107-B04DEC4B52D1}" srcOrd="0" destOrd="6" presId="urn:microsoft.com/office/officeart/2005/8/layout/chevron2"/>
    <dgm:cxn modelId="{08F82EFF-ECCF-4C5E-A9EA-6F3A362B8A7A}" type="presOf" srcId="{E2E736DA-24F7-4F66-8135-25B01DE845FD}" destId="{C3C10AF5-9E0D-432E-9107-B04DEC4B52D1}" srcOrd="0" destOrd="7" presId="urn:microsoft.com/office/officeart/2005/8/layout/chevron2"/>
    <dgm:cxn modelId="{4AF1FD20-57B0-482A-A673-074D373607DB}" srcId="{89467658-B344-4544-974E-DE9097B9822C}" destId="{02C5B361-C0EE-4CFD-90E4-EEE06517F728}" srcOrd="4" destOrd="0" parTransId="{C899A61B-FECE-4141-B0DF-E2563D41EC60}" sibTransId="{37337B1B-27BE-4871-B4B1-CF4FBCC7875B}"/>
    <dgm:cxn modelId="{97C86262-4EFC-4334-92EC-92DBFEFC8420}" srcId="{89467658-B344-4544-974E-DE9097B9822C}" destId="{6699E727-0374-401A-A771-86BCDAB21A48}" srcOrd="2" destOrd="0" parTransId="{9D7BF2BE-9C96-4279-B422-758F7BAD1E35}" sibTransId="{DD4776B7-697A-4DF0-9D40-2BF7265CD540}"/>
    <dgm:cxn modelId="{32ED57CB-4996-4F22-8A34-06D91D4D810F}" type="presOf" srcId="{6699E727-0374-401A-A771-86BCDAB21A48}" destId="{C3C10AF5-9E0D-432E-9107-B04DEC4B52D1}" srcOrd="0" destOrd="2" presId="urn:microsoft.com/office/officeart/2005/8/layout/chevron2"/>
    <dgm:cxn modelId="{1C1F498D-5B24-4764-9855-A33D97B3D595}" srcId="{89467658-B344-4544-974E-DE9097B9822C}" destId="{7A69C2E4-EF25-4CCD-870D-018F75386783}" srcOrd="6" destOrd="0" parTransId="{1EF75433-7CC8-421C-834D-DDF3C412DB7F}" sibTransId="{12FDDE57-E7D0-4D12-ABA7-1D9615ABC218}"/>
    <dgm:cxn modelId="{E5806F92-696C-4A61-BC19-E2CA591449F0}" srcId="{89467658-B344-4544-974E-DE9097B9822C}" destId="{2C1164CF-38A6-4A30-A44E-63B6E9A931F5}" srcOrd="3" destOrd="0" parTransId="{D438270B-4BF2-42FD-8AD5-C5F50F1BBCC0}" sibTransId="{59C9CD42-54AC-49F9-A579-5EBA8D7E8FF7}"/>
    <dgm:cxn modelId="{04C44001-DC93-4323-870C-FD71A7813394}" srcId="{89467658-B344-4544-974E-DE9097B9822C}" destId="{6EF7FFBB-9C4C-4BE2-960F-2511F65F4416}" srcOrd="1" destOrd="0" parTransId="{31751871-2D27-4FBD-8499-19AFB881E017}" sibTransId="{A11B407E-4970-4E78-9F47-7ECEE9BFCF9D}"/>
    <dgm:cxn modelId="{8B06997B-ED3B-4F67-86B2-500E92D94D63}" type="presOf" srcId="{89467658-B344-4544-974E-DE9097B9822C}" destId="{9A25FE8E-F8BA-482A-AC64-6930788CA5DC}" srcOrd="0" destOrd="0" presId="urn:microsoft.com/office/officeart/2005/8/layout/chevron2"/>
    <dgm:cxn modelId="{65A75ABD-DDA4-4F83-A876-4DA9626B4B29}" type="presOf" srcId="{2C1164CF-38A6-4A30-A44E-63B6E9A931F5}" destId="{C3C10AF5-9E0D-432E-9107-B04DEC4B52D1}" srcOrd="0" destOrd="3" presId="urn:microsoft.com/office/officeart/2005/8/layout/chevron2"/>
    <dgm:cxn modelId="{DA18DF97-E5CB-42EA-8F21-4E1569B0AEA1}" srcId="{89467658-B344-4544-974E-DE9097B9822C}" destId="{E2E736DA-24F7-4F66-8135-25B01DE845FD}" srcOrd="7" destOrd="0" parTransId="{8C2B6381-9311-42BC-9337-35D4E0A57D51}" sibTransId="{92E9320C-DED0-4DA8-8821-5E165658A05D}"/>
    <dgm:cxn modelId="{1C715EF4-E4B3-4F82-B10B-FC30DF5455C9}" type="presOf" srcId="{C483C6DE-8A5E-496B-AAF4-F0FF5704DD3E}" destId="{C3C10AF5-9E0D-432E-9107-B04DEC4B52D1}" srcOrd="0" destOrd="5" presId="urn:microsoft.com/office/officeart/2005/8/layout/chevron2"/>
    <dgm:cxn modelId="{AB2B0864-83FF-4B28-AC84-5C465DB03601}" type="presParOf" srcId="{86333ECA-9DFA-447F-BC0A-5313942FD6D4}" destId="{46FAC798-C55D-4294-92B4-CB9C3014C2D8}" srcOrd="0" destOrd="0" presId="urn:microsoft.com/office/officeart/2005/8/layout/chevron2"/>
    <dgm:cxn modelId="{445FA474-5F3A-4C19-BB52-2F48FEB3AD43}" type="presParOf" srcId="{46FAC798-C55D-4294-92B4-CB9C3014C2D8}" destId="{9A25FE8E-F8BA-482A-AC64-6930788CA5DC}" srcOrd="0" destOrd="0" presId="urn:microsoft.com/office/officeart/2005/8/layout/chevron2"/>
    <dgm:cxn modelId="{64803B1F-19AD-486D-AF67-E4C7DCCFB9A5}" type="presParOf" srcId="{46FAC798-C55D-4294-92B4-CB9C3014C2D8}" destId="{C3C10AF5-9E0D-432E-9107-B04DEC4B52D1}" srcOrd="1" destOrd="0" presId="urn:microsoft.com/office/officeart/2005/8/layout/chevron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1/20/2018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1/20/2018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1/20/2018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1/20/2018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1/20/2018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1/20/2018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1/20/2018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1/20/2018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1/20/2018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1/20/2018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1/20/2018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1/20/2018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914400"/>
            <a:ext cx="6172200" cy="4104162"/>
          </a:xfrm>
        </p:spPr>
        <p:txBody>
          <a:bodyPr>
            <a:normAutofit/>
          </a:bodyPr>
          <a:lstStyle/>
          <a:p>
            <a:r>
              <a:rPr lang="ru-RU" dirty="0" smtClean="0"/>
              <a:t>«Система коррекционной работы с детьми с Общим недоразвитием речи и задержкой психического развития»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ПРИНЦИПЫ ПЛАНИРОВАНИЯ ЗАНЯТИЙ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6000" dirty="0" smtClean="0"/>
          </a:p>
          <a:p>
            <a:pPr>
              <a:buFont typeface="Arial" pitchFamily="34" charset="0"/>
              <a:buChar char="•"/>
            </a:pPr>
            <a:r>
              <a:rPr lang="ru-RU" sz="6000" dirty="0" smtClean="0"/>
              <a:t>Тематический </a:t>
            </a:r>
          </a:p>
          <a:p>
            <a:pPr>
              <a:buFont typeface="Arial" pitchFamily="34" charset="0"/>
              <a:buChar char="•"/>
            </a:pPr>
            <a:r>
              <a:rPr lang="ru-RU" sz="6000" dirty="0" smtClean="0"/>
              <a:t>Концентрический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Задачи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143000"/>
            <a:ext cx="7467600" cy="5178552"/>
          </a:xfrm>
        </p:spPr>
        <p:txBody>
          <a:bodyPr>
            <a:normAutofit/>
          </a:bodyPr>
          <a:lstStyle/>
          <a:p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1397000"/>
          <a:ext cx="6096000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28600" y="1371600"/>
          <a:ext cx="8458200" cy="5066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29100"/>
                <a:gridCol w="4229100"/>
              </a:tblGrid>
              <a:tr h="9906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Учитель-логопед</a:t>
                      </a:r>
                    </a:p>
                    <a:p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</a:rPr>
                        <a:t>Развитие </a:t>
                      </a: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</a:rPr>
                        <a:t>речевого дыхания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</a:rPr>
                        <a:t>Коррекция </a:t>
                      </a: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</a:rPr>
                        <a:t>звукопроизношения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</a:rPr>
                        <a:t>Развитие </a:t>
                      </a: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</a:rPr>
                        <a:t>ЛГС и</a:t>
                      </a:r>
                      <a:r>
                        <a:rPr kumimoji="0" lang="ru-RU" sz="1600" kern="1200" baseline="0" dirty="0" smtClean="0">
                          <a:solidFill>
                            <a:schemeClr val="tx1"/>
                          </a:solidFill>
                        </a:rPr>
                        <a:t> связной </a:t>
                      </a:r>
                      <a:r>
                        <a:rPr kumimoji="0" lang="ru-RU" sz="1600" kern="1200" baseline="0" dirty="0" smtClean="0">
                          <a:solidFill>
                            <a:schemeClr val="tx1"/>
                          </a:solidFill>
                        </a:rPr>
                        <a:t>речи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kumimoji="0" lang="ru-RU" sz="1600" kern="1200" baseline="0" dirty="0" smtClean="0">
                          <a:solidFill>
                            <a:schemeClr val="tx1"/>
                          </a:solidFill>
                        </a:rPr>
                        <a:t>Развитие ВПФ</a:t>
                      </a:r>
                      <a:endParaRPr kumimoji="0" lang="ru-RU" sz="1600" kern="1200" dirty="0" smtClean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buFont typeface="Wingdings" pitchFamily="2" charset="2"/>
                        <a:buChar char="§"/>
                      </a:pP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846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Педагог –психолог</a:t>
                      </a:r>
                    </a:p>
                    <a:p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None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Развитие высших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психических функций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Развитие </a:t>
                      </a:r>
                      <a:r>
                        <a:rPr lang="ru-RU" sz="1600" dirty="0" err="1" smtClean="0">
                          <a:solidFill>
                            <a:schemeClr val="tx1"/>
                          </a:solidFill>
                        </a:rPr>
                        <a:t>саморегуляции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846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Учитель-дефектолог</a:t>
                      </a:r>
                    </a:p>
                    <a:p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Развитие познавательной активности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8432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Музыкальный руководитель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600" dirty="0" smtClean="0"/>
                        <a:t>Развитие музыкальных способностей</a:t>
                      </a:r>
                      <a:endParaRPr lang="ru-RU" sz="1600" dirty="0"/>
                    </a:p>
                  </a:txBody>
                  <a:tcPr/>
                </a:tc>
              </a:tr>
              <a:tr h="6846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Инструктор по физической культуре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600" dirty="0" smtClean="0"/>
                        <a:t>Развитие физических навыков</a:t>
                      </a:r>
                      <a:endParaRPr lang="ru-RU" sz="1600" dirty="0"/>
                    </a:p>
                  </a:txBody>
                  <a:tcPr/>
                </a:tc>
              </a:tr>
              <a:tr h="684674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Воспитатели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600" dirty="0" smtClean="0"/>
                        <a:t>Формирование ЗУН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600" dirty="0" smtClean="0"/>
                        <a:t>Ознакомление с окружающим миром</a:t>
                      </a:r>
                      <a:endParaRPr lang="ru-RU" sz="1600" dirty="0"/>
                    </a:p>
                  </a:txBody>
                  <a:tcPr/>
                </a:tc>
              </a:tr>
              <a:tr h="438432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Медицинский работник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600" dirty="0" smtClean="0"/>
                        <a:t>Оценка соматического</a:t>
                      </a:r>
                      <a:r>
                        <a:rPr lang="ru-RU" sz="1600" baseline="0" dirty="0" smtClean="0"/>
                        <a:t> здоровья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600" baseline="0" dirty="0" smtClean="0"/>
                        <a:t>Оценка состояния нервной системы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март 2010 030"/>
          <p:cNvPicPr>
            <a:picLocks noChangeAspect="1" noChangeArrowheads="1"/>
          </p:cNvPicPr>
          <p:nvPr/>
        </p:nvPicPr>
        <p:blipFill>
          <a:blip r:embed="rId2" cstate="print"/>
          <a:srcRect l="17587" t="15831" r="9883"/>
          <a:stretch>
            <a:fillRect/>
          </a:stretch>
        </p:blipFill>
        <p:spPr bwMode="auto">
          <a:xfrm>
            <a:off x="304800" y="228600"/>
            <a:ext cx="3581400" cy="308983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C:\Users\anat\Desktop\Астаевой Н.Н\фото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228600"/>
            <a:ext cx="3962400" cy="285812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Users\anat\Desktop\Астаевой Н.Н\фо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3657600"/>
            <a:ext cx="3566160" cy="29718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C:\Users\anat\Desktop\Астаевой Н.Н\фот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91000" y="3352800"/>
            <a:ext cx="4267200" cy="321788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685800" y="3581400"/>
            <a:ext cx="3886200" cy="291465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990600"/>
            <a:ext cx="3945126" cy="44958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304800"/>
            <a:ext cx="3886200" cy="291465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:\DCIM\101MSDCF\DSC02660.JPG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85800" y="381000"/>
            <a:ext cx="7467600" cy="5715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"/>
            <a:ext cx="3657600" cy="6096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8600" y="3429000"/>
            <a:ext cx="4648200" cy="278892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38600" y="228600"/>
            <a:ext cx="4597400" cy="275844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20171212_110006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 b="12308"/>
          <a:stretch>
            <a:fillRect/>
          </a:stretch>
        </p:blipFill>
        <p:spPr>
          <a:xfrm>
            <a:off x="1676400" y="381000"/>
            <a:ext cx="5410200" cy="6185027"/>
          </a:xfrm>
          <a:ln w="38100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28600"/>
            <a:ext cx="6299200" cy="410432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2362200"/>
            <a:ext cx="4216400" cy="419890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Работа с родителями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200" dirty="0" smtClean="0"/>
              <a:t>индивидуальные, групповые консультации</a:t>
            </a:r>
          </a:p>
          <a:p>
            <a:r>
              <a:rPr lang="ru-RU" sz="3200" dirty="0" smtClean="0"/>
              <a:t> итоговые мероприятия</a:t>
            </a:r>
          </a:p>
          <a:p>
            <a:r>
              <a:rPr lang="ru-RU" sz="3200" dirty="0" smtClean="0"/>
              <a:t> праздники</a:t>
            </a:r>
          </a:p>
          <a:p>
            <a:r>
              <a:rPr lang="ru-RU" sz="3200" dirty="0" smtClean="0"/>
              <a:t> круглые столы </a:t>
            </a:r>
          </a:p>
          <a:p>
            <a:r>
              <a:rPr lang="ru-RU" sz="3200" dirty="0" smtClean="0"/>
              <a:t> анкетирование </a:t>
            </a:r>
          </a:p>
          <a:p>
            <a:r>
              <a:rPr lang="ru-RU" sz="3200" dirty="0" smtClean="0"/>
              <a:t> просмотр открытых </a:t>
            </a:r>
            <a:r>
              <a:rPr lang="ru-RU" sz="3200" dirty="0" smtClean="0"/>
              <a:t>занятий</a:t>
            </a:r>
          </a:p>
          <a:p>
            <a:r>
              <a:rPr lang="ru-RU" sz="3200" dirty="0" smtClean="0"/>
              <a:t>р</a:t>
            </a:r>
            <a:r>
              <a:rPr lang="ru-RU" sz="3200" dirty="0" smtClean="0"/>
              <a:t>одительский клуб</a:t>
            </a:r>
            <a:endParaRPr lang="ru-RU" sz="32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0"/>
            <a:ext cx="3581400" cy="343746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00600" y="3048000"/>
            <a:ext cx="3886200" cy="345440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3074" name="Picture 2" descr="C:\Users\anat\Desktop\фото\фотографии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1200" y="228600"/>
            <a:ext cx="4419600" cy="2667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причины задержки психического развития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3600" dirty="0" smtClean="0"/>
              <a:t>Конституциональные факторы 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 smtClean="0"/>
              <a:t>Хронические соматические заболевания.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 smtClean="0"/>
              <a:t>Неблагоприятные социальные условия воспитания.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 smtClean="0"/>
              <a:t>Органическая  недостаточность ЦНС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" y="3962400"/>
            <a:ext cx="852995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800" b="1" i="1" dirty="0" smtClean="0">
              <a:solidFill>
                <a:srgbClr val="CC3300"/>
              </a:solidFill>
            </a:endParaRPr>
          </a:p>
          <a:p>
            <a:pPr algn="ctr"/>
            <a:r>
              <a:rPr lang="ru-RU" sz="4800" b="1" i="1" dirty="0" smtClean="0">
                <a:solidFill>
                  <a:srgbClr val="CC3300"/>
                </a:solidFill>
              </a:rPr>
              <a:t>Спасибо</a:t>
            </a:r>
            <a:r>
              <a:rPr lang="ru-RU" sz="4400" b="1" i="1" dirty="0" smtClean="0">
                <a:solidFill>
                  <a:srgbClr val="CC3300"/>
                </a:solidFill>
              </a:rPr>
              <a:t> </a:t>
            </a:r>
            <a:r>
              <a:rPr lang="ru-RU" sz="4800" b="1" i="1" dirty="0" smtClean="0">
                <a:solidFill>
                  <a:srgbClr val="CC3300"/>
                </a:solidFill>
              </a:rPr>
              <a:t>за внимание!</a:t>
            </a:r>
            <a:endParaRPr lang="ru-RU" sz="4800" dirty="0"/>
          </a:p>
        </p:txBody>
      </p:sp>
      <p:pic>
        <p:nvPicPr>
          <p:cNvPr id="5" name="Picture 9" descr="Безымянный-5 - коп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457200"/>
            <a:ext cx="2532010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Содержимое 11"/>
          <p:cNvGraphicFramePr>
            <a:graphicFrameLocks noGrp="1"/>
          </p:cNvGraphicFramePr>
          <p:nvPr>
            <p:ph sz="quarter" idx="1"/>
          </p:nvPr>
        </p:nvGraphicFramePr>
        <p:xfrm>
          <a:off x="685800" y="914400"/>
          <a:ext cx="7467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62000" y="228600"/>
            <a:ext cx="7772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9750" algn="just" eaLnBrk="0" hangingPunct="0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задачи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психолого-медико-педагогического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консилиума (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ПМПк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МБДОУ:</a:t>
            </a:r>
          </a:p>
          <a:p>
            <a:pPr indent="539750" algn="ctr" eaLnBrk="0" hangingPunct="0">
              <a:buFont typeface="Wingdings" pitchFamily="2" charset="2"/>
              <a:buChar char="v"/>
            </a:pPr>
            <a:endParaRPr lang="ru-RU" sz="240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1000" y="1676400"/>
            <a:ext cx="84582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выявление и ранняя диагностика отклонений в развитии;</a:t>
            </a: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профилактика перегрузок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выявление резервных возможностей развития;</a:t>
            </a: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определение характера, продолжительности и эффективности коррекционной помощи ребенку и его семье;</a:t>
            </a: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подготовка и ведение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документации всех специалистов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81000" y="533400"/>
            <a:ext cx="8534400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tabLst>
                <a:tab pos="8715375" algn="l"/>
              </a:tabLs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Муниципальное бюджетное дошкольное образовательное учреждение                    </a:t>
            </a:r>
          </a:p>
          <a:p>
            <a:pPr eaLnBrk="0" hangingPunct="0">
              <a:tabLst>
                <a:tab pos="8715375" algn="l"/>
              </a:tabLs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</a:t>
            </a:r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Детский сад № 322 «</a:t>
            </a:r>
            <a:r>
              <a:rPr lang="ru-RU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Морозко</a:t>
            </a:r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»</a:t>
            </a:r>
            <a:endParaRPr lang="ru-RU" sz="800" dirty="0" smtClean="0">
              <a:ea typeface="Calibri" pitchFamily="34" charset="0"/>
              <a:cs typeface="Times New Roman" pitchFamily="18" charset="0"/>
            </a:endParaRPr>
          </a:p>
          <a:p>
            <a:pPr algn="ctr" eaLnBrk="0" hangingPunct="0">
              <a:tabLst>
                <a:tab pos="8715375" algn="l"/>
              </a:tabLst>
            </a:pPr>
            <a:r>
              <a:rPr lang="ru-RU" b="1" u="sng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660130, Красноярск, ул. Гусарова, 31                                          тел. 246-47-79</a:t>
            </a:r>
            <a:endParaRPr lang="ru-RU" sz="800" dirty="0" smtClean="0">
              <a:ea typeface="Calibri" pitchFamily="34" charset="0"/>
              <a:cs typeface="Times New Roman" pitchFamily="18" charset="0"/>
            </a:endParaRPr>
          </a:p>
          <a:p>
            <a:pPr algn="ctr" eaLnBrk="0" hangingPunct="0">
              <a:tabLst>
                <a:tab pos="8715375" algn="l"/>
              </a:tabLst>
            </a:pPr>
            <a:endParaRPr lang="ru-RU" sz="20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>
              <a:tabLst>
                <a:tab pos="8715375" algn="l"/>
              </a:tabLst>
            </a:pP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Протокол заседания ПМП консилиума от </a:t>
            </a:r>
            <a:r>
              <a:rPr lang="ru-RU" sz="2000" b="1" u="sng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000" b="1" u="sng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r>
              <a:rPr lang="ru-RU" sz="2000" b="1" u="sng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2000" b="1" u="sng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20       г.</a:t>
            </a: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81000" y="2209800"/>
          <a:ext cx="8305800" cy="4343398"/>
        </p:xfrm>
        <a:graphic>
          <a:graphicData uri="http://schemas.openxmlformats.org/drawingml/2006/table">
            <a:tbl>
              <a:tblPr/>
              <a:tblGrid>
                <a:gridCol w="838200"/>
                <a:gridCol w="762000"/>
                <a:gridCol w="644170"/>
                <a:gridCol w="1058163"/>
                <a:gridCol w="765646"/>
                <a:gridCol w="578928"/>
                <a:gridCol w="578928"/>
                <a:gridCol w="704107"/>
                <a:gridCol w="563286"/>
                <a:gridCol w="492875"/>
                <a:gridCol w="1319497"/>
              </a:tblGrid>
              <a:tr h="21211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Ф.И. ребенка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783" marR="40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Дата </a:t>
                      </a:r>
                      <a:r>
                        <a:rPr lang="ru-RU" sz="11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рождения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783" marR="40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Группа </a:t>
                      </a: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здоровья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783" marR="40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Заключение невролога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783" marR="40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Речевой диагноз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783" marR="40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Заключение</a:t>
                      </a: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логопеда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783" marR="40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Заключение дефектолога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783" marR="40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Заключение психолога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783" marR="40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Муз.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развитие 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783" marR="40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Физ. 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развитие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783" marR="40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Прогноз, рекомендации специалистов ПМПК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783" marR="40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0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0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8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83" marR="40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83" marR="40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83" marR="40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83" marR="40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83" marR="40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83" marR="40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83" marR="40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83" marR="40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83" marR="40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83" marR="40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83" marR="40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0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0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0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0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8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83" marR="40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83" marR="40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83" marR="40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83" marR="40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83" marR="40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83" marR="40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83" marR="40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83" marR="40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83" marR="40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83" marR="40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83" marR="40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0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0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783" marR="40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28600"/>
            <a:ext cx="7467600" cy="62453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/>
              <a:t>	</a:t>
            </a:r>
            <a:r>
              <a:rPr lang="ru-RU" sz="3600" b="1" dirty="0" smtClean="0"/>
              <a:t>Основной принцип построения образовательного процесса</a:t>
            </a:r>
            <a:endParaRPr lang="ru-RU" sz="3600" dirty="0" smtClean="0"/>
          </a:p>
          <a:p>
            <a:r>
              <a:rPr lang="ru-RU" sz="4000" dirty="0" smtClean="0"/>
              <a:t>Построение образовательного процесса осуществляется на основе максимальной активизации зоны ближайшего развития ребенка. </a:t>
            </a:r>
          </a:p>
          <a:p>
            <a:pPr algn="r">
              <a:buNone/>
            </a:pPr>
            <a:r>
              <a:rPr lang="ru-RU" sz="3200" i="1" dirty="0" smtClean="0"/>
              <a:t>По концепции Л. С. </a:t>
            </a:r>
            <a:r>
              <a:rPr lang="ru-RU" sz="3200" i="1" dirty="0" err="1" smtClean="0"/>
              <a:t>Выготского</a:t>
            </a:r>
            <a:endParaRPr lang="ru-RU" sz="3200" i="1" dirty="0" smtClean="0"/>
          </a:p>
          <a:p>
            <a:pPr>
              <a:buNone/>
            </a:pPr>
            <a:endParaRPr lang="ru-RU" sz="4000" dirty="0" smtClean="0"/>
          </a:p>
          <a:p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ЦЕЛЬ ИНДИВИДУАЛЬНОГО ОБРАЗОВАТЕЛЬНОГО МАРШРУТА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повышение уровня общего развития ребёнка</a:t>
            </a:r>
          </a:p>
          <a:p>
            <a:r>
              <a:rPr lang="ru-RU" sz="3200" dirty="0" smtClean="0"/>
              <a:t>индивидуальная работа</a:t>
            </a:r>
          </a:p>
          <a:p>
            <a:r>
              <a:rPr lang="ru-RU" sz="3200" dirty="0" smtClean="0"/>
              <a:t>социально-личностное развитие ребёнка</a:t>
            </a:r>
          </a:p>
          <a:p>
            <a:r>
              <a:rPr lang="ru-RU" sz="3200" dirty="0" smtClean="0"/>
              <a:t>коррекция отклонений в развитии познавательной деятельности и речи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СТРУКТУРА ИНДИВИДУАЛЬНОГО ОБРАЗОВАТЕЛЬНОГО МАРШРУТА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Особенности ребенка</a:t>
            </a:r>
          </a:p>
          <a:p>
            <a:pPr lvl="0"/>
            <a:r>
              <a:rPr lang="ru-RU" dirty="0" smtClean="0"/>
              <a:t>Содержание работы по предметным областям</a:t>
            </a:r>
          </a:p>
          <a:p>
            <a:pPr lvl="0"/>
            <a:r>
              <a:rPr lang="ru-RU" dirty="0" smtClean="0"/>
              <a:t>Система работы узких специалистов</a:t>
            </a:r>
          </a:p>
          <a:p>
            <a:r>
              <a:rPr lang="ru-RU" dirty="0" smtClean="0"/>
              <a:t>Виды деятельности, через которые идет реализация маршрута</a:t>
            </a:r>
          </a:p>
          <a:p>
            <a:r>
              <a:rPr lang="ru-RU" dirty="0" smtClean="0"/>
              <a:t>График индивидуальных занятий</a:t>
            </a:r>
          </a:p>
          <a:p>
            <a:r>
              <a:rPr lang="ru-RU" dirty="0" smtClean="0"/>
              <a:t>Организация пространства</a:t>
            </a:r>
          </a:p>
          <a:p>
            <a:r>
              <a:rPr lang="ru-RU" dirty="0" smtClean="0"/>
              <a:t>Работа с родителями</a:t>
            </a:r>
          </a:p>
          <a:p>
            <a:r>
              <a:rPr lang="ru-RU" dirty="0" smtClean="0"/>
              <a:t>Работа с детьми группы</a:t>
            </a:r>
          </a:p>
          <a:p>
            <a:r>
              <a:rPr lang="ru-RU" dirty="0" smtClean="0"/>
              <a:t>Организация оценки индивидуального развития ребенка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Система коррекционной работы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sz="4400" u="sng" dirty="0" smtClean="0"/>
              <a:t>Направления</a:t>
            </a:r>
            <a:r>
              <a:rPr lang="ru-RU" sz="4400" dirty="0" smtClean="0"/>
              <a:t>:</a:t>
            </a:r>
            <a:endParaRPr lang="ru-RU" sz="4400" dirty="0" smtClean="0"/>
          </a:p>
          <a:p>
            <a:pPr>
              <a:buFont typeface="Wingdings" pitchFamily="2" charset="2"/>
              <a:buChar char="Ø"/>
            </a:pPr>
            <a:r>
              <a:rPr lang="ru-RU" sz="3200" b="1" dirty="0" smtClean="0"/>
              <a:t>Диагностическое </a:t>
            </a:r>
            <a:endParaRPr lang="ru-RU" sz="3200" dirty="0" smtClean="0"/>
          </a:p>
          <a:p>
            <a:pPr>
              <a:buFont typeface="Wingdings" pitchFamily="2" charset="2"/>
              <a:buChar char="Ø"/>
            </a:pPr>
            <a:r>
              <a:rPr lang="ru-RU" sz="3200" b="1" dirty="0" err="1" smtClean="0"/>
              <a:t>Коррекционно</a:t>
            </a:r>
            <a:r>
              <a:rPr lang="ru-RU" sz="3200" b="1" dirty="0" smtClean="0"/>
              <a:t>- развивающее 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/>
              <a:t>Консультативное  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/>
              <a:t>Информационно – просветительское 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454</TotalTime>
  <Words>318</Words>
  <PresentationFormat>Экран (4:3)</PresentationFormat>
  <Paragraphs>111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Эркер</vt:lpstr>
      <vt:lpstr>«Система коррекционной работы с детьми с Общим недоразвитием речи и задержкой психического развития» </vt:lpstr>
      <vt:lpstr>причины задержки психического развития</vt:lpstr>
      <vt:lpstr>Слайд 3</vt:lpstr>
      <vt:lpstr>Слайд 4</vt:lpstr>
      <vt:lpstr>Слайд 5</vt:lpstr>
      <vt:lpstr>Слайд 6</vt:lpstr>
      <vt:lpstr>ЦЕЛЬ ИНДИВИДУАЛЬНОГО ОБРАЗОВАТЕЛЬНОГО МАРШРУТА</vt:lpstr>
      <vt:lpstr>СТРУКТУРА ИНДИВИДУАЛЬНОГО ОБРАЗОВАТЕЛЬНОГО МАРШРУТА</vt:lpstr>
      <vt:lpstr>Система коррекционной работы</vt:lpstr>
      <vt:lpstr>ПРИНЦИПЫ ПЛАНИРОВАНИЯ ЗАНЯТИЙ</vt:lpstr>
      <vt:lpstr>Задачи</vt:lpstr>
      <vt:lpstr>Слайд 12</vt:lpstr>
      <vt:lpstr>Слайд 13</vt:lpstr>
      <vt:lpstr>Слайд 14</vt:lpstr>
      <vt:lpstr>Слайд 15</vt:lpstr>
      <vt:lpstr>Слайд 16</vt:lpstr>
      <vt:lpstr>Слайд 17</vt:lpstr>
      <vt:lpstr>Работа с родителями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«Система коррекционной работы с детьми с Общим недоразвитием речи и задержкой психического развития»</dc:title>
  <dc:creator>anat</dc:creator>
  <cp:lastModifiedBy>anat</cp:lastModifiedBy>
  <cp:revision>57</cp:revision>
  <dcterms:created xsi:type="dcterms:W3CDTF">2018-01-11T16:57:44Z</dcterms:created>
  <dcterms:modified xsi:type="dcterms:W3CDTF">2018-01-20T07:21:09Z</dcterms:modified>
</cp:coreProperties>
</file>