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57" r:id="rId3"/>
    <p:sldId id="260" r:id="rId4"/>
    <p:sldId id="261" r:id="rId5"/>
    <p:sldId id="263" r:id="rId6"/>
    <p:sldId id="262" r:id="rId7"/>
    <p:sldId id="265" r:id="rId8"/>
    <p:sldId id="264" r:id="rId9"/>
    <p:sldId id="266" r:id="rId10"/>
    <p:sldId id="267" r:id="rId11"/>
    <p:sldId id="268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Динамика развития речи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layout/>
      <c:spPr>
        <a:noFill/>
        <a:ln>
          <a:noFill/>
        </a:ln>
        <a:effectLst/>
      </c:spPr>
    </c:title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ниже среднего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59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29</c:v>
                </c:pt>
                <c:pt idx="1">
                  <c:v>53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12</c:v>
                </c:pt>
                <c:pt idx="1">
                  <c:v>47</c:v>
                </c:pt>
              </c:numCache>
            </c:numRef>
          </c:val>
        </c:ser>
        <c:shape val="box"/>
        <c:axId val="117275648"/>
        <c:axId val="117285632"/>
        <c:axId val="0"/>
      </c:bar3DChart>
      <c:catAx>
        <c:axId val="11727564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17285632"/>
        <c:crosses val="autoZero"/>
        <c:auto val="1"/>
        <c:lblAlgn val="ctr"/>
        <c:lblOffset val="100"/>
      </c:catAx>
      <c:valAx>
        <c:axId val="1172856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7275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accent6">
        <a:lumMod val="40000"/>
        <a:lumOff val="60000"/>
      </a:schemeClr>
    </a:solidFill>
    <a:ln>
      <a:solidFill>
        <a:schemeClr val="tx1">
          <a:lumMod val="15000"/>
          <a:lumOff val="85000"/>
          <a:alpha val="95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0A21C-45A8-44F0-BAFF-47B50FD2466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3EA5B-AA7F-49A5-809B-606A4C14C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ru-RU" noProof="0" smtClean="0"/>
              <a:pPr/>
              <a:t>11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81185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09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МБДОУ «Ефимовский детский сад комбинированного вида»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3733800"/>
            <a:ext cx="6400800" cy="190500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Обобщение опыта работы</a:t>
            </a:r>
          </a:p>
          <a:p>
            <a:r>
              <a:rPr lang="ru-RU" sz="2600" b="1" dirty="0" smtClean="0">
                <a:solidFill>
                  <a:srgbClr val="FF0000"/>
                </a:solidFill>
              </a:rPr>
              <a:t>«Развитие мелкой моторики у детей раннего возраста посредством дидактических игр и игрушек»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580" y="1018"/>
            <a:ext cx="7371438" cy="7596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77634" y="948258"/>
            <a:ext cx="5886654" cy="590974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Повышение </a:t>
            </a:r>
            <a:r>
              <a:rPr lang="ru-RU" sz="2200" dirty="0">
                <a:latin typeface="+mj-lt"/>
              </a:rPr>
              <a:t>собственной профессиональной компетентности в области развития мелкой моторики рук детей раннего возраста.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Повышение </a:t>
            </a:r>
            <a:r>
              <a:rPr lang="ru-RU" sz="2200" dirty="0">
                <a:latin typeface="+mj-lt"/>
              </a:rPr>
              <a:t>качества </a:t>
            </a:r>
            <a:r>
              <a:rPr lang="ru-RU" sz="2200" dirty="0" err="1">
                <a:latin typeface="+mj-lt"/>
              </a:rPr>
              <a:t>воспитательно</a:t>
            </a:r>
            <a:r>
              <a:rPr lang="ru-RU" sz="2200" dirty="0">
                <a:latin typeface="+mj-lt"/>
              </a:rPr>
              <a:t>-образовательного процесса.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Улучшение </a:t>
            </a:r>
            <a:r>
              <a:rPr lang="ru-RU" sz="2200" dirty="0">
                <a:latin typeface="+mj-lt"/>
              </a:rPr>
              <a:t>показателей развития мелкой моторики детей раннего возраста.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Повышение </a:t>
            </a:r>
            <a:r>
              <a:rPr lang="ru-RU" sz="2200" dirty="0">
                <a:latin typeface="+mj-lt"/>
              </a:rPr>
              <a:t>показателей речевого развития детей.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Улучшение </a:t>
            </a:r>
            <a:r>
              <a:rPr lang="ru-RU" sz="2200" dirty="0">
                <a:latin typeface="+mj-lt"/>
              </a:rPr>
              <a:t>показателей развития интеллекта детей.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Обогащение </a:t>
            </a:r>
            <a:r>
              <a:rPr lang="ru-RU" sz="2200" dirty="0">
                <a:latin typeface="+mj-lt"/>
              </a:rPr>
              <a:t>предметно-пространственной среды.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Углубление </a:t>
            </a:r>
            <a:r>
              <a:rPr lang="ru-RU" sz="2200" dirty="0">
                <a:latin typeface="+mj-lt"/>
              </a:rPr>
              <a:t>знаний родителей по данной тематике.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+mj-lt"/>
              </a:rPr>
              <a:t>Создание </a:t>
            </a:r>
            <a:r>
              <a:rPr lang="ru-RU" sz="2200" dirty="0">
                <a:latin typeface="+mj-lt"/>
              </a:rPr>
              <a:t>педагогических разработок и публикации их в СМИ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5773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0571" y="980728"/>
            <a:ext cx="7668852" cy="4032448"/>
          </a:xfrm>
        </p:spPr>
        <p:txBody>
          <a:bodyPr>
            <a:noAutofit/>
          </a:bodyPr>
          <a:lstStyle/>
          <a:p>
            <a:pPr marL="457200" indent="-457200" algn="ctr"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</a:rPr>
              <a:t>Формирование и организация системы работы, действующей по трем направлениям – занятия с детьми, их родителями и обогащение ПРС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</a:rPr>
              <a:t>Создание и применение в системе работы на развитие мелкой моторики рук мини-музея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</a:rPr>
              <a:t>Использование в работе нетрадиционных дидактических игр, сделанных своими руками из экологических материалов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67544" y="-35295"/>
            <a:ext cx="8154906" cy="80736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Новизна личного вклада</a:t>
            </a:r>
            <a:endParaRPr lang="ru-RU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137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71600" y="22098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Развитие мелкой моторики у детей раннего возраста посредством дидактических игр и игрушек.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b="1" i="1" u="sng" dirty="0" smtClean="0"/>
              <a:t>Актуальность</a:t>
            </a:r>
            <a:r>
              <a:rPr lang="ru-RU" b="1" i="1" dirty="0" smtClean="0"/>
              <a:t> </a:t>
            </a:r>
            <a:r>
              <a:rPr lang="ru-RU" dirty="0" smtClean="0"/>
              <a:t>моей работы заключается в том, что целенаправленная и систематическая работа по развитию мелкой моторики у детей раннего возраста способствует формированию интеллектуальных способностей, речевой деятельности, а самое главное, сохранению психического и физического развития ребенка.</a:t>
            </a:r>
          </a:p>
          <a:p>
            <a:r>
              <a:rPr lang="ru-RU" dirty="0" smtClean="0"/>
              <a:t>Свою работу по развитию мелкой моторики проводила с детьми группы раннего возраста. В группу приходят  дети “домашние”, у них не были сформированы навыки самообслуживания. Все эти навыки формируются под воздействием воспитания у ребенка общей и мелкой моторики. Рука ребенка в этом возрасте физиологически несовершенна. Как и весь организм, она находится в стадии интенсивного развития. Мелкая моторика развита плохо. Пальцы рук сгибаются и разгибаются синхронно, т.е. действуют все вместе. Движения пальцев слабо дифференцированы, поэтому при сгибании одного пальчика остальные выполняют аналогичное действие. Наблюдается неполная амплитуда движений и быстрая утомляемость.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067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i="1" u="sng" dirty="0" smtClean="0"/>
              <a:t>Задачи: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Совершенствовать предметно – развивающую среду группы для развития мелкой моторики.</a:t>
            </a:r>
            <a:br>
              <a:rPr lang="ru-RU" sz="2200" dirty="0" smtClean="0"/>
            </a:br>
            <a:r>
              <a:rPr lang="ru-RU" sz="2200" dirty="0" smtClean="0"/>
              <a:t>развивать мелкую моторику пальцев рук у детей раннего возраста посредством дидактических игр и игрушек.</a:t>
            </a:r>
            <a:br>
              <a:rPr lang="ru-RU" sz="2200" dirty="0" smtClean="0"/>
            </a:br>
            <a:r>
              <a:rPr lang="ru-RU" sz="2200" dirty="0" smtClean="0"/>
              <a:t>Развивать тактильную чувствительность рук детей.</a:t>
            </a:r>
            <a:br>
              <a:rPr lang="ru-RU" sz="2200" dirty="0" smtClean="0"/>
            </a:br>
            <a:r>
              <a:rPr lang="ru-RU" sz="2200" b="1" i="1" u="sng" dirty="0" smtClean="0"/>
              <a:t>Гипотеза: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Если развивать тонкую моторику руки ребёнка дошкольного возраста, то совершенствуется развитие речи.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D:\фото\WP_20160225_002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2012" y="3048001"/>
            <a:ext cx="3731388" cy="29987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1026" name="Picture 2" descr="C:\Users\admin\Pictures\Camera Roll\Новая папка\Рисунок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048000"/>
            <a:ext cx="4038600" cy="3069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Педагогическая идея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29200" y="1524001"/>
            <a:ext cx="3505200" cy="36933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</a:pPr>
            <a:r>
              <a:rPr lang="ru-RU" b="1" dirty="0" smtClean="0">
                <a:solidFill>
                  <a:srgbClr val="404040"/>
                </a:solidFill>
              </a:rPr>
              <a:t>Развитие речи детей путем повышения уровня развития мелкой моторики рук детей раннего возраста с помощью организации единого образовательного процесса, основанного на систематической работе в этом направлении с детьми и родителями, а также обогащении предметно-пространственной среды пособиями соответствующей направленности.</a:t>
            </a:r>
            <a:endParaRPr lang="ru-RU" b="1" dirty="0">
              <a:solidFill>
                <a:srgbClr val="404040"/>
              </a:solidFill>
            </a:endParaRPr>
          </a:p>
        </p:txBody>
      </p:sp>
      <p:pic>
        <p:nvPicPr>
          <p:cNvPr id="4" name="Picture 2" descr="C:\Users\admin\Pictures\Camera Roll\Новая папка\Рисунок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371600"/>
            <a:ext cx="3670300" cy="4432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25444" cy="68761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детьми 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08" y="980728"/>
            <a:ext cx="4374486" cy="5039072"/>
          </a:xfrm>
          <a:solidFill>
            <a:schemeClr val="accent6">
              <a:lumMod val="60000"/>
              <a:lumOff val="40000"/>
            </a:schemeClr>
          </a:solidFill>
          <a:ln w="19050">
            <a:noFill/>
          </a:ln>
          <a:effectLst>
            <a:softEdge rad="31750"/>
          </a:effectLst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Пальчиковые игры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Массаж ручек, самомассаж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Пальчиковый театр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Игры с предметами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Игры с бумагой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Игры с крупой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Игры с карандашами, пуговицами, природным материалом и прищепками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Игры с сухими бассейнами и различными наполнителями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Нетрадиционные дидактические игры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Игры со шнуровками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 smtClean="0">
                <a:solidFill>
                  <a:srgbClr val="F6FEC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Изготовление совместных поделок с родителями</a:t>
            </a:r>
          </a:p>
        </p:txBody>
      </p:sp>
      <p:pic>
        <p:nvPicPr>
          <p:cNvPr id="4" name="Picture 2" descr="C:\Users\admin\Pictures\Camera Roll\Новая папка\Рисунок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00600" y="990600"/>
            <a:ext cx="2980944" cy="3291840"/>
          </a:xfrm>
          <a:prstGeom prst="rect">
            <a:avLst/>
          </a:prstGeom>
          <a:noFill/>
        </p:spPr>
      </p:pic>
      <p:pic>
        <p:nvPicPr>
          <p:cNvPr id="5" name="Picture 3" descr="C:\Users\admin\Pictures\Camera Roll\Новая папка\Рисунок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4038600"/>
            <a:ext cx="3981450" cy="2628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59999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Pictures\Camera Roll\Новая папка\Рисунок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"/>
            <a:ext cx="3822700" cy="2755900"/>
          </a:xfrm>
          <a:prstGeom prst="rect">
            <a:avLst/>
          </a:prstGeom>
          <a:noFill/>
        </p:spPr>
      </p:pic>
      <p:pic>
        <p:nvPicPr>
          <p:cNvPr id="3" name="Picture 3" descr="C:\Users\admin\Pictures\Camera Roll\Новая папка\Рисунок8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28600"/>
            <a:ext cx="3200400" cy="2895600"/>
          </a:xfrm>
          <a:prstGeom prst="rect">
            <a:avLst/>
          </a:prstGeom>
          <a:noFill/>
        </p:spPr>
      </p:pic>
      <p:pic>
        <p:nvPicPr>
          <p:cNvPr id="4" name="Picture 4" descr="C:\Users\admin\Pictures\Camera Roll\Новая папка\Рисунок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457200"/>
            <a:ext cx="3157537" cy="2447925"/>
          </a:xfrm>
          <a:prstGeom prst="rect">
            <a:avLst/>
          </a:prstGeom>
          <a:noFill/>
        </p:spPr>
      </p:pic>
      <p:pic>
        <p:nvPicPr>
          <p:cNvPr id="5" name="Picture 5" descr="C:\Users\admin\Pictures\Camera Roll\Новая папка\Рисунок1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62200" y="2971800"/>
            <a:ext cx="3429000" cy="2330450"/>
          </a:xfrm>
          <a:prstGeom prst="rect">
            <a:avLst/>
          </a:prstGeom>
          <a:noFill/>
        </p:spPr>
      </p:pic>
      <p:pic>
        <p:nvPicPr>
          <p:cNvPr id="6" name="Picture 6" descr="C:\Users\admin\Pictures\Camera Roll\Новая папка\Рисунок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4495800"/>
            <a:ext cx="2981325" cy="2243137"/>
          </a:xfrm>
          <a:prstGeom prst="rect">
            <a:avLst/>
          </a:prstGeom>
          <a:noFill/>
        </p:spPr>
      </p:pic>
      <p:pic>
        <p:nvPicPr>
          <p:cNvPr id="4103" name="Picture 7" descr="C:\Users\admin\Pictures\Camera Roll\Новая папка\Рисунок1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62600" y="4267200"/>
            <a:ext cx="3408363" cy="2433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580" y="-171400"/>
            <a:ext cx="7425444" cy="129614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Обогащение предметно-развивающей среды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31940" y="1196752"/>
            <a:ext cx="5022558" cy="5544616"/>
          </a:xfrm>
          <a:solidFill>
            <a:schemeClr val="accent6">
              <a:lumMod val="40000"/>
              <a:lumOff val="60000"/>
            </a:schemeClr>
          </a:solidFill>
          <a:ln w="19050">
            <a:noFill/>
          </a:ln>
          <a:effectLst>
            <a:softEdge rad="63500"/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картотеки пальчиковых игр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дидактической игрушки «Гусеница»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нетрадиционной дидактической игры «Цветная мозаика» из природных материалов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дидактического пособия «Игры с крупами»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пальчикового театра «Репка»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ряда дидактических игр и пособий с участием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родителей (игра-сюрприз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«Чудо-мешочек», 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шнуровочки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и пр.)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Создание авторской книги из соленого теста «Нескучный дом»</a:t>
            </a:r>
          </a:p>
          <a:p>
            <a:pPr marL="0" indent="0">
              <a:buNone/>
            </a:pPr>
            <a:endParaRPr lang="ru-RU" sz="20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7574" y="1143000"/>
            <a:ext cx="3024336" cy="2574031"/>
          </a:xfrm>
          <a:effectLst>
            <a:softEdge rad="3175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799" r="11151" b="1"/>
          <a:stretch/>
        </p:blipFill>
        <p:spPr>
          <a:xfrm rot="5400000">
            <a:off x="307780" y="3814763"/>
            <a:ext cx="2712426" cy="3007703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xmlns="" val="2611745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pp.userapi.com/c836326/v836326806/2e62d/nC3ijsaoXC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882900" y="774700"/>
            <a:ext cx="3149600" cy="2362200"/>
          </a:xfrm>
          <a:prstGeom prst="rect">
            <a:avLst/>
          </a:prstGeom>
          <a:noFill/>
        </p:spPr>
      </p:pic>
      <p:pic>
        <p:nvPicPr>
          <p:cNvPr id="6152" name="Picture 8" descr="https://pp.userapi.com/c836326/v836326806/2e63f/dBKbUamUHF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000125" y="4105275"/>
            <a:ext cx="2971800" cy="2228850"/>
          </a:xfrm>
          <a:prstGeom prst="rect">
            <a:avLst/>
          </a:prstGeom>
          <a:noFill/>
        </p:spPr>
      </p:pic>
      <p:pic>
        <p:nvPicPr>
          <p:cNvPr id="6154" name="Picture 10" descr="https://pp.userapi.com/c836326/v836326806/2e648/f8kXgni1wI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813300" y="4102100"/>
            <a:ext cx="2946399" cy="2209800"/>
          </a:xfrm>
          <a:prstGeom prst="rect">
            <a:avLst/>
          </a:prstGeom>
          <a:noFill/>
        </p:spPr>
      </p:pic>
      <p:pic>
        <p:nvPicPr>
          <p:cNvPr id="5122" name="Picture 2" descr="C:\Users\admin\Pictures\Camera Roll\Новая папка\Рисунок1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381000"/>
            <a:ext cx="2378075" cy="3157537"/>
          </a:xfrm>
          <a:prstGeom prst="rect">
            <a:avLst/>
          </a:prstGeom>
          <a:noFill/>
        </p:spPr>
      </p:pic>
      <p:pic>
        <p:nvPicPr>
          <p:cNvPr id="5125" name="Picture 5" descr="C:\Users\admin\Pictures\Camera Roll\Новая папка\Рисунок1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381000"/>
            <a:ext cx="2371725" cy="321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032" y="660226"/>
            <a:ext cx="3291840" cy="288032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Начало года</a:t>
            </a:r>
          </a:p>
          <a:p>
            <a:pPr marL="0" indent="0" algn="ctr">
              <a:buNone/>
            </a:pPr>
            <a:r>
              <a:rPr lang="ru-RU" sz="2600" dirty="0" smtClean="0">
                <a:latin typeface="+mj-lt"/>
              </a:rPr>
              <a:t>Уровень ниже среднего </a:t>
            </a:r>
            <a:r>
              <a:rPr lang="ru-RU" sz="2600" dirty="0">
                <a:latin typeface="+mj-lt"/>
              </a:rPr>
              <a:t>- 10 из 17 </a:t>
            </a:r>
            <a:r>
              <a:rPr lang="ru-RU" sz="2600" dirty="0" smtClean="0">
                <a:latin typeface="+mj-lt"/>
              </a:rPr>
              <a:t>детей (59%)</a:t>
            </a:r>
          </a:p>
          <a:p>
            <a:pPr marL="0" indent="0" algn="ctr">
              <a:buNone/>
            </a:pPr>
            <a:r>
              <a:rPr lang="ru-RU" sz="2600" dirty="0" smtClean="0">
                <a:latin typeface="+mj-lt"/>
              </a:rPr>
              <a:t>Средний уровень - </a:t>
            </a:r>
            <a:r>
              <a:rPr lang="ru-RU" sz="2600" dirty="0">
                <a:solidFill>
                  <a:srgbClr val="404040"/>
                </a:solidFill>
                <a:latin typeface="Times New Roman"/>
              </a:rPr>
              <a:t>5 из 17 </a:t>
            </a: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детей (29%)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Высокий (нормальный) уровень – 2 из 17 детей (12%)</a:t>
            </a:r>
            <a:endParaRPr lang="ru-RU" sz="2600" dirty="0">
              <a:latin typeface="+mj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5032" y="3717033"/>
            <a:ext cx="3291840" cy="3005161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Конец года</a:t>
            </a:r>
          </a:p>
          <a:p>
            <a:pPr marL="0" lvl="0" indent="0" algn="ctr">
              <a:buNone/>
            </a:pPr>
            <a:r>
              <a:rPr lang="ru-RU" sz="2600" dirty="0">
                <a:solidFill>
                  <a:srgbClr val="404040"/>
                </a:solidFill>
                <a:latin typeface="Times New Roman"/>
              </a:rPr>
              <a:t>Уровень ниже среднего - 0</a:t>
            </a: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 </a:t>
            </a:r>
            <a:r>
              <a:rPr lang="ru-RU" sz="2600" dirty="0">
                <a:solidFill>
                  <a:srgbClr val="404040"/>
                </a:solidFill>
                <a:latin typeface="Times New Roman"/>
              </a:rPr>
              <a:t>из 17 </a:t>
            </a: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детей (0%)</a:t>
            </a:r>
            <a:endParaRPr lang="ru-RU" sz="2600" dirty="0">
              <a:solidFill>
                <a:srgbClr val="404040"/>
              </a:solidFill>
              <a:latin typeface="Times New Roman"/>
            </a:endParaRPr>
          </a:p>
          <a:p>
            <a:pPr marL="0" lvl="0" indent="0" algn="ctr">
              <a:buNone/>
            </a:pPr>
            <a:r>
              <a:rPr lang="ru-RU" sz="2600" dirty="0">
                <a:solidFill>
                  <a:srgbClr val="404040"/>
                </a:solidFill>
                <a:latin typeface="Times New Roman"/>
              </a:rPr>
              <a:t>Средний уровень - 9</a:t>
            </a: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 </a:t>
            </a:r>
            <a:r>
              <a:rPr lang="ru-RU" sz="2600" dirty="0">
                <a:solidFill>
                  <a:srgbClr val="404040"/>
                </a:solidFill>
                <a:latin typeface="Times New Roman"/>
              </a:rPr>
              <a:t>из 17 </a:t>
            </a: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детей (53%)</a:t>
            </a:r>
            <a:endParaRPr lang="ru-RU" sz="2600" dirty="0">
              <a:solidFill>
                <a:srgbClr val="404040"/>
              </a:solidFill>
              <a:latin typeface="Times New Roman"/>
            </a:endParaRPr>
          </a:p>
          <a:p>
            <a:pPr marL="0" lvl="0" indent="0" algn="ctr">
              <a:buNone/>
            </a:pPr>
            <a:r>
              <a:rPr lang="ru-RU" sz="2600" dirty="0">
                <a:solidFill>
                  <a:srgbClr val="404040"/>
                </a:solidFill>
                <a:latin typeface="Times New Roman"/>
              </a:rPr>
              <a:t>Высокий (нормальный) уровень – 8</a:t>
            </a: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 </a:t>
            </a:r>
            <a:r>
              <a:rPr lang="ru-RU" sz="2600" dirty="0">
                <a:solidFill>
                  <a:srgbClr val="404040"/>
                </a:solidFill>
                <a:latin typeface="Times New Roman"/>
              </a:rPr>
              <a:t>из 17 </a:t>
            </a:r>
            <a:r>
              <a:rPr lang="ru-RU" sz="2600" dirty="0" smtClean="0">
                <a:solidFill>
                  <a:srgbClr val="404040"/>
                </a:solidFill>
                <a:latin typeface="Times New Roman"/>
              </a:rPr>
              <a:t>детей (47%)</a:t>
            </a:r>
            <a:endParaRPr lang="ru-RU" sz="2600" dirty="0">
              <a:solidFill>
                <a:srgbClr val="404040"/>
              </a:solidFill>
              <a:latin typeface="Times New Roman"/>
            </a:endParaRPr>
          </a:p>
          <a:p>
            <a:pPr marL="0" lvl="0" indent="0" algn="ctr">
              <a:buNone/>
            </a:pPr>
            <a:endParaRPr lang="ru-RU" sz="2800" dirty="0">
              <a:solidFill>
                <a:srgbClr val="FF0000"/>
              </a:solidFill>
              <a:latin typeface="Times New Roman"/>
            </a:endParaRPr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16121879"/>
              </p:ext>
            </p:extLst>
          </p:nvPr>
        </p:nvGraphicFramePr>
        <p:xfrm>
          <a:off x="3869922" y="1114781"/>
          <a:ext cx="5058468" cy="560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70930" cy="47158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Диагностика уровня развития речи детей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1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532</Words>
  <PresentationFormat>Экран (4:3)</PresentationFormat>
  <Paragraphs>54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МБДОУ «Ефимовский детский сад комбинированного вида»</vt:lpstr>
      <vt:lpstr>Развитие мелкой моторики у детей раннего возраста посредством дидактических игр и игрушек.</vt:lpstr>
      <vt:lpstr>Задачи: Совершенствовать предметно – развивающую среду группы для развития мелкой моторики. развивать мелкую моторику пальцев рук у детей раннего возраста посредством дидактических игр и игрушек. Развивать тактильную чувствительность рук детей. Гипотеза: Если развивать тонкую моторику руки ребёнка дошкольного возраста, то совершенствуется развитие речи. </vt:lpstr>
      <vt:lpstr>Педагогическая идея</vt:lpstr>
      <vt:lpstr>Работа с детьми </vt:lpstr>
      <vt:lpstr>Слайд 6</vt:lpstr>
      <vt:lpstr>Обогащение предметно-развивающей среды</vt:lpstr>
      <vt:lpstr>Слайд 8</vt:lpstr>
      <vt:lpstr>Диагностика уровня развития речи детей</vt:lpstr>
      <vt:lpstr>Результативность</vt:lpstr>
      <vt:lpstr>Новизна личного вклада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педагогические технологии в</dc:title>
  <dc:creator>Алена</dc:creator>
  <cp:lastModifiedBy>admin</cp:lastModifiedBy>
  <cp:revision>35</cp:revision>
  <dcterms:created xsi:type="dcterms:W3CDTF">2018-02-02T10:01:35Z</dcterms:created>
  <dcterms:modified xsi:type="dcterms:W3CDTF">2018-02-04T18:33:15Z</dcterms:modified>
</cp:coreProperties>
</file>