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1"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62" autoAdjust="0"/>
  </p:normalViewPr>
  <p:slideViewPr>
    <p:cSldViewPr>
      <p:cViewPr varScale="1">
        <p:scale>
          <a:sx n="70" d="100"/>
          <a:sy n="70" d="100"/>
        </p:scale>
        <p:origin x="-1374" y="-90"/>
      </p:cViewPr>
      <p:guideLst>
        <p:guide orient="horz" pos="2160"/>
        <p:guide pos="2880"/>
      </p:guideLst>
    </p:cSldViewPr>
  </p:slideViewPr>
  <p:outlineViewPr>
    <p:cViewPr>
      <p:scale>
        <a:sx n="33" d="100"/>
        <a:sy n="33" d="100"/>
      </p:scale>
      <p:origin x="18"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04.12.2017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04.12.2017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04.12.2017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500">
        <p14:ripple dir="rd"/>
        <p:sndAc>
          <p:stSnd>
            <p:snd r:embed="rId1" name="chimes.wav"/>
          </p:stSnd>
        </p:sndAc>
      </p:transition>
    </mc:Choice>
    <mc:Fallback xmlns="">
      <p:transition spd="slow">
        <p:fade/>
        <p:sndAc>
          <p:stSnd>
            <p:snd r:embed="rId3" name="chimes.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04.12.2017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14:ripple dir="rd"/>
        <p:sndAc>
          <p:stSnd>
            <p:snd r:embed="rId13" name="chimes.wav"/>
          </p:stSnd>
        </p:sndAc>
      </p:transition>
    </mc:Choice>
    <mc:Fallback xmlns="">
      <p:transition spd="slow">
        <p:fade/>
        <p:sndAc>
          <p:stSnd>
            <p:snd r:embed="rId14" name="chimes.wav"/>
          </p:stSnd>
        </p:sndAc>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8.xml.rels><?xml version="1.0" encoding="UTF-8" standalone="yes"?>
<Relationships xmlns="http://schemas.openxmlformats.org/package/2006/relationships"><Relationship Id="rId3" Type="http://schemas.openxmlformats.org/officeDocument/2006/relationships/hyperlink" Target="http://dokladiki.ru/doklad/doklad-pro-koshek-2-klass-okruzhayushchiy-mir" TargetMode="External"/><Relationship Id="rId7"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hyperlink" Target="https://multiurok.ru/files/proiekt-2-klass-po-tiemie-koshki.html" TargetMode="External"/><Relationship Id="rId5" Type="http://schemas.openxmlformats.org/officeDocument/2006/relationships/hyperlink" Target="https://yandex.ru/images/search?text=&#1082;&#1086;&#1096;&#1082;&#1080;+&#1092;&#1086;&#1090;&#1086;+&#1082;&#1072;&#1088;&#1090;&#1080;&#1085;&#1082;&#1080;" TargetMode="External"/><Relationship Id="rId4" Type="http://schemas.openxmlformats.org/officeDocument/2006/relationships/hyperlink" Target="https://infourok.ru/referat-po-oznakomleniyu-s-okruzhayuschim-mirom-dlya-klassa-koshka-samoe-gordoe-i-samoe-chestnoe-iz-vseh-domashnih-zhivotnih-1142108.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epimages.ru/uploads/images/k/r/a/krasivie_foto_koshechki_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199" y="150322"/>
            <a:ext cx="8064897" cy="6624736"/>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4"/>
          <p:cNvSpPr>
            <a:spLocks noGrp="1"/>
          </p:cNvSpPr>
          <p:nvPr>
            <p:ph type="ctrTitle"/>
          </p:nvPr>
        </p:nvSpPr>
        <p:spPr>
          <a:xfrm>
            <a:off x="755576" y="188640"/>
            <a:ext cx="7772400" cy="1470025"/>
          </a:xfrm>
        </p:spPr>
        <p:txBody>
          <a:bodyPr>
            <a:noAutofit/>
          </a:bodyPr>
          <a:lstStyle/>
          <a:p>
            <a:r>
              <a:rPr lang="ru-RU" sz="9600" b="1" dirty="0" smtClean="0">
                <a:latin typeface="Monotype Corsiva" pitchFamily="66" charset="0"/>
              </a:rPr>
              <a:t>Кошки</a:t>
            </a:r>
            <a:endParaRPr lang="ru-RU" sz="9600" b="1" dirty="0">
              <a:latin typeface="Monotype Corsiva" pitchFamily="66" charset="0"/>
            </a:endParaRPr>
          </a:p>
        </p:txBody>
      </p:sp>
      <p:sp>
        <p:nvSpPr>
          <p:cNvPr id="6" name="Подзаголовок 5"/>
          <p:cNvSpPr>
            <a:spLocks noGrp="1"/>
          </p:cNvSpPr>
          <p:nvPr>
            <p:ph type="subTitle" idx="1"/>
          </p:nvPr>
        </p:nvSpPr>
        <p:spPr>
          <a:xfrm>
            <a:off x="1573235" y="5301208"/>
            <a:ext cx="7016824" cy="1368152"/>
          </a:xfrm>
        </p:spPr>
        <p:txBody>
          <a:bodyPr>
            <a:normAutofit fontScale="70000" lnSpcReduction="20000"/>
          </a:bodyPr>
          <a:lstStyle/>
          <a:p>
            <a:r>
              <a:rPr lang="ru-RU" b="1" dirty="0" smtClean="0">
                <a:solidFill>
                  <a:schemeClr val="tx1"/>
                </a:solidFill>
              </a:rPr>
              <a:t>МБОУ СШ №16 г. Павлово</a:t>
            </a:r>
          </a:p>
          <a:p>
            <a:r>
              <a:rPr lang="ru-RU" b="1" dirty="0" smtClean="0">
                <a:solidFill>
                  <a:schemeClr val="tx1"/>
                </a:solidFill>
              </a:rPr>
              <a:t>Выполнила: ученица 2 «А» класса</a:t>
            </a:r>
          </a:p>
          <a:p>
            <a:r>
              <a:rPr lang="ru-RU" b="1" dirty="0" smtClean="0">
                <a:solidFill>
                  <a:schemeClr val="tx1"/>
                </a:solidFill>
              </a:rPr>
              <a:t>Малова Виктория</a:t>
            </a:r>
          </a:p>
          <a:p>
            <a:r>
              <a:rPr lang="ru-RU" b="1" dirty="0" smtClean="0">
                <a:solidFill>
                  <a:schemeClr val="tx1"/>
                </a:solidFill>
              </a:rPr>
              <a:t>Учитель: </a:t>
            </a:r>
            <a:r>
              <a:rPr lang="ru-RU" b="1" dirty="0" err="1" smtClean="0">
                <a:solidFill>
                  <a:schemeClr val="tx1"/>
                </a:solidFill>
              </a:rPr>
              <a:t>Бурчалова</a:t>
            </a:r>
            <a:r>
              <a:rPr lang="ru-RU" b="1" dirty="0" smtClean="0">
                <a:solidFill>
                  <a:schemeClr val="tx1"/>
                </a:solidFill>
              </a:rPr>
              <a:t> Э.В.</a:t>
            </a:r>
            <a:endParaRPr lang="ru-RU" b="1" dirty="0">
              <a:solidFill>
                <a:schemeClr val="tx1"/>
              </a:solidFill>
            </a:endParaRPr>
          </a:p>
        </p:txBody>
      </p:sp>
    </p:spTree>
    <p:extLst>
      <p:ext uri="{BB962C8B-B14F-4D97-AF65-F5344CB8AC3E}">
        <p14:creationId xmlns:p14="http://schemas.microsoft.com/office/powerpoint/2010/main" val="3932561892"/>
      </p:ext>
    </p:extLst>
  </p:cSld>
  <p:clrMapOvr>
    <a:masterClrMapping/>
  </p:clrMapOvr>
  <mc:AlternateContent xmlns:mc="http://schemas.openxmlformats.org/markup-compatibility/2006" xmlns:p14="http://schemas.microsoft.com/office/powerpoint/2010/main">
    <mc:Choice Requires="p14">
      <p:transition spd="slow" p14:dur="1500">
        <p14:ripple dir="rd"/>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547492" y="188640"/>
            <a:ext cx="8229600" cy="1152128"/>
          </a:xfrm>
        </p:spPr>
        <p:txBody>
          <a:bodyPr>
            <a:noAutofit/>
          </a:bodyPr>
          <a:lstStyle/>
          <a:p>
            <a:r>
              <a:rPr lang="ru-RU" sz="8000" b="1" dirty="0" smtClean="0">
                <a:latin typeface="Monotype Corsiva" pitchFamily="66" charset="0"/>
              </a:rPr>
              <a:t>Кто такие – кошки?</a:t>
            </a:r>
            <a:endParaRPr lang="ru-RU" sz="8000" b="1" dirty="0">
              <a:latin typeface="Monotype Corsiva" pitchFamily="66" charset="0"/>
            </a:endParaRPr>
          </a:p>
        </p:txBody>
      </p:sp>
      <p:sp>
        <p:nvSpPr>
          <p:cNvPr id="7" name="Объект 6"/>
          <p:cNvSpPr>
            <a:spLocks noGrp="1"/>
          </p:cNvSpPr>
          <p:nvPr>
            <p:ph idx="1"/>
          </p:nvPr>
        </p:nvSpPr>
        <p:spPr>
          <a:xfrm>
            <a:off x="4499992" y="1600201"/>
            <a:ext cx="4464496" cy="2116832"/>
          </a:xfrm>
        </p:spPr>
        <p:txBody>
          <a:bodyPr>
            <a:normAutofit/>
          </a:bodyPr>
          <a:lstStyle/>
          <a:p>
            <a:pPr fontAlgn="base">
              <a:lnSpc>
                <a:spcPct val="170000"/>
              </a:lnSpc>
            </a:pPr>
            <a:r>
              <a:rPr lang="ru-RU" sz="1400" b="1" dirty="0">
                <a:latin typeface="Times New Roman" pitchFamily="18" charset="0"/>
                <a:cs typeface="Times New Roman" pitchFamily="18" charset="0"/>
              </a:rPr>
              <a:t>Кошки очень симпатичные и грациозные животные. Эти животные </a:t>
            </a:r>
            <a:r>
              <a:rPr lang="ru-RU" sz="1400" b="1" dirty="0" smtClean="0">
                <a:latin typeface="Times New Roman" pitchFamily="18" charset="0"/>
                <a:cs typeface="Times New Roman" pitchFamily="18" charset="0"/>
              </a:rPr>
              <a:t>передвигаются на 4-х лапах, </a:t>
            </a:r>
            <a:r>
              <a:rPr lang="ru-RU" sz="1400" b="1" dirty="0">
                <a:latin typeface="Times New Roman" pitchFamily="18" charset="0"/>
                <a:cs typeface="Times New Roman" pitchFamily="18" charset="0"/>
              </a:rPr>
              <a:t>хорошо прыгают и умеют забираться на деревья. Большинство кошек покрыто мехом и имеют длинный хвост и торчащие </a:t>
            </a:r>
            <a:r>
              <a:rPr lang="ru-RU" sz="1400" b="1" dirty="0" smtClean="0">
                <a:latin typeface="Times New Roman" pitchFamily="18" charset="0"/>
                <a:cs typeface="Times New Roman" pitchFamily="18" charset="0"/>
              </a:rPr>
              <a:t>ушки. </a:t>
            </a:r>
          </a:p>
        </p:txBody>
      </p:sp>
      <p:pic>
        <p:nvPicPr>
          <p:cNvPr id="1026" name="Picture 2" descr="http://wallpapercave.net/images/cute-kitty-hd-wallpaper/cute-kitty-hd-wallpaper-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492" y="1525815"/>
            <a:ext cx="4246640" cy="2736305"/>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547492" y="4265853"/>
            <a:ext cx="4240532" cy="2031325"/>
          </a:xfrm>
          <a:prstGeom prst="rect">
            <a:avLst/>
          </a:prstGeom>
        </p:spPr>
        <p:txBody>
          <a:bodyPr wrap="square">
            <a:spAutoFit/>
          </a:bodyPr>
          <a:lstStyle/>
          <a:p>
            <a:pPr fontAlgn="base">
              <a:lnSpc>
                <a:spcPct val="150000"/>
              </a:lnSpc>
            </a:pPr>
            <a:r>
              <a:rPr lang="ru-RU" sz="1400" b="1" dirty="0" smtClean="0">
                <a:latin typeface="Times New Roman" pitchFamily="18" charset="0"/>
                <a:cs typeface="Times New Roman" pitchFamily="18" charset="0"/>
              </a:rPr>
              <a:t>	Кошка </a:t>
            </a:r>
            <a:r>
              <a:rPr lang="ru-RU" sz="1400" b="1" dirty="0">
                <a:latin typeface="Times New Roman" pitchFamily="18" charset="0"/>
                <a:cs typeface="Times New Roman" pitchFamily="18" charset="0"/>
              </a:rPr>
              <a:t>– популярный домашний питомец. Ее небольшие размеры позволяют держать кошку в доме или квартире. Она не требует особых условий содержания, но ей необходимо иметь достаточный простор для игр, правильно питаться и жить в чистоте.</a:t>
            </a:r>
          </a:p>
        </p:txBody>
      </p:sp>
      <p:pic>
        <p:nvPicPr>
          <p:cNvPr id="1028" name="Picture 4" descr="http://i.wallpic.net/get/3/be67/obychnyy-kotenok-na-zelenoy-trave_1920x120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40" y="3789040"/>
            <a:ext cx="4032449"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9739321"/>
      </p:ext>
    </p:extLst>
  </p:cSld>
  <p:clrMapOvr>
    <a:masterClrMapping/>
  </p:clrMapOvr>
  <mc:AlternateContent xmlns:mc="http://schemas.openxmlformats.org/markup-compatibility/2006">
    <mc:Choice xmlns:p14="http://schemas.microsoft.com/office/powerpoint/2010/main" Requires="p14">
      <p:transition spd="slow" p14:dur="1400">
        <p14:ripple/>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7">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7">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1000" fill="hold"/>
                                        <p:tgtEl>
                                          <p:spTgt spid="1026"/>
                                        </p:tgtEl>
                                        <p:attrNameLst>
                                          <p:attrName>ppt_w</p:attrName>
                                        </p:attrNameLst>
                                      </p:cBhvr>
                                      <p:tavLst>
                                        <p:tav tm="0">
                                          <p:val>
                                            <p:fltVal val="0"/>
                                          </p:val>
                                        </p:tav>
                                        <p:tav tm="100000">
                                          <p:val>
                                            <p:strVal val="#ppt_w"/>
                                          </p:val>
                                        </p:tav>
                                      </p:tavLst>
                                    </p:anim>
                                    <p:anim calcmode="lin" valueType="num">
                                      <p:cBhvr>
                                        <p:cTn id="14" dur="1000" fill="hold"/>
                                        <p:tgtEl>
                                          <p:spTgt spid="1026"/>
                                        </p:tgtEl>
                                        <p:attrNameLst>
                                          <p:attrName>ppt_h</p:attrName>
                                        </p:attrNameLst>
                                      </p:cBhvr>
                                      <p:tavLst>
                                        <p:tav tm="0">
                                          <p:val>
                                            <p:fltVal val="0"/>
                                          </p:val>
                                        </p:tav>
                                        <p:tav tm="100000">
                                          <p:val>
                                            <p:strVal val="#ppt_h"/>
                                          </p:val>
                                        </p:tav>
                                      </p:tavLst>
                                    </p:anim>
                                    <p:anim calcmode="lin" valueType="num">
                                      <p:cBhvr>
                                        <p:cTn id="15" dur="1000" fill="hold"/>
                                        <p:tgtEl>
                                          <p:spTgt spid="1026"/>
                                        </p:tgtEl>
                                        <p:attrNameLst>
                                          <p:attrName>style.rotation</p:attrName>
                                        </p:attrNameLst>
                                      </p:cBhvr>
                                      <p:tavLst>
                                        <p:tav tm="0">
                                          <p:val>
                                            <p:fltVal val="90"/>
                                          </p:val>
                                        </p:tav>
                                        <p:tav tm="100000">
                                          <p:val>
                                            <p:fltVal val="0"/>
                                          </p:val>
                                        </p:tav>
                                      </p:tavLst>
                                    </p:anim>
                                    <p:animEffect transition="in" filter="fade">
                                      <p:cBhvr>
                                        <p:cTn id="16" dur="1000"/>
                                        <p:tgtEl>
                                          <p:spTgt spid="102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nodeType="withEffect">
                                  <p:stCondLst>
                                    <p:cond delay="0"/>
                                  </p:stCondLst>
                                  <p:childTnLst>
                                    <p:set>
                                      <p:cBhvr>
                                        <p:cTn id="24" dur="1" fill="hold">
                                          <p:stCondLst>
                                            <p:cond delay="0"/>
                                          </p:stCondLst>
                                        </p:cTn>
                                        <p:tgtEl>
                                          <p:spTgt spid="1028"/>
                                        </p:tgtEl>
                                        <p:attrNameLst>
                                          <p:attrName>style.visibility</p:attrName>
                                        </p:attrNameLst>
                                      </p:cBhvr>
                                      <p:to>
                                        <p:strVal val="visible"/>
                                      </p:to>
                                    </p:set>
                                    <p:anim calcmode="lin" valueType="num">
                                      <p:cBhvr>
                                        <p:cTn id="25" dur="1000" fill="hold"/>
                                        <p:tgtEl>
                                          <p:spTgt spid="1028"/>
                                        </p:tgtEl>
                                        <p:attrNameLst>
                                          <p:attrName>ppt_w</p:attrName>
                                        </p:attrNameLst>
                                      </p:cBhvr>
                                      <p:tavLst>
                                        <p:tav tm="0">
                                          <p:val>
                                            <p:fltVal val="0"/>
                                          </p:val>
                                        </p:tav>
                                        <p:tav tm="100000">
                                          <p:val>
                                            <p:strVal val="#ppt_w"/>
                                          </p:val>
                                        </p:tav>
                                      </p:tavLst>
                                    </p:anim>
                                    <p:anim calcmode="lin" valueType="num">
                                      <p:cBhvr>
                                        <p:cTn id="26" dur="1000" fill="hold"/>
                                        <p:tgtEl>
                                          <p:spTgt spid="1028"/>
                                        </p:tgtEl>
                                        <p:attrNameLst>
                                          <p:attrName>ppt_h</p:attrName>
                                        </p:attrNameLst>
                                      </p:cBhvr>
                                      <p:tavLst>
                                        <p:tav tm="0">
                                          <p:val>
                                            <p:fltVal val="0"/>
                                          </p:val>
                                        </p:tav>
                                        <p:tav tm="100000">
                                          <p:val>
                                            <p:strVal val="#ppt_h"/>
                                          </p:val>
                                        </p:tav>
                                      </p:tavLst>
                                    </p:anim>
                                    <p:anim calcmode="lin" valueType="num">
                                      <p:cBhvr>
                                        <p:cTn id="27" dur="1000" fill="hold"/>
                                        <p:tgtEl>
                                          <p:spTgt spid="1028"/>
                                        </p:tgtEl>
                                        <p:attrNameLst>
                                          <p:attrName>style.rotation</p:attrName>
                                        </p:attrNameLst>
                                      </p:cBhvr>
                                      <p:tavLst>
                                        <p:tav tm="0">
                                          <p:val>
                                            <p:fltVal val="90"/>
                                          </p:val>
                                        </p:tav>
                                        <p:tav tm="100000">
                                          <p:val>
                                            <p:fltVal val="0"/>
                                          </p:val>
                                        </p:tav>
                                      </p:tavLst>
                                    </p:anim>
                                    <p:animEffect transition="in" filter="fade">
                                      <p:cBhvr>
                                        <p:cTn id="28" dur="1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68760"/>
          </a:xfrm>
        </p:spPr>
        <p:txBody>
          <a:bodyPr>
            <a:normAutofit fontScale="90000"/>
          </a:bodyPr>
          <a:lstStyle/>
          <a:p>
            <a:r>
              <a:rPr lang="ru-RU" dirty="0" smtClean="0"/>
              <a:t/>
            </a:r>
            <a:br>
              <a:rPr lang="ru-RU" dirty="0" smtClean="0"/>
            </a:br>
            <a:r>
              <a:rPr lang="ru-RU" sz="5300" b="1" dirty="0" smtClean="0">
                <a:latin typeface="Monotype Corsiva" pitchFamily="66" charset="0"/>
              </a:rPr>
              <a:t>История </a:t>
            </a:r>
            <a:r>
              <a:rPr lang="ru-RU" sz="5300" b="1" dirty="0">
                <a:latin typeface="Monotype Corsiva" pitchFamily="66" charset="0"/>
              </a:rPr>
              <a:t>«одомашнивания» кошек</a:t>
            </a:r>
            <a:r>
              <a:rPr lang="ru-RU" dirty="0"/>
              <a:t/>
            </a:r>
            <a:br>
              <a:rPr lang="ru-RU" dirty="0"/>
            </a:br>
            <a:endParaRPr lang="ru-RU" dirty="0"/>
          </a:p>
        </p:txBody>
      </p:sp>
      <p:sp>
        <p:nvSpPr>
          <p:cNvPr id="3" name="Объект 2"/>
          <p:cNvSpPr>
            <a:spLocks noGrp="1"/>
          </p:cNvSpPr>
          <p:nvPr>
            <p:ph idx="1"/>
          </p:nvPr>
        </p:nvSpPr>
        <p:spPr>
          <a:xfrm>
            <a:off x="2915816" y="908720"/>
            <a:ext cx="2952328" cy="5698553"/>
          </a:xfrm>
        </p:spPr>
        <p:txBody>
          <a:bodyPr>
            <a:normAutofit fontScale="92500" lnSpcReduction="10000"/>
          </a:bodyPr>
          <a:lstStyle/>
          <a:p>
            <a:r>
              <a:rPr lang="ru-RU" sz="1400" b="1" dirty="0" smtClean="0">
                <a:latin typeface="Times New Roman" pitchFamily="18" charset="0"/>
                <a:cs typeface="Times New Roman" pitchFamily="18" charset="0"/>
              </a:rPr>
              <a:t>Поначалу </a:t>
            </a:r>
            <a:r>
              <a:rPr lang="ru-RU" sz="1400" b="1" dirty="0">
                <a:latin typeface="Times New Roman" pitchFamily="18" charset="0"/>
                <a:cs typeface="Times New Roman" pitchFamily="18" charset="0"/>
              </a:rPr>
              <a:t>древних людей привлекла способность кошек охотиться на </a:t>
            </a:r>
            <a:r>
              <a:rPr lang="ru-RU" sz="1400" b="1" dirty="0" smtClean="0">
                <a:latin typeface="Times New Roman" pitchFamily="18" charset="0"/>
                <a:cs typeface="Times New Roman" pitchFamily="18" charset="0"/>
              </a:rPr>
              <a:t>опасных </a:t>
            </a:r>
            <a:r>
              <a:rPr lang="ru-RU" sz="1400" b="1" dirty="0">
                <a:latin typeface="Times New Roman" pitchFamily="18" charset="0"/>
                <a:cs typeface="Times New Roman" pitchFamily="18" charset="0"/>
              </a:rPr>
              <a:t>грызунов — крыс и </a:t>
            </a:r>
            <a:r>
              <a:rPr lang="ru-RU" sz="1400" b="1" dirty="0" smtClean="0">
                <a:latin typeface="Times New Roman" pitchFamily="18" charset="0"/>
                <a:cs typeface="Times New Roman" pitchFamily="18" charset="0"/>
              </a:rPr>
              <a:t>мышей, </a:t>
            </a:r>
            <a:r>
              <a:rPr lang="ru-RU" sz="1400" b="1" dirty="0">
                <a:latin typeface="Times New Roman" pitchFamily="18" charset="0"/>
                <a:cs typeface="Times New Roman" pitchFamily="18" charset="0"/>
              </a:rPr>
              <a:t>которые не только уничтожали запасы продовольствия, но и были разносчиками самых страшных, смертельных болезней. Люди справиться с этими врагами не могли, но быстро заметили, что домашние кошки прекрасно охотятся на грызунов и решили, что хорошие отношения с ними не повредят. Кошки тоже решили, что соседство с человеком может быть им полезно — так и началась эта дружба человека и животного</a:t>
            </a:r>
            <a:r>
              <a:rPr lang="ru-RU" sz="1400" b="1" dirty="0" smtClean="0">
                <a:latin typeface="Times New Roman" pitchFamily="18" charset="0"/>
                <a:cs typeface="Times New Roman" pitchFamily="18" charset="0"/>
              </a:rPr>
              <a:t>.</a:t>
            </a:r>
            <a:r>
              <a:rPr lang="ru-RU" sz="1400" b="1" dirty="0">
                <a:latin typeface="Times New Roman" pitchFamily="18" charset="0"/>
                <a:cs typeface="Times New Roman" pitchFamily="18" charset="0"/>
              </a:rPr>
              <a:t> </a:t>
            </a:r>
            <a:r>
              <a:rPr lang="ru-RU" sz="1400" b="1" dirty="0" smtClean="0">
                <a:latin typeface="Times New Roman" pitchFamily="18" charset="0"/>
                <a:cs typeface="Times New Roman" pitchFamily="18" charset="0"/>
              </a:rPr>
              <a:t>Они </a:t>
            </a:r>
            <a:r>
              <a:rPr lang="ru-RU" sz="1400" b="1" dirty="0">
                <a:latin typeface="Times New Roman" pitchFamily="18" charset="0"/>
                <a:cs typeface="Times New Roman" pitchFamily="18" charset="0"/>
              </a:rPr>
              <a:t>помогают, поднимают настроение своим присутствием, успокаивают и помогают сосредоточиться. Кошки даже лечить умеют. Болезненные люди точно знают, что коты всегда придут к больному человеку, посочувствуют, утешат, полежат на больном месте — и все пройдет. Такая маленькая, живая и пушистая грелка…</a:t>
            </a:r>
          </a:p>
        </p:txBody>
      </p:sp>
      <p:pic>
        <p:nvPicPr>
          <p:cNvPr id="2050" name="Picture 2" descr="http://www.stihi.ru/pics/2012/12/21/777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178793">
            <a:off x="5980226" y="1358960"/>
            <a:ext cx="2839672" cy="23337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ochepyatki.ru/upfiles/albums/3121/f_7929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544604">
            <a:off x="533981" y="1344009"/>
            <a:ext cx="2384675" cy="2317726"/>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10" descr="https://ianimal.ru/wp-content/uploads/2011/11/Shannon-Stapleton-Reuter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2" descr="https://ianimal.ru/wp-content/uploads/2011/11/Shannon-Stapleton-Reuters.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16" descr="http://bigpicture.ru/wp-content/uploads/2014/06/lolcats55.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69"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499667">
            <a:off x="5869191" y="3986921"/>
            <a:ext cx="3024336" cy="2351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AutoShape 23" descr="https://im0-tub-ru.yandex.net/i?id=5c2ba1d1d6593fc5b135025a34b4753d&amp;n=13"/>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72" name="Picture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202471">
            <a:off x="311025" y="3990886"/>
            <a:ext cx="2708464" cy="2293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4580799"/>
      </p:ext>
    </p:extLst>
  </p:cSld>
  <p:clrMapOvr>
    <a:masterClrMapping/>
  </p:clrMapOvr>
  <mc:AlternateContent xmlns:mc="http://schemas.openxmlformats.org/markup-compatibility/2006" xmlns:p14="http://schemas.microsoft.com/office/powerpoint/2010/main">
    <mc:Choice Requires="p14">
      <p:transition spd="slow" p14:dur="1500">
        <p14:ripple dir="rd"/>
        <p:sndAc>
          <p:stSnd>
            <p:snd r:embed="rId2" name="chimes.wav"/>
          </p:stSnd>
        </p:sndAc>
      </p:transition>
    </mc:Choice>
    <mc:Fallback xmlns="">
      <p:transition spd="slow">
        <p:fade/>
        <p:sndAc>
          <p:stSnd>
            <p:snd r:embed="rId7" name="chimes.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 y="328978"/>
            <a:ext cx="8229600" cy="778098"/>
          </a:xfrm>
        </p:spPr>
        <p:txBody>
          <a:bodyPr>
            <a:normAutofit/>
          </a:bodyPr>
          <a:lstStyle/>
          <a:p>
            <a:r>
              <a:rPr lang="ru-RU" b="1" dirty="0">
                <a:latin typeface="Monotype Corsiva" pitchFamily="66" charset="0"/>
              </a:rPr>
              <a:t>Породы кошек</a:t>
            </a:r>
            <a:endParaRPr lang="ru-RU" dirty="0">
              <a:latin typeface="Monotype Corsiva" pitchFamily="66" charset="0"/>
            </a:endParaRPr>
          </a:p>
        </p:txBody>
      </p:sp>
      <p:pic>
        <p:nvPicPr>
          <p:cNvPr id="3074" name="Picture 2" descr="https://wallperz.com/wp-content/uploads/2017/10/22/wallperz.com-2017102204051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5" y="450045"/>
            <a:ext cx="2448272" cy="137890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31639" y="450045"/>
            <a:ext cx="1512167" cy="430887"/>
          </a:xfrm>
          <a:prstGeom prst="rect">
            <a:avLst/>
          </a:prstGeom>
          <a:noFill/>
        </p:spPr>
        <p:txBody>
          <a:bodyPr wrap="square" rtlCol="0">
            <a:spAutoFit/>
          </a:bodyPr>
          <a:lstStyle/>
          <a:p>
            <a:r>
              <a:rPr lang="ru-RU" sz="1200" b="1" dirty="0" smtClean="0">
                <a:latin typeface="Times New Roman" pitchFamily="18" charset="0"/>
                <a:cs typeface="Times New Roman" pitchFamily="18" charset="0"/>
              </a:rPr>
              <a:t>Сибирская</a:t>
            </a:r>
            <a:r>
              <a:rPr lang="ru-RU" sz="1000" dirty="0" smtClean="0">
                <a:latin typeface="Times New Roman" pitchFamily="18" charset="0"/>
                <a:cs typeface="Times New Roman" pitchFamily="18" charset="0"/>
              </a:rPr>
              <a:t> – крупная и пушистая</a:t>
            </a:r>
            <a:endParaRPr lang="ru-RU" sz="1000" dirty="0">
              <a:latin typeface="Times New Roman" pitchFamily="18" charset="0"/>
              <a:cs typeface="Times New Roman" pitchFamily="18" charset="0"/>
            </a:endParaRPr>
          </a:p>
        </p:txBody>
      </p:sp>
      <p:pic>
        <p:nvPicPr>
          <p:cNvPr id="3076" name="Picture 4" descr="http://www.vancats.ru/images_7/Cat/Turkish_Angora-cat_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1969658"/>
            <a:ext cx="2448271" cy="13681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95535" y="1947459"/>
            <a:ext cx="1512169" cy="584775"/>
          </a:xfrm>
          <a:prstGeom prst="rect">
            <a:avLst/>
          </a:prstGeom>
          <a:noFill/>
        </p:spPr>
        <p:txBody>
          <a:bodyPr wrap="square" rtlCol="0">
            <a:spAutoFit/>
          </a:bodyPr>
          <a:lstStyle/>
          <a:p>
            <a:r>
              <a:rPr lang="ru-RU" sz="1200" b="1" dirty="0" smtClean="0">
                <a:solidFill>
                  <a:schemeClr val="bg1"/>
                </a:solidFill>
                <a:latin typeface="Times New Roman" pitchFamily="18" charset="0"/>
                <a:cs typeface="Times New Roman" pitchFamily="18" charset="0"/>
              </a:rPr>
              <a:t>Ангорская </a:t>
            </a:r>
            <a:r>
              <a:rPr lang="ru-RU" sz="1000" dirty="0">
                <a:solidFill>
                  <a:schemeClr val="bg1"/>
                </a:solidFill>
                <a:latin typeface="Times New Roman" pitchFamily="18" charset="0"/>
                <a:cs typeface="Times New Roman" pitchFamily="18" charset="0"/>
              </a:rPr>
              <a:t>– с очень тонкой пушистой шерстью</a:t>
            </a:r>
          </a:p>
        </p:txBody>
      </p:sp>
      <p:pic>
        <p:nvPicPr>
          <p:cNvPr id="3078" name="Picture 6" descr="http://pressplus.ru/wp-content/uploads/2012/06/siamskaya1.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7234" y="3459366"/>
            <a:ext cx="2448271" cy="151216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95535" y="3459366"/>
            <a:ext cx="1368153" cy="892552"/>
          </a:xfrm>
          <a:prstGeom prst="rect">
            <a:avLst/>
          </a:prstGeom>
          <a:noFill/>
        </p:spPr>
        <p:txBody>
          <a:bodyPr wrap="square" rtlCol="0">
            <a:spAutoFit/>
          </a:bodyPr>
          <a:lstStyle/>
          <a:p>
            <a:r>
              <a:rPr lang="ru-RU" sz="1200" b="1" dirty="0" smtClean="0">
                <a:latin typeface="Times New Roman" pitchFamily="18" charset="0"/>
                <a:cs typeface="Times New Roman" pitchFamily="18" charset="0"/>
              </a:rPr>
              <a:t>Сиамская</a:t>
            </a:r>
            <a:r>
              <a:rPr lang="ru-RU" sz="1000" dirty="0" smtClean="0">
                <a:latin typeface="Times New Roman" pitchFamily="18" charset="0"/>
                <a:cs typeface="Times New Roman" pitchFamily="18" charset="0"/>
              </a:rPr>
              <a:t> </a:t>
            </a:r>
            <a:r>
              <a:rPr lang="ru-RU" sz="1000" dirty="0">
                <a:latin typeface="Times New Roman" pitchFamily="18" charset="0"/>
                <a:cs typeface="Times New Roman" pitchFamily="18" charset="0"/>
              </a:rPr>
              <a:t>– розовато–палевые с голубыми глазами и с тёмными отметинами</a:t>
            </a:r>
          </a:p>
        </p:txBody>
      </p:sp>
      <p:pic>
        <p:nvPicPr>
          <p:cNvPr id="3080" name="Picture 8" descr="http://peteo.ru/files/products/img_5084-0.800x60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7234" y="5082761"/>
            <a:ext cx="2448272" cy="157773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907704" y="5087278"/>
            <a:ext cx="937800" cy="461665"/>
          </a:xfrm>
          <a:prstGeom prst="rect">
            <a:avLst/>
          </a:prstGeom>
          <a:noFill/>
        </p:spPr>
        <p:txBody>
          <a:bodyPr wrap="square" rtlCol="0">
            <a:spAutoFit/>
          </a:bodyPr>
          <a:lstStyle/>
          <a:p>
            <a:r>
              <a:rPr lang="ru-RU" sz="1200" b="1" dirty="0" smtClean="0">
                <a:latin typeface="Times New Roman" pitchFamily="18" charset="0"/>
                <a:cs typeface="Times New Roman" pitchFamily="18" charset="0"/>
              </a:rPr>
              <a:t>Китайская вислоухая</a:t>
            </a:r>
            <a:endParaRPr lang="ru-RU" sz="1200" b="1" dirty="0">
              <a:latin typeface="Times New Roman" pitchFamily="18" charset="0"/>
              <a:cs typeface="Times New Roman" pitchFamily="18" charset="0"/>
            </a:endParaRPr>
          </a:p>
        </p:txBody>
      </p:sp>
      <p:pic>
        <p:nvPicPr>
          <p:cNvPr id="3082" name="Picture 10" descr="https://img-fotki.yandex.ru/get/166616/27433797.12d/0_c30f9_51dbb20e_orig.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1840" y="1113990"/>
            <a:ext cx="2952328" cy="166693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608004" y="2380818"/>
            <a:ext cx="1476164" cy="430887"/>
          </a:xfrm>
          <a:prstGeom prst="rect">
            <a:avLst/>
          </a:prstGeom>
          <a:noFill/>
        </p:spPr>
        <p:txBody>
          <a:bodyPr wrap="square" rtlCol="0">
            <a:spAutoFit/>
          </a:bodyPr>
          <a:lstStyle/>
          <a:p>
            <a:r>
              <a:rPr lang="ru-RU" sz="1200" b="1" dirty="0" err="1" smtClean="0">
                <a:latin typeface="Times New Roman" pitchFamily="18" charset="0"/>
                <a:cs typeface="Times New Roman" pitchFamily="18" charset="0"/>
              </a:rPr>
              <a:t>Бобтейл</a:t>
            </a:r>
            <a:r>
              <a:rPr lang="ru-RU" sz="1000" dirty="0" smtClean="0">
                <a:latin typeface="Times New Roman" pitchFamily="18" charset="0"/>
                <a:cs typeface="Times New Roman" pitchFamily="18" charset="0"/>
              </a:rPr>
              <a:t>-с коротким хвостам</a:t>
            </a:r>
            <a:endParaRPr lang="ru-RU" sz="1000" dirty="0">
              <a:latin typeface="Times New Roman" pitchFamily="18" charset="0"/>
              <a:cs typeface="Times New Roman" pitchFamily="18" charset="0"/>
            </a:endParaRPr>
          </a:p>
        </p:txBody>
      </p:sp>
      <p:pic>
        <p:nvPicPr>
          <p:cNvPr id="3084" name="Picture 12" descr="http://koti-koshki.ru/wp-content/gallery/poroda-kimrik/14.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31840" y="2930733"/>
            <a:ext cx="2952327" cy="164923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4608004" y="2930732"/>
            <a:ext cx="1476164" cy="276999"/>
          </a:xfrm>
          <a:prstGeom prst="rect">
            <a:avLst/>
          </a:prstGeom>
          <a:noFill/>
        </p:spPr>
        <p:txBody>
          <a:bodyPr wrap="square" rtlCol="0">
            <a:spAutoFit/>
          </a:bodyPr>
          <a:lstStyle/>
          <a:p>
            <a:r>
              <a:rPr lang="ru-RU" sz="1200" b="1" dirty="0" err="1" smtClean="0">
                <a:latin typeface="Times New Roman" pitchFamily="18" charset="0"/>
                <a:cs typeface="Times New Roman" pitchFamily="18" charset="0"/>
              </a:rPr>
              <a:t>Мэнская</a:t>
            </a:r>
            <a:r>
              <a:rPr lang="ru-RU" sz="1000" dirty="0" smtClean="0"/>
              <a:t>- </a:t>
            </a:r>
            <a:r>
              <a:rPr lang="ru-RU" sz="1000" dirty="0" smtClean="0">
                <a:latin typeface="Times New Roman" pitchFamily="18" charset="0"/>
                <a:cs typeface="Times New Roman" pitchFamily="18" charset="0"/>
              </a:rPr>
              <a:t>без хвоста</a:t>
            </a:r>
            <a:endParaRPr lang="ru-RU" sz="1000" dirty="0">
              <a:latin typeface="Times New Roman" pitchFamily="18" charset="0"/>
              <a:cs typeface="Times New Roman" pitchFamily="18" charset="0"/>
            </a:endParaRPr>
          </a:p>
        </p:txBody>
      </p:sp>
      <p:pic>
        <p:nvPicPr>
          <p:cNvPr id="3086" name="Picture 14" descr="http://aroundpet.ru/wp-content/uploads/poroda-koshek-tureckii-van-882x60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00192" y="5087278"/>
            <a:ext cx="2616349" cy="157773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920372" y="5087278"/>
            <a:ext cx="996169" cy="923330"/>
          </a:xfrm>
          <a:prstGeom prst="rect">
            <a:avLst/>
          </a:prstGeom>
          <a:noFill/>
        </p:spPr>
        <p:txBody>
          <a:bodyPr wrap="square" rtlCol="0">
            <a:spAutoFit/>
          </a:bodyPr>
          <a:lstStyle/>
          <a:p>
            <a:r>
              <a:rPr lang="ru-RU" sz="1200" b="1" dirty="0" err="1" smtClean="0">
                <a:latin typeface="Times New Roman" pitchFamily="18" charset="0"/>
                <a:cs typeface="Times New Roman" pitchFamily="18" charset="0"/>
              </a:rPr>
              <a:t>Ванская</a:t>
            </a:r>
            <a:r>
              <a:rPr lang="ru-RU" sz="1200" b="1" dirty="0" smtClean="0">
                <a:latin typeface="Times New Roman" pitchFamily="18" charset="0"/>
                <a:cs typeface="Times New Roman" pitchFamily="18" charset="0"/>
              </a:rPr>
              <a:t> кошка- </a:t>
            </a:r>
            <a:r>
              <a:rPr lang="ru-RU" sz="1000" dirty="0" smtClean="0">
                <a:latin typeface="Times New Roman" pitchFamily="18" charset="0"/>
                <a:cs typeface="Times New Roman" pitchFamily="18" charset="0"/>
              </a:rPr>
              <a:t>живет в Турции, сама ловит рыбу</a:t>
            </a:r>
            <a:endParaRPr lang="ru-RU" sz="1000" dirty="0">
              <a:latin typeface="Times New Roman" pitchFamily="18" charset="0"/>
              <a:cs typeface="Times New Roman" pitchFamily="18" charset="0"/>
            </a:endParaRPr>
          </a:p>
        </p:txBody>
      </p:sp>
      <p:pic>
        <p:nvPicPr>
          <p:cNvPr id="3088" name="Picture 16" descr="http://app-server.qapper.ru/wp-content/uploads/2017/02/2589-1-e1486714110109.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13313" y="365842"/>
            <a:ext cx="2616349" cy="14962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313313" y="365842"/>
            <a:ext cx="1349885" cy="276999"/>
          </a:xfrm>
          <a:prstGeom prst="rect">
            <a:avLst/>
          </a:prstGeom>
          <a:noFill/>
        </p:spPr>
        <p:txBody>
          <a:bodyPr wrap="square" rtlCol="0">
            <a:spAutoFit/>
          </a:bodyPr>
          <a:lstStyle/>
          <a:p>
            <a:r>
              <a:rPr lang="ru-RU" sz="1200" b="1" dirty="0" smtClean="0">
                <a:latin typeface="Times New Roman" pitchFamily="18" charset="0"/>
                <a:cs typeface="Times New Roman" pitchFamily="18" charset="0"/>
              </a:rPr>
              <a:t>Бенгальская</a:t>
            </a:r>
            <a:endParaRPr lang="ru-RU" sz="1200" b="1" dirty="0">
              <a:latin typeface="Times New Roman" pitchFamily="18" charset="0"/>
              <a:cs typeface="Times New Roman" pitchFamily="18" charset="0"/>
            </a:endParaRPr>
          </a:p>
        </p:txBody>
      </p:sp>
      <p:pic>
        <p:nvPicPr>
          <p:cNvPr id="3090" name="Picture 18" descr="http://egida.by/_pu/23/74140584.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00191" y="1969658"/>
            <a:ext cx="2629471" cy="136815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7740351" y="1969658"/>
            <a:ext cx="1176189" cy="276999"/>
          </a:xfrm>
          <a:prstGeom prst="rect">
            <a:avLst/>
          </a:prstGeom>
          <a:noFill/>
        </p:spPr>
        <p:txBody>
          <a:bodyPr wrap="square" rtlCol="0">
            <a:spAutoFit/>
          </a:bodyPr>
          <a:lstStyle/>
          <a:p>
            <a:r>
              <a:rPr lang="ru-RU" sz="1200" b="1" dirty="0" smtClean="0">
                <a:solidFill>
                  <a:schemeClr val="bg1"/>
                </a:solidFill>
                <a:latin typeface="Times New Roman" pitchFamily="18" charset="0"/>
                <a:cs typeface="Times New Roman" pitchFamily="18" charset="0"/>
              </a:rPr>
              <a:t>Бирманская</a:t>
            </a:r>
            <a:endParaRPr lang="ru-RU" sz="1200" b="1" dirty="0">
              <a:solidFill>
                <a:schemeClr val="bg1"/>
              </a:solidFill>
              <a:latin typeface="Times New Roman" pitchFamily="18" charset="0"/>
              <a:cs typeface="Times New Roman" pitchFamily="18" charset="0"/>
            </a:endParaRPr>
          </a:p>
        </p:txBody>
      </p:sp>
      <p:pic>
        <p:nvPicPr>
          <p:cNvPr id="3092" name="Picture 20" descr="http://kisa.su/wp-content/uploads/2017/01/Abyssinian-cat-59.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300191" y="3459366"/>
            <a:ext cx="2629471" cy="151216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7380312" y="3459366"/>
            <a:ext cx="1080120" cy="369332"/>
          </a:xfrm>
          <a:prstGeom prst="rect">
            <a:avLst/>
          </a:prstGeom>
          <a:noFill/>
        </p:spPr>
        <p:txBody>
          <a:bodyPr wrap="square" rtlCol="0">
            <a:spAutoFit/>
          </a:bodyPr>
          <a:lstStyle/>
          <a:p>
            <a:r>
              <a:rPr lang="ru-RU" sz="1200" b="1" dirty="0" smtClean="0">
                <a:solidFill>
                  <a:schemeClr val="bg1"/>
                </a:solidFill>
                <a:latin typeface="Times New Roman" pitchFamily="18" charset="0"/>
                <a:cs typeface="Times New Roman" pitchFamily="18" charset="0"/>
              </a:rPr>
              <a:t>Абиссинская</a:t>
            </a:r>
            <a:r>
              <a:rPr lang="ru-RU" dirty="0" smtClean="0"/>
              <a:t> </a:t>
            </a:r>
            <a:endParaRPr lang="ru-RU" dirty="0"/>
          </a:p>
        </p:txBody>
      </p:sp>
      <p:pic>
        <p:nvPicPr>
          <p:cNvPr id="3094" name="Picture 22" descr="http://animal-store.ru/img/2015/043012/4046759"/>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119871" y="4725144"/>
            <a:ext cx="2964296" cy="195094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4932040" y="4725145"/>
            <a:ext cx="1152127" cy="276999"/>
          </a:xfrm>
          <a:prstGeom prst="rect">
            <a:avLst/>
          </a:prstGeom>
          <a:noFill/>
        </p:spPr>
        <p:txBody>
          <a:bodyPr wrap="square" rtlCol="0">
            <a:spAutoFit/>
          </a:bodyPr>
          <a:lstStyle/>
          <a:p>
            <a:r>
              <a:rPr lang="ru-RU" sz="1200" b="1" dirty="0" smtClean="0">
                <a:latin typeface="Times New Roman" pitchFamily="18" charset="0"/>
                <a:cs typeface="Times New Roman" pitchFamily="18" charset="0"/>
              </a:rPr>
              <a:t>Британская</a:t>
            </a:r>
            <a:endParaRPr lang="ru-RU" sz="1200" b="1" dirty="0">
              <a:latin typeface="Times New Roman" pitchFamily="18" charset="0"/>
              <a:cs typeface="Times New Roman" pitchFamily="18" charset="0"/>
            </a:endParaRPr>
          </a:p>
        </p:txBody>
      </p:sp>
    </p:spTree>
    <p:extLst>
      <p:ext uri="{BB962C8B-B14F-4D97-AF65-F5344CB8AC3E}">
        <p14:creationId xmlns:p14="http://schemas.microsoft.com/office/powerpoint/2010/main" val="3844654719"/>
      </p:ext>
    </p:extLst>
  </p:cSld>
  <p:clrMapOvr>
    <a:masterClrMapping/>
  </p:clrMapOvr>
  <mc:AlternateContent xmlns:mc="http://schemas.openxmlformats.org/markup-compatibility/2006" xmlns:p14="http://schemas.microsoft.com/office/powerpoint/2010/main">
    <mc:Choice Requires="p14">
      <p:transition spd="slow" p14:dur="1500">
        <p14:ripple dir="rd"/>
        <p:sndAc>
          <p:stSnd>
            <p:snd r:embed="rId2" name="chimes.wav"/>
          </p:stSnd>
        </p:sndAc>
      </p:transition>
    </mc:Choice>
    <mc:Fallback xmlns="">
      <p:transition spd="slow">
        <p:fade/>
        <p:sndAc>
          <p:stSnd>
            <p:snd r:embed="rId14"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heel(1)">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wheel(1)">
                                      <p:cBhvr>
                                        <p:cTn id="12" dur="2000"/>
                                        <p:tgtEl>
                                          <p:spTgt spid="307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078"/>
                                        </p:tgtEl>
                                        <p:attrNameLst>
                                          <p:attrName>style.visibility</p:attrName>
                                        </p:attrNameLst>
                                      </p:cBhvr>
                                      <p:to>
                                        <p:strVal val="visible"/>
                                      </p:to>
                                    </p:set>
                                    <p:animEffect transition="in" filter="wheel(1)">
                                      <p:cBhvr>
                                        <p:cTn id="17" dur="2000"/>
                                        <p:tgtEl>
                                          <p:spTgt spid="3078"/>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080"/>
                                        </p:tgtEl>
                                        <p:attrNameLst>
                                          <p:attrName>style.visibility</p:attrName>
                                        </p:attrNameLst>
                                      </p:cBhvr>
                                      <p:to>
                                        <p:strVal val="visible"/>
                                      </p:to>
                                    </p:set>
                                    <p:animEffect transition="in" filter="wheel(1)">
                                      <p:cBhvr>
                                        <p:cTn id="22" dur="2000"/>
                                        <p:tgtEl>
                                          <p:spTgt spid="3080"/>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3082"/>
                                        </p:tgtEl>
                                        <p:attrNameLst>
                                          <p:attrName>style.visibility</p:attrName>
                                        </p:attrNameLst>
                                      </p:cBhvr>
                                      <p:to>
                                        <p:strVal val="visible"/>
                                      </p:to>
                                    </p:set>
                                    <p:animEffect transition="in" filter="wheel(1)">
                                      <p:cBhvr>
                                        <p:cTn id="27" dur="2000"/>
                                        <p:tgtEl>
                                          <p:spTgt spid="3082"/>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3084"/>
                                        </p:tgtEl>
                                        <p:attrNameLst>
                                          <p:attrName>style.visibility</p:attrName>
                                        </p:attrNameLst>
                                      </p:cBhvr>
                                      <p:to>
                                        <p:strVal val="visible"/>
                                      </p:to>
                                    </p:set>
                                    <p:animEffect transition="in" filter="wheel(1)">
                                      <p:cBhvr>
                                        <p:cTn id="32" dur="2000"/>
                                        <p:tgtEl>
                                          <p:spTgt spid="308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3094"/>
                                        </p:tgtEl>
                                        <p:attrNameLst>
                                          <p:attrName>style.visibility</p:attrName>
                                        </p:attrNameLst>
                                      </p:cBhvr>
                                      <p:to>
                                        <p:strVal val="visible"/>
                                      </p:to>
                                    </p:set>
                                    <p:animEffect transition="in" filter="wheel(1)">
                                      <p:cBhvr>
                                        <p:cTn id="37" dur="2000"/>
                                        <p:tgtEl>
                                          <p:spTgt spid="3094"/>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nodeType="clickEffect">
                                  <p:stCondLst>
                                    <p:cond delay="0"/>
                                  </p:stCondLst>
                                  <p:childTnLst>
                                    <p:set>
                                      <p:cBhvr>
                                        <p:cTn id="41" dur="1" fill="hold">
                                          <p:stCondLst>
                                            <p:cond delay="0"/>
                                          </p:stCondLst>
                                        </p:cTn>
                                        <p:tgtEl>
                                          <p:spTgt spid="3088"/>
                                        </p:tgtEl>
                                        <p:attrNameLst>
                                          <p:attrName>style.visibility</p:attrName>
                                        </p:attrNameLst>
                                      </p:cBhvr>
                                      <p:to>
                                        <p:strVal val="visible"/>
                                      </p:to>
                                    </p:set>
                                    <p:animEffect transition="in" filter="wheel(1)">
                                      <p:cBhvr>
                                        <p:cTn id="42" dur="2000"/>
                                        <p:tgtEl>
                                          <p:spTgt spid="3088"/>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3090"/>
                                        </p:tgtEl>
                                        <p:attrNameLst>
                                          <p:attrName>style.visibility</p:attrName>
                                        </p:attrNameLst>
                                      </p:cBhvr>
                                      <p:to>
                                        <p:strVal val="visible"/>
                                      </p:to>
                                    </p:set>
                                    <p:animEffect transition="in" filter="wheel(1)">
                                      <p:cBhvr>
                                        <p:cTn id="47" dur="2000"/>
                                        <p:tgtEl>
                                          <p:spTgt spid="3090"/>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nodeType="clickEffect">
                                  <p:stCondLst>
                                    <p:cond delay="0"/>
                                  </p:stCondLst>
                                  <p:childTnLst>
                                    <p:set>
                                      <p:cBhvr>
                                        <p:cTn id="51" dur="1" fill="hold">
                                          <p:stCondLst>
                                            <p:cond delay="0"/>
                                          </p:stCondLst>
                                        </p:cTn>
                                        <p:tgtEl>
                                          <p:spTgt spid="3092"/>
                                        </p:tgtEl>
                                        <p:attrNameLst>
                                          <p:attrName>style.visibility</p:attrName>
                                        </p:attrNameLst>
                                      </p:cBhvr>
                                      <p:to>
                                        <p:strVal val="visible"/>
                                      </p:to>
                                    </p:set>
                                    <p:animEffect transition="in" filter="wheel(1)">
                                      <p:cBhvr>
                                        <p:cTn id="52" dur="2000"/>
                                        <p:tgtEl>
                                          <p:spTgt spid="3092"/>
                                        </p:tgtEl>
                                      </p:cBhvr>
                                    </p:animEffect>
                                  </p:childTnLst>
                                </p:cTn>
                              </p:par>
                            </p:childTnLst>
                          </p:cTn>
                        </p:par>
                        <p:par>
                          <p:cTn id="53" fill="hold">
                            <p:stCondLst>
                              <p:cond delay="2000"/>
                            </p:stCondLst>
                            <p:childTnLst>
                              <p:par>
                                <p:cTn id="54" presetID="21" presetClass="entr" presetSubtype="1" fill="hold" nodeType="afterEffect">
                                  <p:stCondLst>
                                    <p:cond delay="0"/>
                                  </p:stCondLst>
                                  <p:childTnLst>
                                    <p:set>
                                      <p:cBhvr>
                                        <p:cTn id="55" dur="1" fill="hold">
                                          <p:stCondLst>
                                            <p:cond delay="0"/>
                                          </p:stCondLst>
                                        </p:cTn>
                                        <p:tgtEl>
                                          <p:spTgt spid="3086"/>
                                        </p:tgtEl>
                                        <p:attrNameLst>
                                          <p:attrName>style.visibility</p:attrName>
                                        </p:attrNameLst>
                                      </p:cBhvr>
                                      <p:to>
                                        <p:strVal val="visible"/>
                                      </p:to>
                                    </p:set>
                                    <p:animEffect transition="in" filter="wheel(1)">
                                      <p:cBhvr>
                                        <p:cTn id="56" dur="2000"/>
                                        <p:tgtEl>
                                          <p:spTgt spid="3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i80.ltalk.ru/72/84/238472/31/6765731/7c057a43eaTEGRVVW_895_e77e9464de.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052736"/>
            <a:ext cx="7992888" cy="5728958"/>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251520" y="0"/>
            <a:ext cx="8784976" cy="1196752"/>
          </a:xfrm>
        </p:spPr>
        <p:txBody>
          <a:bodyPr>
            <a:noAutofit/>
          </a:bodyPr>
          <a:lstStyle/>
          <a:p>
            <a:r>
              <a:rPr lang="ru-RU" sz="3600" b="1" dirty="0">
                <a:latin typeface="Monotype Corsiva" pitchFamily="66" charset="0"/>
              </a:rPr>
              <a:t>Похожи ли кошки на людей</a:t>
            </a:r>
            <a:r>
              <a:rPr lang="ru-RU" sz="3600" b="1" dirty="0" smtClean="0">
                <a:latin typeface="Monotype Corsiva" pitchFamily="66" charset="0"/>
              </a:rPr>
              <a:t>?</a:t>
            </a:r>
            <a:br>
              <a:rPr lang="ru-RU" sz="3600" b="1" dirty="0" smtClean="0">
                <a:latin typeface="Monotype Corsiva" pitchFamily="66" charset="0"/>
              </a:rPr>
            </a:br>
            <a:r>
              <a:rPr lang="ru-RU" sz="3600" b="1" dirty="0" smtClean="0">
                <a:latin typeface="Monotype Corsiva" pitchFamily="66" charset="0"/>
              </a:rPr>
              <a:t>Повадки</a:t>
            </a:r>
            <a:r>
              <a:rPr lang="ru-RU" sz="3600" b="1" dirty="0">
                <a:latin typeface="Monotype Corsiva" pitchFamily="66" charset="0"/>
              </a:rPr>
              <a:t>, </a:t>
            </a:r>
            <a:r>
              <a:rPr lang="ru-RU" sz="3600" b="1" dirty="0" smtClean="0">
                <a:latin typeface="Monotype Corsiva" pitchFamily="66" charset="0"/>
              </a:rPr>
              <a:t>способности</a:t>
            </a:r>
            <a:endParaRPr lang="ru-RU" sz="3600" b="1" dirty="0">
              <a:latin typeface="Monotype Corsiva" pitchFamily="66" charset="0"/>
            </a:endParaRPr>
          </a:p>
        </p:txBody>
      </p:sp>
      <p:sp>
        <p:nvSpPr>
          <p:cNvPr id="3" name="Прямоугольник 2"/>
          <p:cNvSpPr/>
          <p:nvPr/>
        </p:nvSpPr>
        <p:spPr>
          <a:xfrm>
            <a:off x="1547664" y="1196752"/>
            <a:ext cx="7488832" cy="5586145"/>
          </a:xfrm>
          <a:prstGeom prst="rect">
            <a:avLst/>
          </a:prstGeom>
        </p:spPr>
        <p:txBody>
          <a:bodyPr wrap="square">
            <a:spAutoFit/>
          </a:bodyPr>
          <a:lstStyle/>
          <a:p>
            <a:pPr>
              <a:lnSpc>
                <a:spcPct val="150000"/>
              </a:lnSpc>
            </a:pPr>
            <a:r>
              <a:rPr lang="ru-RU" sz="1400" b="1" dirty="0">
                <a:latin typeface="Times New Roman" pitchFamily="18" charset="0"/>
                <a:cs typeface="Times New Roman" pitchFamily="18" charset="0"/>
              </a:rPr>
              <a:t>Сердце кошки бьётся вдвое быстрее до140  ударов в минуту. У кошек на 40 костей больше, чем  у человека. Кошачье ухо поворачивается  на 180 градусов</a:t>
            </a:r>
            <a:r>
              <a:rPr lang="ru-RU" sz="1400" b="1" dirty="0" smtClean="0">
                <a:latin typeface="Times New Roman" pitchFamily="18" charset="0"/>
                <a:cs typeface="Times New Roman" pitchFamily="18" charset="0"/>
              </a:rPr>
              <a:t>.</a:t>
            </a:r>
          </a:p>
          <a:p>
            <a:pPr>
              <a:lnSpc>
                <a:spcPct val="150000"/>
              </a:lnSpc>
            </a:pPr>
            <a:r>
              <a:rPr lang="ru-RU" sz="1400" b="1" dirty="0" smtClean="0">
                <a:latin typeface="Times New Roman" pitchFamily="18" charset="0"/>
                <a:cs typeface="Times New Roman" pitchFamily="18" charset="0"/>
              </a:rPr>
              <a:t>Кошки  </a:t>
            </a:r>
            <a:r>
              <a:rPr lang="ru-RU" sz="1400" b="1" dirty="0">
                <a:latin typeface="Times New Roman" pitchFamily="18" charset="0"/>
                <a:cs typeface="Times New Roman" pitchFamily="18" charset="0"/>
              </a:rPr>
              <a:t>чувствуют запах в 14 раз сильнее</a:t>
            </a:r>
            <a:r>
              <a:rPr lang="ru-RU" sz="1400" b="1" dirty="0" smtClean="0">
                <a:latin typeface="Times New Roman" pitchFamily="18" charset="0"/>
                <a:cs typeface="Times New Roman" pitchFamily="18" charset="0"/>
              </a:rPr>
              <a:t>, чем  </a:t>
            </a:r>
            <a:r>
              <a:rPr lang="ru-RU" sz="1400" b="1" dirty="0">
                <a:latin typeface="Times New Roman" pitchFamily="18" charset="0"/>
                <a:cs typeface="Times New Roman" pitchFamily="18" charset="0"/>
              </a:rPr>
              <a:t>люди. Домашние кошки живут около15 </a:t>
            </a:r>
            <a:r>
              <a:rPr lang="ru-RU" sz="1400" b="1" dirty="0" smtClean="0">
                <a:latin typeface="Times New Roman" pitchFamily="18" charset="0"/>
                <a:cs typeface="Times New Roman" pitchFamily="18" charset="0"/>
              </a:rPr>
              <a:t>лет.</a:t>
            </a:r>
          </a:p>
          <a:p>
            <a:pPr>
              <a:lnSpc>
                <a:spcPct val="150000"/>
              </a:lnSpc>
            </a:pPr>
            <a:r>
              <a:rPr lang="ru-RU" sz="1400" b="1" dirty="0" smtClean="0">
                <a:latin typeface="Times New Roman" pitchFamily="18" charset="0"/>
                <a:cs typeface="Times New Roman" pitchFamily="18" charset="0"/>
              </a:rPr>
              <a:t>Кошки</a:t>
            </a:r>
            <a:r>
              <a:rPr lang="ru-RU" sz="1400" b="1" dirty="0">
                <a:latin typeface="Times New Roman" pitchFamily="18" charset="0"/>
                <a:cs typeface="Times New Roman" pitchFamily="18" charset="0"/>
              </a:rPr>
              <a:t>  спят 16  часов  в  сутки. Одну  треть  остального времени они ухаживаю за собой</a:t>
            </a:r>
            <a:r>
              <a:rPr lang="ru-RU" sz="1400" b="1" dirty="0" smtClean="0">
                <a:latin typeface="Times New Roman" pitchFamily="18" charset="0"/>
                <a:cs typeface="Times New Roman" pitchFamily="18" charset="0"/>
              </a:rPr>
              <a:t>.</a:t>
            </a:r>
          </a:p>
          <a:p>
            <a:pPr>
              <a:lnSpc>
                <a:spcPct val="150000"/>
              </a:lnSpc>
            </a:pPr>
            <a:r>
              <a:rPr lang="ru-RU" sz="1400" b="1" dirty="0" smtClean="0">
                <a:latin typeface="Times New Roman" pitchFamily="18" charset="0"/>
                <a:cs typeface="Times New Roman" pitchFamily="18" charset="0"/>
              </a:rPr>
              <a:t>Скелет </a:t>
            </a:r>
            <a:r>
              <a:rPr lang="ru-RU" sz="1400" b="1" dirty="0">
                <a:latin typeface="Times New Roman" pitchFamily="18" charset="0"/>
                <a:cs typeface="Times New Roman" pitchFamily="18" charset="0"/>
              </a:rPr>
              <a:t>кошки состоит из 230 костей, это на 24 кости больше, чем у человека.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У </a:t>
            </a:r>
            <a:r>
              <a:rPr lang="ru-RU" sz="1400" b="1" dirty="0">
                <a:latin typeface="Times New Roman" pitchFamily="18" charset="0"/>
                <a:cs typeface="Times New Roman" pitchFamily="18" charset="0"/>
              </a:rPr>
              <a:t>кошек отсутствуют нормальные ключицы. Благодаря этому недостатку кошки способны протискивать свое тело сквозь самые маленькие отверстия, куда проходит кошачья голова</a:t>
            </a:r>
            <a:r>
              <a:rPr lang="ru-RU" sz="1400" b="1" dirty="0" smtClean="0">
                <a:latin typeface="Times New Roman" pitchFamily="18" charset="0"/>
                <a:cs typeface="Times New Roman" pitchFamily="18" charset="0"/>
              </a:rPr>
              <a:t>.</a:t>
            </a:r>
          </a:p>
          <a:p>
            <a:pPr>
              <a:lnSpc>
                <a:spcPct val="150000"/>
              </a:lnSpc>
            </a:pPr>
            <a:r>
              <a:rPr lang="ru-RU" sz="1400" b="1" dirty="0" smtClean="0">
                <a:latin typeface="Times New Roman" pitchFamily="18" charset="0"/>
                <a:cs typeface="Times New Roman" pitchFamily="18" charset="0"/>
              </a:rPr>
              <a:t>У </a:t>
            </a:r>
            <a:r>
              <a:rPr lang="ru-RU" sz="1400" b="1" dirty="0">
                <a:latin typeface="Times New Roman" pitchFamily="18" charset="0"/>
                <a:cs typeface="Times New Roman" pitchFamily="18" charset="0"/>
              </a:rPr>
              <a:t>кошек по пять пальцев на передних лапах, однако на задних - только по четыре. </a:t>
            </a:r>
            <a:endParaRPr lang="ru-RU" sz="1400" b="1" dirty="0" smtClean="0">
              <a:latin typeface="Times New Roman" pitchFamily="18" charset="0"/>
              <a:cs typeface="Times New Roman" pitchFamily="18" charset="0"/>
            </a:endParaRPr>
          </a:p>
          <a:p>
            <a:pPr>
              <a:lnSpc>
                <a:spcPct val="150000"/>
              </a:lnSpc>
            </a:pPr>
            <a:r>
              <a:rPr lang="ru-RU" sz="1400" b="1" dirty="0">
                <a:latin typeface="Times New Roman" pitchFamily="18" charset="0"/>
                <a:cs typeface="Times New Roman" pitchFamily="18" charset="0"/>
              </a:rPr>
              <a:t>Слух у кошки намного более чувствителен, чем у человека или собаки. </a:t>
            </a:r>
            <a:br>
              <a:rPr lang="ru-RU" sz="1400" b="1" dirty="0">
                <a:latin typeface="Times New Roman" pitchFamily="18" charset="0"/>
                <a:cs typeface="Times New Roman" pitchFamily="18" charset="0"/>
              </a:rPr>
            </a:br>
            <a:r>
              <a:rPr lang="ru-RU" sz="1400" b="1" dirty="0">
                <a:latin typeface="Times New Roman" pitchFamily="18" charset="0"/>
                <a:cs typeface="Times New Roman" pitchFamily="18" charset="0"/>
              </a:rPr>
              <a:t>На голове и передних лапах кошки расположены осязательные волоски - они помогают кошке не терять ориентировку в пространстве</a:t>
            </a:r>
            <a:r>
              <a:rPr lang="ru-RU" sz="1400" b="1" dirty="0" smtClean="0">
                <a:latin typeface="Times New Roman" pitchFamily="18" charset="0"/>
                <a:cs typeface="Times New Roman" pitchFamily="18" charset="0"/>
              </a:rPr>
              <a:t>.</a:t>
            </a:r>
          </a:p>
          <a:p>
            <a:pPr>
              <a:lnSpc>
                <a:spcPct val="150000"/>
              </a:lnSpc>
            </a:pPr>
            <a:r>
              <a:rPr lang="ru-RU" sz="1400" b="1" dirty="0">
                <a:latin typeface="Times New Roman" pitchFamily="18" charset="0"/>
                <a:cs typeface="Times New Roman" pitchFamily="18" charset="0"/>
              </a:rPr>
              <a:t>Нормальный пульс кошки 110-170 ударов в минуту, дыхание - 20-40 вдохов в минуту. </a:t>
            </a:r>
            <a:br>
              <a:rPr lang="ru-RU" sz="1400" b="1" dirty="0">
                <a:latin typeface="Times New Roman" pitchFamily="18" charset="0"/>
                <a:cs typeface="Times New Roman" pitchFamily="18" charset="0"/>
              </a:rPr>
            </a:br>
            <a:r>
              <a:rPr lang="ru-RU" sz="1400" b="1" dirty="0">
                <a:latin typeface="Times New Roman" pitchFamily="18" charset="0"/>
                <a:cs typeface="Times New Roman" pitchFamily="18" charset="0"/>
              </a:rPr>
              <a:t>Нормальная температура тела кошки -  38 по Цельсию. </a:t>
            </a:r>
            <a:br>
              <a:rPr lang="ru-RU" sz="1400" b="1" dirty="0">
                <a:latin typeface="Times New Roman" pitchFamily="18" charset="0"/>
                <a:cs typeface="Times New Roman" pitchFamily="18" charset="0"/>
              </a:rPr>
            </a:br>
            <a:r>
              <a:rPr lang="ru-RU" sz="1400" b="1" dirty="0">
                <a:latin typeface="Times New Roman" pitchFamily="18" charset="0"/>
                <a:cs typeface="Times New Roman" pitchFamily="18" charset="0"/>
              </a:rPr>
              <a:t>Кошка может прыгнуть в высоту, в 5 раз превышающую ее рост. </a:t>
            </a:r>
            <a:endParaRPr lang="ru-RU" sz="1400" b="1" dirty="0" smtClean="0">
              <a:latin typeface="Times New Roman" pitchFamily="18" charset="0"/>
              <a:cs typeface="Times New Roman" pitchFamily="18" charset="0"/>
            </a:endParaRPr>
          </a:p>
          <a:p>
            <a:pPr>
              <a:lnSpc>
                <a:spcPct val="150000"/>
              </a:lnSpc>
            </a:pPr>
            <a:r>
              <a:rPr lang="ru-RU" sz="1400" b="1" dirty="0">
                <a:latin typeface="Times New Roman" pitchFamily="18" charset="0"/>
                <a:cs typeface="Times New Roman" pitchFamily="18" charset="0"/>
              </a:rPr>
              <a:t>Отпечаток носа каждой кошки уникален, нет двух одинаковых отпечатков.</a:t>
            </a:r>
          </a:p>
        </p:txBody>
      </p:sp>
    </p:spTree>
    <p:extLst>
      <p:ext uri="{BB962C8B-B14F-4D97-AF65-F5344CB8AC3E}">
        <p14:creationId xmlns:p14="http://schemas.microsoft.com/office/powerpoint/2010/main" val="1332538606"/>
      </p:ext>
    </p:extLst>
  </p:cSld>
  <p:clrMapOvr>
    <a:masterClrMapping/>
  </p:clrMapOvr>
  <mc:AlternateContent xmlns:mc="http://schemas.openxmlformats.org/markup-compatibility/2006" xmlns:p14="http://schemas.microsoft.com/office/powerpoint/2010/main">
    <mc:Choice Requires="p14">
      <p:transition spd="slow" p14:dur="1500">
        <p14:ripple dir="rd"/>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mo-games.ru/kartinki/8/koshachi_lapki_1920x12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836712"/>
            <a:ext cx="8064896" cy="5910472"/>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0"/>
            <a:ext cx="8229600" cy="836712"/>
          </a:xfrm>
        </p:spPr>
        <p:txBody>
          <a:bodyPr/>
          <a:lstStyle/>
          <a:p>
            <a:r>
              <a:rPr lang="ru-RU" b="1" dirty="0" smtClean="0">
                <a:latin typeface="Monotype Corsiva" pitchFamily="66" charset="0"/>
              </a:rPr>
              <a:t>Интересное про кошек!</a:t>
            </a:r>
            <a:endParaRPr lang="ru-RU" b="1" dirty="0">
              <a:latin typeface="Monotype Corsiva" pitchFamily="66" charset="0"/>
            </a:endParaRPr>
          </a:p>
        </p:txBody>
      </p:sp>
      <p:sp>
        <p:nvSpPr>
          <p:cNvPr id="3" name="Прямоугольник 2"/>
          <p:cNvSpPr/>
          <p:nvPr/>
        </p:nvSpPr>
        <p:spPr>
          <a:xfrm>
            <a:off x="1835696" y="1080132"/>
            <a:ext cx="7128792" cy="5693866"/>
          </a:xfrm>
          <a:prstGeom prst="rect">
            <a:avLst/>
          </a:prstGeom>
        </p:spPr>
        <p:txBody>
          <a:bodyPr wrap="square">
            <a:spAutoFit/>
          </a:bodyPr>
          <a:lstStyle/>
          <a:p>
            <a:r>
              <a:rPr lang="ru-RU" sz="1400" b="1" dirty="0">
                <a:latin typeface="Times New Roman" pitchFamily="18" charset="0"/>
                <a:cs typeface="Times New Roman" pitchFamily="18" charset="0"/>
              </a:rPr>
              <a:t>Здоровые взрослые кошки примерно 15% своей жизни проводят в глубоком сне, 50% - в поверхностном сне и всего 35% - бодрствуют. </a:t>
            </a:r>
          </a:p>
          <a:p>
            <a:endParaRPr lang="ru-RU" sz="1400" b="1" dirty="0">
              <a:latin typeface="Times New Roman" pitchFamily="18" charset="0"/>
              <a:cs typeface="Times New Roman" pitchFamily="18" charset="0"/>
            </a:endParaRPr>
          </a:p>
          <a:p>
            <a:r>
              <a:rPr lang="ru-RU" sz="1400" b="1" dirty="0">
                <a:latin typeface="Times New Roman" pitchFamily="18" charset="0"/>
                <a:cs typeface="Times New Roman" pitchFamily="18" charset="0"/>
              </a:rPr>
              <a:t>Ежедневные туалеты кошки объясняются не только ее чистоплотностью. Еще одна цель "умывания" - слизать с шерсти определенное количество вещества, содержащего витамин В, который необходим для регулирования психического равновесия. Если лишить кошку этой возможности, она станет нервозной и может даже погибнуть. </a:t>
            </a:r>
          </a:p>
          <a:p>
            <a:r>
              <a:rPr lang="ru-RU" sz="1400" b="1" dirty="0">
                <a:latin typeface="Times New Roman" pitchFamily="18" charset="0"/>
                <a:cs typeface="Times New Roman" pitchFamily="18" charset="0"/>
              </a:rPr>
              <a:t>Пристрастие кошки к мышам имеет физиологическое объяснение: в шерсти мышек много серы, которая просто необходима кошкам, чтобы не быть лысыми. </a:t>
            </a:r>
          </a:p>
          <a:p>
            <a:endParaRPr lang="ru-RU" sz="1400" b="1" dirty="0">
              <a:latin typeface="Times New Roman" pitchFamily="18" charset="0"/>
              <a:cs typeface="Times New Roman" pitchFamily="18" charset="0"/>
            </a:endParaRPr>
          </a:p>
          <a:p>
            <a:r>
              <a:rPr lang="ru-RU" sz="1400" b="1" dirty="0">
                <a:latin typeface="Times New Roman" pitchFamily="18" charset="0"/>
                <a:cs typeface="Times New Roman" pitchFamily="18" charset="0"/>
              </a:rPr>
              <a:t>Как известно, кошки не ушибаются при падении даже с большой высоты. Почему? Кошкам помогает так называемый "эффект парашюта": их лапы удлиняются, а тело расширяется, снижая скорость падения. При минимальной же высоте кошки используют, прежде всего, эластичность своих лап. </a:t>
            </a:r>
          </a:p>
          <a:p>
            <a:r>
              <a:rPr lang="ru-RU" sz="1400" b="1" dirty="0">
                <a:latin typeface="Times New Roman" pitchFamily="18" charset="0"/>
                <a:cs typeface="Times New Roman" pitchFamily="18" charset="0"/>
              </a:rPr>
              <a:t> </a:t>
            </a:r>
          </a:p>
          <a:p>
            <a:r>
              <a:rPr lang="ru-RU" sz="1400" b="1" dirty="0">
                <a:latin typeface="Times New Roman" pitchFamily="18" charset="0"/>
                <a:cs typeface="Times New Roman" pitchFamily="18" charset="0"/>
              </a:rPr>
              <a:t>Кошки стали дольше жить. Если в 1930 году они в среднем "мозолили глаза" своим хозяевам 8 лет, то сейчас их нужно "терпеть" уже 16. Старейшего же кота в мире звали </a:t>
            </a:r>
            <a:r>
              <a:rPr lang="ru-RU" sz="1400" b="1" dirty="0" err="1">
                <a:latin typeface="Times New Roman" pitchFamily="18" charset="0"/>
                <a:cs typeface="Times New Roman" pitchFamily="18" charset="0"/>
              </a:rPr>
              <a:t>Пусс</a:t>
            </a:r>
            <a:r>
              <a:rPr lang="ru-RU" sz="1400" b="1" dirty="0">
                <a:latin typeface="Times New Roman" pitchFamily="18" charset="0"/>
                <a:cs typeface="Times New Roman" pitchFamily="18" charset="0"/>
              </a:rPr>
              <a:t> (по-русски Кис) - он скончался в Америке и прожил 36 лет.</a:t>
            </a:r>
          </a:p>
          <a:p>
            <a:endParaRPr lang="ru-RU" sz="1400" b="1" dirty="0">
              <a:latin typeface="Times New Roman" pitchFamily="18" charset="0"/>
              <a:cs typeface="Times New Roman" pitchFamily="18" charset="0"/>
            </a:endParaRPr>
          </a:p>
          <a:p>
            <a:r>
              <a:rPr lang="ru-RU" sz="1400" b="1" dirty="0">
                <a:latin typeface="Times New Roman" pitchFamily="18" charset="0"/>
                <a:cs typeface="Times New Roman" pitchFamily="18" charset="0"/>
              </a:rPr>
              <a:t>По положению кошки во время отдыха можно выяснить температуру окружающей среды. Если кошка свернулась плотным клубком, значит, довольно холодно, если лениво вытянулась, значит, жарко. Если она прячет нос, как все мы знаем, будет холоднее, чем в данный момент. </a:t>
            </a:r>
          </a:p>
          <a:p>
            <a:endParaRPr lang="ru-RU" sz="1400" b="1" dirty="0">
              <a:latin typeface="Times New Roman" pitchFamily="18" charset="0"/>
              <a:cs typeface="Times New Roman" pitchFamily="18" charset="0"/>
            </a:endParaRPr>
          </a:p>
          <a:p>
            <a:r>
              <a:rPr lang="ru-RU" sz="1400" b="1" dirty="0">
                <a:latin typeface="Times New Roman" pitchFamily="18" charset="0"/>
                <a:cs typeface="Times New Roman" pitchFamily="18" charset="0"/>
              </a:rPr>
              <a:t>Кошка может гулять по раскаленной крыше.</a:t>
            </a:r>
          </a:p>
        </p:txBody>
      </p:sp>
    </p:spTree>
    <p:extLst>
      <p:ext uri="{BB962C8B-B14F-4D97-AF65-F5344CB8AC3E}">
        <p14:creationId xmlns:p14="http://schemas.microsoft.com/office/powerpoint/2010/main" val="797492046"/>
      </p:ext>
    </p:extLst>
  </p:cSld>
  <p:clrMapOvr>
    <a:masterClrMapping/>
  </p:clrMapOvr>
  <mc:AlternateContent xmlns:mc="http://schemas.openxmlformats.org/markup-compatibility/2006" xmlns:p14="http://schemas.microsoft.com/office/powerpoint/2010/main">
    <mc:Choice Requires="p14">
      <p:transition spd="slow" p14:dur="1500">
        <p14:ripple dir="rd"/>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vatarko.ru/img/kartinka/25/zhivotnye_kot_2438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2852936"/>
            <a:ext cx="6768752" cy="3888432"/>
          </a:xfrm>
          <a:prstGeom prst="rect">
            <a:avLst/>
          </a:prstGeom>
          <a:noFill/>
          <a:extLst>
            <a:ext uri="{909E8E84-426E-40DD-AFC4-6F175D3DCCD1}">
              <a14:hiddenFill xmlns:a14="http://schemas.microsoft.com/office/drawing/2010/main">
                <a:solidFill>
                  <a:srgbClr val="FFFFFF"/>
                </a:solidFill>
              </a14:hiddenFill>
            </a:ext>
          </a:extLst>
        </p:spPr>
      </p:pic>
      <p:sp>
        <p:nvSpPr>
          <p:cNvPr id="4" name="Выноска-облако 3"/>
          <p:cNvSpPr/>
          <p:nvPr/>
        </p:nvSpPr>
        <p:spPr>
          <a:xfrm>
            <a:off x="1345950" y="111862"/>
            <a:ext cx="7776864" cy="3245129"/>
          </a:xfrm>
          <a:prstGeom prst="cloudCallou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611560" y="274638"/>
            <a:ext cx="8075240" cy="2650306"/>
          </a:xfrm>
        </p:spPr>
        <p:txBody>
          <a:bodyPr>
            <a:noAutofit/>
          </a:bodyPr>
          <a:lstStyle/>
          <a:p>
            <a:r>
              <a:rPr lang="ru-RU" sz="9600" b="1" dirty="0" smtClean="0">
                <a:latin typeface="Monotype Corsiva" pitchFamily="66" charset="0"/>
              </a:rPr>
              <a:t>Спасибо за внимание!!!</a:t>
            </a:r>
            <a:endParaRPr lang="ru-RU" sz="9600" b="1" dirty="0">
              <a:latin typeface="Monotype Corsiva" pitchFamily="66" charset="0"/>
            </a:endParaRPr>
          </a:p>
        </p:txBody>
      </p:sp>
    </p:spTree>
    <p:extLst>
      <p:ext uri="{BB962C8B-B14F-4D97-AF65-F5344CB8AC3E}">
        <p14:creationId xmlns:p14="http://schemas.microsoft.com/office/powerpoint/2010/main" val="171538255"/>
      </p:ext>
    </p:extLst>
  </p:cSld>
  <p:clrMapOvr>
    <a:masterClrMapping/>
  </p:clrMapOvr>
  <mc:AlternateContent xmlns:mc="http://schemas.openxmlformats.org/markup-compatibility/2006" xmlns:p14="http://schemas.microsoft.com/office/powerpoint/2010/main">
    <mc:Choice Requires="p14">
      <p:transition spd="slow" p14:dur="1500">
        <p14:ripple dir="rd"/>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b="1" dirty="0" smtClean="0">
                <a:latin typeface="Monotype Corsiva" pitchFamily="66" charset="0"/>
              </a:rPr>
              <a:t>Источники</a:t>
            </a:r>
            <a:endParaRPr lang="ru-RU" sz="6000" b="1" dirty="0">
              <a:latin typeface="Monotype Corsiva" pitchFamily="66" charset="0"/>
            </a:endParaRPr>
          </a:p>
        </p:txBody>
      </p:sp>
      <p:sp>
        <p:nvSpPr>
          <p:cNvPr id="3" name="Прямоугольник 2"/>
          <p:cNvSpPr/>
          <p:nvPr/>
        </p:nvSpPr>
        <p:spPr>
          <a:xfrm>
            <a:off x="539552" y="1556793"/>
            <a:ext cx="6984776" cy="3416320"/>
          </a:xfrm>
          <a:prstGeom prst="rect">
            <a:avLst/>
          </a:prstGeom>
        </p:spPr>
        <p:txBody>
          <a:bodyPr wrap="square">
            <a:spAutoFit/>
          </a:bodyPr>
          <a:lstStyle/>
          <a:p>
            <a:r>
              <a:rPr lang="en-US" u="sng" dirty="0">
                <a:hlinkClick r:id="rId3"/>
              </a:rPr>
              <a:t>http://</a:t>
            </a:r>
            <a:r>
              <a:rPr lang="en-US" u="sng" dirty="0" smtClean="0">
                <a:hlinkClick r:id="rId3"/>
              </a:rPr>
              <a:t>dokladiki.ru/doklad/doklad-pro-koshek-2-klass-okruzhayushchiy-mir</a:t>
            </a:r>
            <a:r>
              <a:rPr lang="ru-RU" u="sng" dirty="0" smtClean="0"/>
              <a:t> </a:t>
            </a:r>
          </a:p>
          <a:p>
            <a:endParaRPr lang="ru-RU" u="sng" dirty="0" smtClean="0"/>
          </a:p>
          <a:p>
            <a:r>
              <a:rPr lang="en-US" u="sng" dirty="0">
                <a:hlinkClick r:id="rId4"/>
              </a:rPr>
              <a:t>https://</a:t>
            </a:r>
            <a:r>
              <a:rPr lang="en-US" u="sng" dirty="0" smtClean="0">
                <a:hlinkClick r:id="rId4"/>
              </a:rPr>
              <a:t>infourok.ru/referat-po-oznakomleniyu-s-okruzhayuschim-mirom-dlya-klassa-koshka-samoe-gordoe-i-samoe-chestnoe-iz-vseh-domashnih-zhivotnih-1142108.html</a:t>
            </a:r>
            <a:endParaRPr lang="ru-RU" u="sng" dirty="0" smtClean="0"/>
          </a:p>
          <a:p>
            <a:endParaRPr lang="ru-RU" u="sng" dirty="0" smtClean="0"/>
          </a:p>
          <a:p>
            <a:r>
              <a:rPr lang="en-US" u="sng" dirty="0">
                <a:hlinkClick r:id="rId5"/>
              </a:rPr>
              <a:t>https://yandex.ru/images/search?text=</a:t>
            </a:r>
            <a:r>
              <a:rPr lang="ru-RU" u="sng" dirty="0" err="1" smtClean="0">
                <a:hlinkClick r:id="rId5"/>
              </a:rPr>
              <a:t>кошки+фото+картинки</a:t>
            </a:r>
            <a:endParaRPr lang="ru-RU" u="sng" dirty="0" smtClean="0"/>
          </a:p>
          <a:p>
            <a:endParaRPr lang="ru-RU" u="sng" dirty="0"/>
          </a:p>
          <a:p>
            <a:r>
              <a:rPr lang="en-US" u="sng" dirty="0">
                <a:hlinkClick r:id="rId6"/>
              </a:rPr>
              <a:t>https://</a:t>
            </a:r>
            <a:r>
              <a:rPr lang="en-US" u="sng" dirty="0" smtClean="0">
                <a:hlinkClick r:id="rId6"/>
              </a:rPr>
              <a:t>multiurok.ru/files/proiekt-2-klass-po-tiemie-koshki.html</a:t>
            </a:r>
            <a:endParaRPr lang="ru-RU" u="sng" dirty="0" smtClean="0"/>
          </a:p>
          <a:p>
            <a:endParaRPr lang="ru-RU" u="sng" dirty="0" smtClean="0"/>
          </a:p>
          <a:p>
            <a:endParaRPr lang="ru-RU" u="sng" dirty="0"/>
          </a:p>
        </p:txBody>
      </p:sp>
    </p:spTree>
    <p:extLst>
      <p:ext uri="{BB962C8B-B14F-4D97-AF65-F5344CB8AC3E}">
        <p14:creationId xmlns:p14="http://schemas.microsoft.com/office/powerpoint/2010/main" val="3254486574"/>
      </p:ext>
    </p:extLst>
  </p:cSld>
  <p:clrMapOvr>
    <a:masterClrMapping/>
  </p:clrMapOvr>
  <mc:AlternateContent xmlns:mc="http://schemas.openxmlformats.org/markup-compatibility/2006" xmlns:p14="http://schemas.microsoft.com/office/powerpoint/2010/main">
    <mc:Choice Requires="p14">
      <p:transition spd="slow" p14:dur="1500">
        <p14:ripple dir="rd"/>
        <p:sndAc>
          <p:stSnd>
            <p:snd r:embed="rId2" name="chimes.wav"/>
          </p:stSnd>
        </p:sndAc>
      </p:transition>
    </mc:Choice>
    <mc:Fallback xmlns="">
      <p:transition spd="slow">
        <p:fade/>
        <p:sndAc>
          <p:stSnd>
            <p:snd r:embed="rId7" name="chimes.wav"/>
          </p:stSnd>
        </p:sndAc>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554</TotalTime>
  <Words>425</Words>
  <Application>Microsoft Office PowerPoint</Application>
  <PresentationFormat>Экран (4:3)</PresentationFormat>
  <Paragraphs>53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Кошки</vt:lpstr>
      <vt:lpstr>Кто такие – кошки?</vt:lpstr>
      <vt:lpstr> История «одомашнивания» кошек </vt:lpstr>
      <vt:lpstr>Породы кошек</vt:lpstr>
      <vt:lpstr>Похожи ли кошки на людей? Повадки, способности</vt:lpstr>
      <vt:lpstr>Интересное про кошек!</vt:lpstr>
      <vt:lpstr>Спасибо за внимание!!!</vt:lpstr>
      <vt:lpstr>Источники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Alla</dc:creator>
  <cp:lastModifiedBy>Пользователь Windows</cp:lastModifiedBy>
  <cp:revision>28</cp:revision>
  <dcterms:created xsi:type="dcterms:W3CDTF">2017-12-03T12:41:48Z</dcterms:created>
  <dcterms:modified xsi:type="dcterms:W3CDTF">2017-12-04T16:50:33Z</dcterms:modified>
</cp:coreProperties>
</file>