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68" r:id="rId4"/>
    <p:sldId id="272" r:id="rId5"/>
    <p:sldId id="271" r:id="rId6"/>
    <p:sldId id="270" r:id="rId7"/>
    <p:sldId id="269" r:id="rId8"/>
    <p:sldId id="278" r:id="rId9"/>
    <p:sldId id="277" r:id="rId10"/>
    <p:sldId id="276" r:id="rId11"/>
    <p:sldId id="288" r:id="rId12"/>
    <p:sldId id="275" r:id="rId13"/>
    <p:sldId id="289" r:id="rId14"/>
    <p:sldId id="267" r:id="rId15"/>
    <p:sldId id="273" r:id="rId16"/>
    <p:sldId id="282" r:id="rId17"/>
    <p:sldId id="283" r:id="rId18"/>
    <p:sldId id="290" r:id="rId19"/>
    <p:sldId id="280" r:id="rId20"/>
    <p:sldId id="296" r:id="rId21"/>
    <p:sldId id="281" r:id="rId22"/>
    <p:sldId id="279" r:id="rId23"/>
    <p:sldId id="295" r:id="rId24"/>
    <p:sldId id="292" r:id="rId25"/>
    <p:sldId id="294" r:id="rId26"/>
    <p:sldId id="266" r:id="rId27"/>
    <p:sldId id="284" r:id="rId28"/>
    <p:sldId id="286" r:id="rId29"/>
    <p:sldId id="265" r:id="rId30"/>
    <p:sldId id="261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7F"/>
    <a:srgbClr val="CC0066"/>
    <a:srgbClr val="CC00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89" d="100"/>
          <a:sy n="89" d="100"/>
        </p:scale>
        <p:origin x="-61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FA8D-049A-48C4-A65E-D74E02CEB473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4F762-CA5D-49F1-8D0A-1CD98755F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504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4F762-CA5D-49F1-8D0A-1CD98755F8F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200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odelita.ru/sites/default/files/styles/800_600/public/images/2015/12/gippeastr-337.jpg?itok=bc4Lyhf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floweryvale.ru/floral-legends.html" TargetMode="External"/><Relationship Id="rId3" Type="http://schemas.openxmlformats.org/officeDocument/2006/relationships/hyperlink" Target="http://i007.radikal.ru/0901/cf/ba1399649cac.png" TargetMode="External"/><Relationship Id="rId7" Type="http://schemas.openxmlformats.org/officeDocument/2006/relationships/hyperlink" Target="http://cvetovodstvo2.ru/2010/02/03/744.html" TargetMode="External"/><Relationship Id="rId2" Type="http://schemas.openxmlformats.org/officeDocument/2006/relationships/hyperlink" Target="http://img-fotki.yandex.ru/get/9806/66124276.22d/0_b1d61_7e2333df_XXX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lenaranko.ucoz.ru/" TargetMode="External"/><Relationship Id="rId5" Type="http://schemas.openxmlformats.org/officeDocument/2006/relationships/hyperlink" Target="http://img-fotki.yandex.ru/get/9500/16969765.227/0_8ef93_6a75540e_orig.png" TargetMode="External"/><Relationship Id="rId4" Type="http://schemas.openxmlformats.org/officeDocument/2006/relationships/hyperlink" Target="http://s1.pic4you.ru/allimage/y2012/07-07/12216/2221180.pn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628800"/>
            <a:ext cx="6259686" cy="136815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err="1" smtClean="0">
                <a:ln w="11430">
                  <a:noFill/>
                </a:ln>
                <a:solidFill>
                  <a:srgbClr val="CC0066">
                    <a:alpha val="75000"/>
                  </a:srgbClr>
                </a:solidFill>
                <a:effectLst>
                  <a:outerShdw blurRad="50800" dist="63500" dir="10800000" algn="tl">
                    <a:srgbClr val="000000">
                      <a:alpha val="30000"/>
                    </a:srgbClr>
                  </a:outerShdw>
                </a:effectLst>
              </a:rPr>
              <a:t>Гиппеаструм</a:t>
            </a:r>
            <a:r>
              <a:rPr lang="ru-RU" sz="5400" b="1" dirty="0" smtClean="0">
                <a:ln w="11430">
                  <a:noFill/>
                </a:ln>
                <a:solidFill>
                  <a:srgbClr val="CC0066">
                    <a:alpha val="75000"/>
                  </a:srgbClr>
                </a:solidFill>
                <a:effectLst>
                  <a:outerShdw blurRad="50800" dist="63500" dir="10800000" algn="tl">
                    <a:srgbClr val="000000">
                      <a:alpha val="30000"/>
                    </a:srgbClr>
                  </a:outerShdw>
                </a:effectLst>
              </a:rPr>
              <a:t> – рыцарская звезда</a:t>
            </a:r>
            <a:endParaRPr lang="ru-RU" sz="5400" b="1" dirty="0">
              <a:ln w="11430">
                <a:noFill/>
              </a:ln>
              <a:solidFill>
                <a:srgbClr val="CC0066">
                  <a:alpha val="75000"/>
                </a:srgbClr>
              </a:solidFill>
              <a:effectLst>
                <a:outerShdw blurRad="50800" dist="63500" dir="108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6770" y="314096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Научно-познавательный, исследовательский проект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3861048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/>
              <a:t>Выполнила: </a:t>
            </a:r>
            <a:r>
              <a:rPr lang="ru-RU" sz="1600" dirty="0" err="1" smtClean="0"/>
              <a:t>Прошенина</a:t>
            </a:r>
            <a:r>
              <a:rPr lang="ru-RU" sz="1600" dirty="0" smtClean="0"/>
              <a:t> Амира, </a:t>
            </a:r>
          </a:p>
          <a:p>
            <a:pPr algn="r"/>
            <a:r>
              <a:rPr lang="ru-RU" sz="1600" dirty="0" smtClean="0"/>
              <a:t>обучающаяся 4 класса</a:t>
            </a:r>
          </a:p>
          <a:p>
            <a:pPr algn="r"/>
            <a:r>
              <a:rPr lang="ru-RU" sz="1600" b="1" dirty="0" smtClean="0"/>
              <a:t>Руководитель: </a:t>
            </a:r>
            <a:r>
              <a:rPr lang="ru-RU" sz="1600" dirty="0" smtClean="0"/>
              <a:t>Сидорова Алевтина Александровна, </a:t>
            </a:r>
          </a:p>
          <a:p>
            <a:pPr algn="r"/>
            <a:r>
              <a:rPr lang="ru-RU" sz="1600" dirty="0" smtClean="0"/>
              <a:t>учитель начальных классов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816005" y="5790661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ф</a:t>
            </a:r>
            <a:r>
              <a:rPr lang="ru-RU" sz="1600" b="1" dirty="0" smtClean="0"/>
              <a:t>евраль-март 2017 г.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5257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>
                <a:ea typeface="Times New Roman"/>
              </a:rPr>
              <a:t>Гиппеаструм</a:t>
            </a:r>
            <a:r>
              <a:rPr lang="ru-RU" sz="2400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- красивоцветущий </a:t>
            </a:r>
            <a:r>
              <a:rPr lang="ru-RU" sz="2400" dirty="0">
                <a:ea typeface="Times New Roman"/>
              </a:rPr>
              <a:t>представитель семейства амариллисовые. </a:t>
            </a:r>
            <a:r>
              <a:rPr lang="ru-RU" sz="2400" dirty="0" smtClean="0">
                <a:ea typeface="Times New Roman"/>
              </a:rPr>
              <a:t>Родиной - южноамериканские </a:t>
            </a:r>
            <a:r>
              <a:rPr lang="ru-RU" sz="2400" dirty="0">
                <a:ea typeface="Times New Roman"/>
              </a:rPr>
              <a:t>субтропики и тропики. Растение прекрасно прижилось в жилищах. Все </a:t>
            </a:r>
            <a:r>
              <a:rPr lang="ru-RU" sz="2400" dirty="0" err="1" smtClean="0">
                <a:ea typeface="Times New Roman"/>
              </a:rPr>
              <a:t>гиппеаструмы</a:t>
            </a:r>
            <a:r>
              <a:rPr lang="ru-RU" sz="2400" dirty="0">
                <a:ea typeface="Times New Roman"/>
              </a:rPr>
              <a:t>, выращиваемые в домашних условиях, выпускают блестящие листья. Они обладают удлиненной </a:t>
            </a:r>
            <a:r>
              <a:rPr lang="ru-RU" sz="2400" dirty="0" err="1">
                <a:ea typeface="Times New Roman"/>
              </a:rPr>
              <a:t>ремневидной</a:t>
            </a:r>
            <a:r>
              <a:rPr lang="ru-RU" sz="2400" dirty="0">
                <a:ea typeface="Times New Roman"/>
              </a:rPr>
              <a:t> формой и темно-зеленой окраской. Длина листьев составляет 70 см. Позже из луковицы вырастает цветонос, на конце которого распускаются цветы. Оттенок цветов </a:t>
            </a:r>
            <a:r>
              <a:rPr lang="ru-RU" sz="2400" dirty="0" err="1">
                <a:ea typeface="Times New Roman"/>
              </a:rPr>
              <a:t>гиппеаструма</a:t>
            </a:r>
            <a:r>
              <a:rPr lang="ru-RU" sz="2400" dirty="0">
                <a:ea typeface="Times New Roman"/>
              </a:rPr>
              <a:t> колеблется от белого до темно-красного. Часто окраска сопровождается пестротой и контрастностью. В</a:t>
            </a:r>
            <a:r>
              <a:rPr lang="ru-RU" sz="2400" dirty="0" smtClean="0">
                <a:ea typeface="Times New Roman"/>
              </a:rPr>
              <a:t>се </a:t>
            </a:r>
            <a:r>
              <a:rPr lang="ru-RU" sz="2400" dirty="0">
                <a:ea typeface="Times New Roman"/>
              </a:rPr>
              <a:t>культурные виды </a:t>
            </a:r>
            <a:r>
              <a:rPr lang="ru-RU" sz="2400" dirty="0" err="1">
                <a:ea typeface="Times New Roman"/>
              </a:rPr>
              <a:t>гиппеаструма</a:t>
            </a:r>
            <a:r>
              <a:rPr lang="ru-RU" sz="2400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являются </a:t>
            </a:r>
          </a:p>
          <a:p>
            <a:pPr algn="just"/>
            <a:r>
              <a:rPr lang="ru-RU" sz="2400" dirty="0" smtClean="0">
                <a:ea typeface="Times New Roman"/>
              </a:rPr>
              <a:t>гибридами</a:t>
            </a:r>
            <a:r>
              <a:rPr lang="ru-RU" sz="2400" dirty="0">
                <a:ea typeface="Times New Roman"/>
              </a:rPr>
              <a:t>. </a:t>
            </a:r>
            <a:r>
              <a:rPr lang="ru-RU" sz="2400" dirty="0" smtClean="0">
                <a:ea typeface="Times New Roman"/>
              </a:rPr>
              <a:t>Иногда </a:t>
            </a:r>
            <a:r>
              <a:rPr lang="ru-RU" sz="2400" dirty="0">
                <a:ea typeface="Times New Roman"/>
              </a:rPr>
              <a:t>луковица </a:t>
            </a:r>
            <a:r>
              <a:rPr lang="ru-RU" sz="2400" dirty="0" smtClean="0">
                <a:ea typeface="Times New Roman"/>
              </a:rPr>
              <a:t>может </a:t>
            </a:r>
          </a:p>
          <a:p>
            <a:pPr algn="just"/>
            <a:r>
              <a:rPr lang="ru-RU" sz="2400" dirty="0" smtClean="0">
                <a:ea typeface="Times New Roman"/>
              </a:rPr>
              <a:t>выпускать более двух </a:t>
            </a:r>
            <a:r>
              <a:rPr lang="ru-RU" sz="2400" dirty="0">
                <a:ea typeface="Times New Roman"/>
              </a:rPr>
              <a:t>цветоносов, </a:t>
            </a:r>
            <a:r>
              <a:rPr lang="ru-RU" sz="2400" dirty="0" smtClean="0">
                <a:ea typeface="Times New Roman"/>
              </a:rPr>
              <a:t>на концах</a:t>
            </a:r>
          </a:p>
          <a:p>
            <a:pPr algn="just"/>
            <a:r>
              <a:rPr lang="ru-RU" sz="2400" dirty="0" smtClean="0">
                <a:ea typeface="Times New Roman"/>
              </a:rPr>
              <a:t> </a:t>
            </a:r>
            <a:r>
              <a:rPr lang="ru-RU" sz="2400" dirty="0">
                <a:ea typeface="Times New Roman"/>
              </a:rPr>
              <a:t>которых </a:t>
            </a:r>
            <a:r>
              <a:rPr lang="ru-RU" sz="2400" dirty="0" smtClean="0">
                <a:ea typeface="Times New Roman"/>
              </a:rPr>
              <a:t>распускаются </a:t>
            </a:r>
            <a:r>
              <a:rPr lang="ru-RU" sz="2400" dirty="0">
                <a:ea typeface="Times New Roman"/>
              </a:rPr>
              <a:t>до </a:t>
            </a:r>
            <a:r>
              <a:rPr lang="ru-RU" sz="2400" dirty="0" smtClean="0">
                <a:ea typeface="Times New Roman"/>
              </a:rPr>
              <a:t>4 </a:t>
            </a:r>
            <a:r>
              <a:rPr lang="ru-RU" sz="2400" dirty="0">
                <a:ea typeface="Times New Roman"/>
              </a:rPr>
              <a:t>бутонов. </a:t>
            </a:r>
            <a:endParaRPr lang="ru-RU" sz="2400" dirty="0" smtClean="0">
              <a:ea typeface="Times New Roman"/>
            </a:endParaRPr>
          </a:p>
          <a:p>
            <a:pPr algn="just"/>
            <a:r>
              <a:rPr lang="ru-RU" sz="2400" dirty="0" smtClean="0">
                <a:solidFill>
                  <a:srgbClr val="FF0000"/>
                </a:solidFill>
                <a:ea typeface="Times New Roman"/>
              </a:rPr>
              <a:t>Помните, его луковица </a:t>
            </a:r>
            <a:r>
              <a:rPr lang="ru-RU" sz="2400" dirty="0">
                <a:solidFill>
                  <a:srgbClr val="FF0000"/>
                </a:solidFill>
                <a:ea typeface="Times New Roman"/>
              </a:rPr>
              <a:t>очень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</a:rPr>
              <a:t>ядовита</a:t>
            </a:r>
            <a:r>
              <a:rPr lang="ru-RU" sz="2400" dirty="0">
                <a:solidFill>
                  <a:srgbClr val="FF0000"/>
                </a:solidFill>
                <a:ea typeface="Times New Roman"/>
              </a:rPr>
              <a:t>!</a:t>
            </a:r>
            <a:endParaRPr lang="ru-RU" sz="2400" dirty="0">
              <a:solidFill>
                <a:srgbClr val="FF0000"/>
              </a:solidFill>
              <a:latin typeface="Calibri"/>
              <a:ea typeface="Calibri"/>
            </a:endParaRPr>
          </a:p>
        </p:txBody>
      </p:sp>
      <p:pic>
        <p:nvPicPr>
          <p:cNvPr id="4" name="Рисунок 3" descr="D:\Desktop\Гипеаструм Амира\hippeastrum_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9320" y="4126995"/>
            <a:ext cx="2304256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847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45085"/>
            <a:ext cx="8424936" cy="5021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Состав </a:t>
            </a:r>
            <a:r>
              <a:rPr lang="ru-RU" sz="2400" b="1" dirty="0">
                <a:solidFill>
                  <a:srgbClr val="CC0066"/>
                </a:solidFill>
                <a:ea typeface="Times New Roman"/>
              </a:rPr>
              <a:t>почвы для выращивания </a:t>
            </a:r>
            <a:r>
              <a:rPr lang="ru-RU" sz="2400" b="1" dirty="0" err="1">
                <a:solidFill>
                  <a:srgbClr val="CC0066"/>
                </a:solidFill>
                <a:ea typeface="Times New Roman"/>
              </a:rPr>
              <a:t>гиппеаструма</a:t>
            </a:r>
            <a:endParaRPr lang="ru-RU" sz="2400" b="1" dirty="0">
              <a:solidFill>
                <a:srgbClr val="CC0066"/>
              </a:solidFill>
              <a:ea typeface="Calibri"/>
            </a:endParaRPr>
          </a:p>
          <a:p>
            <a:pPr algn="just"/>
            <a:r>
              <a:rPr lang="ru-RU" sz="2400" dirty="0">
                <a:ea typeface="Times New Roman"/>
              </a:rPr>
              <a:t>Цветок предпочитает плодородные, рыхлые, богатые кислородом субстраты. </a:t>
            </a:r>
          </a:p>
          <a:p>
            <a:r>
              <a:rPr lang="ru-RU" sz="2400" dirty="0" smtClean="0">
                <a:ea typeface="Times New Roman"/>
              </a:rPr>
              <a:t>Состав </a:t>
            </a:r>
            <a:r>
              <a:rPr lang="ru-RU" sz="2400" dirty="0">
                <a:ea typeface="Times New Roman"/>
              </a:rPr>
              <a:t>почвы:</a:t>
            </a:r>
            <a:endParaRPr lang="ru-RU" sz="2400" dirty="0">
              <a:ea typeface="Calibri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ea typeface="Times New Roman"/>
              </a:rPr>
              <a:t>дерновая земля </a:t>
            </a:r>
            <a:r>
              <a:rPr lang="ru-RU" sz="2400" dirty="0" smtClean="0">
                <a:ea typeface="Times New Roman"/>
              </a:rPr>
              <a:t>- </a:t>
            </a:r>
            <a:r>
              <a:rPr lang="ru-RU" sz="2400" dirty="0">
                <a:ea typeface="Times New Roman"/>
              </a:rPr>
              <a:t>2 части,</a:t>
            </a:r>
            <a:endParaRPr lang="ru-RU" sz="2400" dirty="0">
              <a:ea typeface="Calibri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ea typeface="Times New Roman"/>
              </a:rPr>
              <a:t>свежий перегной </a:t>
            </a:r>
            <a:r>
              <a:rPr lang="ru-RU" sz="2400" dirty="0" smtClean="0">
                <a:ea typeface="Times New Roman"/>
              </a:rPr>
              <a:t>- </a:t>
            </a:r>
            <a:r>
              <a:rPr lang="ru-RU" sz="2400" dirty="0">
                <a:ea typeface="Times New Roman"/>
              </a:rPr>
              <a:t>1 часть,</a:t>
            </a:r>
            <a:endParaRPr lang="ru-RU" sz="2400" dirty="0">
              <a:ea typeface="Calibri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ea typeface="Times New Roman"/>
              </a:rPr>
              <a:t>торф </a:t>
            </a:r>
            <a:r>
              <a:rPr lang="ru-RU" sz="2400" dirty="0" smtClean="0">
                <a:ea typeface="Times New Roman"/>
              </a:rPr>
              <a:t>- 1 </a:t>
            </a:r>
            <a:r>
              <a:rPr lang="ru-RU" sz="2400" dirty="0">
                <a:ea typeface="Times New Roman"/>
              </a:rPr>
              <a:t>часть,</a:t>
            </a:r>
            <a:endParaRPr lang="ru-RU" sz="2400" dirty="0">
              <a:ea typeface="Calibri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dirty="0" smtClean="0">
                <a:ea typeface="Times New Roman"/>
              </a:rPr>
              <a:t>Песок - </a:t>
            </a:r>
            <a:r>
              <a:rPr lang="ru-RU" sz="2400" dirty="0">
                <a:ea typeface="Times New Roman"/>
              </a:rPr>
              <a:t>1 часть.</a:t>
            </a:r>
            <a:endParaRPr lang="ru-RU" sz="2400" dirty="0">
              <a:ea typeface="Calibri"/>
            </a:endParaRPr>
          </a:p>
          <a:p>
            <a:pPr algn="just"/>
            <a:r>
              <a:rPr lang="ru-RU" sz="2400" dirty="0" smtClean="0">
                <a:ea typeface="Times New Roman"/>
              </a:rPr>
              <a:t>Обязательно  дренаж</a:t>
            </a:r>
            <a:r>
              <a:rPr lang="ru-RU" sz="2400" dirty="0">
                <a:ea typeface="Times New Roman"/>
              </a:rPr>
              <a:t>: </a:t>
            </a:r>
            <a:r>
              <a:rPr lang="ru-RU" sz="2400" dirty="0" smtClean="0">
                <a:ea typeface="Times New Roman"/>
              </a:rPr>
              <a:t>керамзит - </a:t>
            </a:r>
            <a:r>
              <a:rPr lang="ru-RU" sz="2400" dirty="0">
                <a:ea typeface="Times New Roman"/>
              </a:rPr>
              <a:t>1/5 горшка. </a:t>
            </a:r>
            <a:endParaRPr lang="ru-RU" sz="2400" dirty="0" smtClean="0">
              <a:ea typeface="Times New Roman"/>
            </a:endParaRPr>
          </a:p>
          <a:p>
            <a:pPr algn="just"/>
            <a:r>
              <a:rPr lang="ru-RU" sz="2400" dirty="0" smtClean="0">
                <a:ea typeface="Times New Roman"/>
              </a:rPr>
              <a:t>Луковицу </a:t>
            </a:r>
            <a:r>
              <a:rPr lang="ru-RU" sz="2400" dirty="0">
                <a:ea typeface="Times New Roman"/>
              </a:rPr>
              <a:t>рекомендуется высаживать на </a:t>
            </a:r>
            <a:r>
              <a:rPr lang="ru-RU" sz="2400" dirty="0" smtClean="0">
                <a:ea typeface="Times New Roman"/>
              </a:rPr>
              <a:t>песок. Такая </a:t>
            </a:r>
            <a:r>
              <a:rPr lang="ru-RU" sz="2400" dirty="0">
                <a:ea typeface="Times New Roman"/>
              </a:rPr>
              <a:t>«подушка» толщиной 1-2 см обезопасит ее от развития </a:t>
            </a:r>
            <a:r>
              <a:rPr lang="ru-RU" sz="2400" dirty="0" smtClean="0">
                <a:ea typeface="Times New Roman"/>
              </a:rPr>
              <a:t>гнили, </a:t>
            </a:r>
            <a:r>
              <a:rPr lang="ru-RU" sz="2400" dirty="0">
                <a:ea typeface="Times New Roman"/>
              </a:rPr>
              <a:t>инфекций</a:t>
            </a:r>
            <a:r>
              <a:rPr lang="ru-RU" sz="2400" dirty="0" smtClean="0">
                <a:ea typeface="Times New Roman"/>
              </a:rPr>
              <a:t>.</a:t>
            </a:r>
            <a:r>
              <a:rPr lang="ru-RU" sz="2400" dirty="0">
                <a:ea typeface="Calibri"/>
              </a:rPr>
              <a:t> Перед </a:t>
            </a:r>
            <a:r>
              <a:rPr lang="ru-RU" sz="2400" dirty="0" smtClean="0">
                <a:ea typeface="Calibri"/>
              </a:rPr>
              <a:t>посадкой </a:t>
            </a:r>
            <a:r>
              <a:rPr lang="ru-RU" sz="2400" dirty="0">
                <a:ea typeface="Calibri"/>
              </a:rPr>
              <a:t>подрезать все поврежденные </a:t>
            </a:r>
            <a:r>
              <a:rPr lang="ru-RU" sz="2400" dirty="0" smtClean="0">
                <a:ea typeface="Calibri"/>
              </a:rPr>
              <a:t>и </a:t>
            </a:r>
            <a:r>
              <a:rPr lang="ru-RU" sz="2400" dirty="0">
                <a:ea typeface="Calibri"/>
              </a:rPr>
              <a:t>длинные корни у </a:t>
            </a:r>
            <a:r>
              <a:rPr lang="ru-RU" sz="2400" dirty="0" smtClean="0">
                <a:ea typeface="Calibri"/>
              </a:rPr>
              <a:t>луковицы, </a:t>
            </a:r>
            <a:r>
              <a:rPr lang="ru-RU" sz="2400" dirty="0">
                <a:ea typeface="Calibri"/>
              </a:rPr>
              <a:t>присыпать их золой. </a:t>
            </a:r>
          </a:p>
        </p:txBody>
      </p:sp>
      <p:pic>
        <p:nvPicPr>
          <p:cNvPr id="3" name="Рисунок 2" descr="D:\Desktop\Гипеаструм Амира\hippeastrum_1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/>
          <a:stretch/>
        </p:blipFill>
        <p:spPr bwMode="auto">
          <a:xfrm>
            <a:off x="6876256" y="1810619"/>
            <a:ext cx="1373381" cy="21239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75474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7951" y="260648"/>
            <a:ext cx="8064896" cy="243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Местоположение</a:t>
            </a:r>
            <a:endParaRPr lang="ru-RU" sz="2400" dirty="0">
              <a:solidFill>
                <a:srgbClr val="CC0066"/>
              </a:solidFill>
              <a:latin typeface="Calibri"/>
              <a:ea typeface="Times New Roman"/>
            </a:endParaRPr>
          </a:p>
          <a:p>
            <a:pPr algn="just">
              <a:spcAft>
                <a:spcPts val="1000"/>
              </a:spcAft>
            </a:pPr>
            <a:r>
              <a:rPr lang="ru-RU" sz="2400" dirty="0" err="1" smtClean="0">
                <a:ea typeface="Times New Roman"/>
              </a:rPr>
              <a:t>Гиппеаструм</a:t>
            </a:r>
            <a:r>
              <a:rPr lang="ru-RU" sz="2400" dirty="0" smtClean="0">
                <a:ea typeface="Times New Roman"/>
              </a:rPr>
              <a:t> </a:t>
            </a:r>
            <a:r>
              <a:rPr lang="ru-RU" sz="2400" dirty="0">
                <a:ea typeface="Times New Roman"/>
              </a:rPr>
              <a:t>является довольно светолюбивым растением. Для него хорошо подойдут окна с юго-восточной и юго-западной стороны. Не боится </a:t>
            </a:r>
            <a:r>
              <a:rPr lang="ru-RU" sz="2400" dirty="0" err="1">
                <a:ea typeface="Times New Roman"/>
              </a:rPr>
              <a:t>гиппеаструм</a:t>
            </a:r>
            <a:r>
              <a:rPr lang="ru-RU" sz="2400" dirty="0">
                <a:ea typeface="Times New Roman"/>
              </a:rPr>
              <a:t> и прямых солнечных лучей. Зимой луковицу растения </a:t>
            </a:r>
            <a:r>
              <a:rPr lang="ru-RU" sz="2400" dirty="0" smtClean="0">
                <a:ea typeface="Times New Roman"/>
              </a:rPr>
              <a:t>держать </a:t>
            </a:r>
            <a:r>
              <a:rPr lang="ru-RU" sz="2400" dirty="0">
                <a:ea typeface="Times New Roman"/>
              </a:rPr>
              <a:t>при температуре, не превышающей 16 градусов.</a:t>
            </a:r>
            <a:endParaRPr lang="ru-RU" sz="2400" dirty="0">
              <a:latin typeface="Calibri"/>
              <a:ea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4046" y="2564904"/>
            <a:ext cx="5198074" cy="342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Полив</a:t>
            </a:r>
            <a:endParaRPr lang="ru-RU" sz="2400" dirty="0" smtClean="0">
              <a:solidFill>
                <a:srgbClr val="CC0066"/>
              </a:solidFill>
              <a:latin typeface="Calibri"/>
              <a:ea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400" dirty="0" err="1" smtClean="0">
                <a:ea typeface="Times New Roman"/>
              </a:rPr>
              <a:t>Гиппеаструм</a:t>
            </a:r>
            <a:r>
              <a:rPr lang="ru-RU" sz="2400" dirty="0" smtClean="0">
                <a:ea typeface="Times New Roman"/>
              </a:rPr>
              <a:t> </a:t>
            </a:r>
            <a:r>
              <a:rPr lang="ru-RU" sz="2400" dirty="0">
                <a:ea typeface="Times New Roman"/>
              </a:rPr>
              <a:t>требует постоянного </a:t>
            </a:r>
            <a:r>
              <a:rPr lang="ru-RU" sz="2400" dirty="0" smtClean="0">
                <a:ea typeface="Times New Roman"/>
              </a:rPr>
              <a:t>полива.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С появлением первых ростков растение следует поливать обильнее и опрыскивать. </a:t>
            </a:r>
          </a:p>
          <a:p>
            <a:pPr algn="just">
              <a:spcAft>
                <a:spcPts val="600"/>
              </a:spcAft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Влажность </a:t>
            </a:r>
            <a:r>
              <a:rPr lang="ru-RU" sz="2400" b="1" dirty="0">
                <a:solidFill>
                  <a:srgbClr val="CC0066"/>
                </a:solidFill>
                <a:ea typeface="Times New Roman"/>
              </a:rPr>
              <a:t>воздуха</a:t>
            </a:r>
            <a:endParaRPr lang="ru-RU" sz="2400" dirty="0">
              <a:solidFill>
                <a:srgbClr val="CC0066"/>
              </a:solidFill>
              <a:latin typeface="Calibri"/>
              <a:ea typeface="Calibri"/>
            </a:endParaRPr>
          </a:p>
          <a:p>
            <a:pPr algn="just">
              <a:spcAft>
                <a:spcPts val="600"/>
              </a:spcAft>
            </a:pPr>
            <a:r>
              <a:rPr lang="ru-RU" sz="2400" dirty="0">
                <a:ea typeface="Times New Roman"/>
              </a:rPr>
              <a:t>Умеренная. Опрыскивание, но только до появления первых цветов.</a:t>
            </a:r>
            <a:endParaRPr lang="ru-RU" sz="2400" dirty="0">
              <a:latin typeface="Calibri"/>
              <a:ea typeface="Calibri"/>
            </a:endParaRPr>
          </a:p>
        </p:txBody>
      </p:sp>
      <p:pic>
        <p:nvPicPr>
          <p:cNvPr id="5" name="Рисунок 4" descr="D:\Desktop\Амира\IMG_086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5216040" y="3206456"/>
            <a:ext cx="3950335" cy="29341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570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3187" y="692696"/>
            <a:ext cx="8712968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solidFill>
                  <a:srgbClr val="CC0066"/>
                </a:solidFill>
                <a:ea typeface="Times New Roman"/>
              </a:rPr>
              <a:t>Внесение удобрений</a:t>
            </a:r>
            <a:endParaRPr lang="ru-RU" sz="2400" b="1" dirty="0">
              <a:solidFill>
                <a:srgbClr val="CC0066"/>
              </a:solidFill>
              <a:ea typeface="Calibri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Начинать </a:t>
            </a:r>
            <a:r>
              <a:rPr lang="ru-RU" sz="2400" dirty="0">
                <a:ea typeface="Times New Roman"/>
              </a:rPr>
              <a:t>подкормку следует весной, по мере роста </a:t>
            </a:r>
            <a:r>
              <a:rPr lang="ru-RU" sz="2400" dirty="0" smtClean="0">
                <a:ea typeface="Times New Roman"/>
              </a:rPr>
              <a:t>листьев.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Можно </a:t>
            </a:r>
            <a:r>
              <a:rPr lang="ru-RU" sz="2400" dirty="0">
                <a:ea typeface="Times New Roman"/>
              </a:rPr>
              <a:t>использовать комплексное минеральное удобрение для декоративно-лиственных растений. </a:t>
            </a:r>
            <a:endParaRPr lang="ru-RU" sz="2400" dirty="0" smtClean="0">
              <a:ea typeface="Times New Roman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С </a:t>
            </a:r>
            <a:r>
              <a:rPr lang="ru-RU" sz="2400" dirty="0">
                <a:ea typeface="Times New Roman"/>
              </a:rPr>
              <a:t>появлением цветоносов и до окончания периода цветения удобрение меняют на универсальную смесь для цветущих комнатных растений или для амариллисовых. </a:t>
            </a:r>
            <a:endParaRPr lang="ru-RU" sz="2400" dirty="0" smtClean="0">
              <a:ea typeface="Times New Roman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Частота </a:t>
            </a:r>
            <a:r>
              <a:rPr lang="ru-RU" sz="2400" dirty="0">
                <a:ea typeface="Times New Roman"/>
              </a:rPr>
              <a:t>внесения подкормок: </a:t>
            </a:r>
            <a:endParaRPr lang="ru-RU" sz="2400" dirty="0" smtClean="0">
              <a:ea typeface="Times New Roman"/>
            </a:endParaRPr>
          </a:p>
          <a:p>
            <a:pPr algn="just">
              <a:spcAft>
                <a:spcPts val="600"/>
              </a:spcAft>
            </a:pPr>
            <a:r>
              <a:rPr lang="ru-RU" sz="2400" dirty="0" smtClean="0">
                <a:ea typeface="Times New Roman"/>
              </a:rPr>
              <a:t>     2 </a:t>
            </a:r>
            <a:r>
              <a:rPr lang="ru-RU" sz="2400" dirty="0">
                <a:ea typeface="Times New Roman"/>
              </a:rPr>
              <a:t>раза в месяц, чередуя </a:t>
            </a:r>
            <a:r>
              <a:rPr lang="ru-RU" sz="2400" dirty="0" err="1" smtClean="0">
                <a:ea typeface="Times New Roman"/>
              </a:rPr>
              <a:t>органи</a:t>
            </a:r>
            <a:r>
              <a:rPr lang="ru-RU" sz="2400" dirty="0" smtClean="0">
                <a:ea typeface="Times New Roman"/>
              </a:rPr>
              <a:t>-</a:t>
            </a:r>
          </a:p>
          <a:p>
            <a:pPr algn="just">
              <a:spcAft>
                <a:spcPts val="600"/>
              </a:spcAft>
            </a:pPr>
            <a:r>
              <a:rPr lang="ru-RU" sz="2400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    </a:t>
            </a:r>
            <a:r>
              <a:rPr lang="ru-RU" sz="2400" dirty="0" err="1" smtClean="0">
                <a:ea typeface="Times New Roman"/>
              </a:rPr>
              <a:t>ческие</a:t>
            </a:r>
            <a:r>
              <a:rPr lang="ru-RU" sz="2400" dirty="0" smtClean="0">
                <a:ea typeface="Times New Roman"/>
              </a:rPr>
              <a:t> и </a:t>
            </a:r>
            <a:r>
              <a:rPr lang="ru-RU" sz="2400" dirty="0">
                <a:ea typeface="Times New Roman"/>
              </a:rPr>
              <a:t>минеральные </a:t>
            </a:r>
            <a:r>
              <a:rPr lang="ru-RU" sz="2400" dirty="0" smtClean="0">
                <a:ea typeface="Times New Roman"/>
              </a:rPr>
              <a:t>составы</a:t>
            </a:r>
            <a:r>
              <a:rPr lang="ru-RU" sz="2400" dirty="0">
                <a:ea typeface="Times New Roman"/>
              </a:rPr>
              <a:t>.</a:t>
            </a:r>
            <a:endParaRPr lang="ru-RU" sz="2400" dirty="0">
              <a:ea typeface="Calibri"/>
            </a:endParaRPr>
          </a:p>
        </p:txBody>
      </p:sp>
      <p:pic>
        <p:nvPicPr>
          <p:cNvPr id="3" name="Рисунок 2" descr="D:\Desktop\Амира\IMG_085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92079" y="3645024"/>
            <a:ext cx="3657179" cy="30597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19455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272963"/>
            <a:ext cx="7776864" cy="30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После </a:t>
            </a:r>
            <a:r>
              <a:rPr lang="ru-RU" sz="2400" dirty="0">
                <a:ea typeface="Times New Roman"/>
              </a:rPr>
              <a:t>того, как цветение закончится, цветонос обрезают у самой луковицы. Желательно не допускать образования семян: это значительно ослабит растение.</a:t>
            </a:r>
            <a:endParaRPr lang="ru-RU" sz="2400" dirty="0">
              <a:ea typeface="Calibri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После </a:t>
            </a:r>
            <a:r>
              <a:rPr lang="ru-RU" sz="2400" dirty="0">
                <a:ea typeface="Times New Roman"/>
              </a:rPr>
              <a:t>цветения растение помещают в светлую комнату. </a:t>
            </a:r>
            <a:r>
              <a:rPr lang="ru-RU" sz="2400" dirty="0" smtClean="0">
                <a:ea typeface="Times New Roman"/>
              </a:rPr>
              <a:t>Полив - </a:t>
            </a:r>
            <a:r>
              <a:rPr lang="ru-RU" sz="2400" dirty="0">
                <a:ea typeface="Times New Roman"/>
              </a:rPr>
              <a:t>1 раз в </a:t>
            </a:r>
            <a:r>
              <a:rPr lang="ru-RU" sz="2400" dirty="0" smtClean="0">
                <a:ea typeface="Times New Roman"/>
              </a:rPr>
              <a:t>неделю. </a:t>
            </a:r>
            <a:r>
              <a:rPr lang="ru-RU" sz="2400" dirty="0">
                <a:ea typeface="Times New Roman"/>
              </a:rPr>
              <a:t>В</a:t>
            </a:r>
            <a:r>
              <a:rPr lang="ru-RU" sz="2400" dirty="0" smtClean="0">
                <a:ea typeface="Times New Roman"/>
              </a:rPr>
              <a:t>носят </a:t>
            </a:r>
            <a:r>
              <a:rPr lang="ru-RU" sz="2400" dirty="0">
                <a:ea typeface="Times New Roman"/>
              </a:rPr>
              <a:t>удобрения. </a:t>
            </a:r>
            <a:endParaRPr lang="ru-RU" sz="2400" dirty="0" smtClean="0"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ea typeface="Times New Roman"/>
              </a:rPr>
              <a:t>В </a:t>
            </a:r>
            <a:r>
              <a:rPr lang="ru-RU" sz="2400" dirty="0">
                <a:ea typeface="Times New Roman"/>
              </a:rPr>
              <a:t>конце весны </a:t>
            </a:r>
            <a:r>
              <a:rPr lang="ru-RU" sz="2400" dirty="0" err="1">
                <a:ea typeface="Times New Roman"/>
              </a:rPr>
              <a:t>гиппеаструм</a:t>
            </a:r>
            <a:r>
              <a:rPr lang="ru-RU" sz="2400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можно </a:t>
            </a:r>
            <a:r>
              <a:rPr lang="ru-RU" sz="2400" dirty="0">
                <a:ea typeface="Times New Roman"/>
              </a:rPr>
              <a:t>вынести на свежий </a:t>
            </a:r>
            <a:endParaRPr lang="ru-RU" sz="2400" dirty="0" smtClean="0">
              <a:ea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2400" dirty="0" smtClean="0">
                <a:ea typeface="Times New Roman"/>
              </a:rPr>
              <a:t>    воздух</a:t>
            </a:r>
            <a:r>
              <a:rPr lang="ru-RU" sz="2400" dirty="0">
                <a:ea typeface="Times New Roman"/>
              </a:rPr>
              <a:t>.</a:t>
            </a:r>
            <a:endParaRPr lang="ru-RU" sz="2400" dirty="0">
              <a:ea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755898"/>
            <a:ext cx="597666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70C0"/>
                </a:solidFill>
                <a:ea typeface="Times New Roman"/>
              </a:rPr>
              <a:t>     </a:t>
            </a: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Уход после цветения и в период покоя</a:t>
            </a:r>
            <a:endParaRPr lang="ru-RU" sz="2400" dirty="0" smtClean="0">
              <a:solidFill>
                <a:srgbClr val="CC0066"/>
              </a:solidFill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Цветок гиппеаструма">
            <a:hlinkClick r:id="rId2" tooltip="&quo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39795"/>
            <a:ext cx="3024336" cy="255789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42591" y="105273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err="1">
                <a:ea typeface="Calibri"/>
              </a:rPr>
              <a:t>Г</a:t>
            </a:r>
            <a:r>
              <a:rPr lang="ru-RU" sz="2400" dirty="0" err="1" smtClean="0">
                <a:ea typeface="Calibri"/>
              </a:rPr>
              <a:t>иппеаструм</a:t>
            </a:r>
            <a:r>
              <a:rPr lang="ru-RU" sz="2400" dirty="0" smtClean="0">
                <a:ea typeface="Calibri"/>
              </a:rPr>
              <a:t> </a:t>
            </a:r>
            <a:r>
              <a:rPr lang="ru-RU" sz="2400" dirty="0">
                <a:ea typeface="Calibri"/>
              </a:rPr>
              <a:t>своей энергией воздействует на человека, помогая сохранить ему душевное равновесие и принимать правильные </a:t>
            </a:r>
            <a:r>
              <a:rPr lang="ru-RU" sz="2400" dirty="0" smtClean="0">
                <a:ea typeface="Calibri"/>
              </a:rPr>
              <a:t>решения, п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омогает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справляться с сомнениями, преодолевать жизненные трудности. </a:t>
            </a:r>
            <a:r>
              <a:rPr lang="ru-RU" sz="2400" dirty="0" smtClean="0">
                <a:ea typeface="Calibri"/>
              </a:rPr>
              <a:t>У </a:t>
            </a:r>
            <a:r>
              <a:rPr lang="ru-RU" sz="2400" dirty="0" err="1">
                <a:ea typeface="Calibri"/>
              </a:rPr>
              <a:t>гиппеаструма</a:t>
            </a:r>
            <a:r>
              <a:rPr lang="ru-RU" sz="2400" dirty="0">
                <a:ea typeface="Calibri"/>
              </a:rPr>
              <a:t> сильная, мощная энергетика, которая распространяется по помещению плавными волнами, наполняя атмосферу бодростью и радостью. Это растение подходит людям, которые мечтают приобрести славу и известность. </a:t>
            </a:r>
            <a:r>
              <a:rPr lang="ru-RU" sz="2400" dirty="0" smtClean="0">
                <a:ea typeface="Calibri"/>
              </a:rPr>
              <a:t>Небольшие </a:t>
            </a:r>
            <a:r>
              <a:rPr lang="ru-RU" sz="2400" dirty="0">
                <a:ea typeface="Calibri"/>
              </a:rPr>
              <a:t>дозы луковицы </a:t>
            </a:r>
            <a:r>
              <a:rPr lang="ru-RU" sz="2400" dirty="0" err="1">
                <a:ea typeface="Calibri"/>
              </a:rPr>
              <a:t>гиппеаструма</a:t>
            </a:r>
            <a:r>
              <a:rPr lang="ru-RU" sz="2400" dirty="0">
                <a:ea typeface="Calibri"/>
              </a:rPr>
              <a:t> </a:t>
            </a:r>
            <a:r>
              <a:rPr lang="ru-RU" sz="2400" dirty="0" smtClean="0">
                <a:ea typeface="Calibri"/>
              </a:rPr>
              <a:t>служат рвотным </a:t>
            </a:r>
            <a:r>
              <a:rPr lang="ru-RU" sz="2400" dirty="0">
                <a:ea typeface="Calibri"/>
              </a:rPr>
              <a:t>средством</a:t>
            </a:r>
            <a:r>
              <a:rPr lang="ru-RU" sz="2400" dirty="0" smtClean="0">
                <a:ea typeface="Calibri"/>
              </a:rPr>
              <a:t>,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a typeface="Calibri"/>
              </a:rPr>
              <a:t> большие </a:t>
            </a:r>
            <a:r>
              <a:rPr lang="ru-RU" sz="2400" dirty="0">
                <a:ea typeface="Calibri"/>
              </a:rPr>
              <a:t>дозы </a:t>
            </a:r>
            <a:r>
              <a:rPr lang="ru-RU" sz="2400" dirty="0" smtClean="0">
                <a:ea typeface="Calibri"/>
              </a:rPr>
              <a:t>– сильно ядовиты</a:t>
            </a:r>
            <a:r>
              <a:rPr lang="ru-RU" sz="2400" dirty="0">
                <a:ea typeface="Calibri"/>
              </a:rPr>
              <a:t>. Листья </a:t>
            </a:r>
            <a:endParaRPr lang="ru-RU" sz="2400" dirty="0" smtClean="0"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a typeface="Calibri"/>
              </a:rPr>
              <a:t> </a:t>
            </a:r>
            <a:r>
              <a:rPr lang="ru-RU" sz="2400" dirty="0">
                <a:ea typeface="Calibri"/>
              </a:rPr>
              <a:t>обладают </a:t>
            </a:r>
            <a:r>
              <a:rPr lang="ru-RU" sz="2400" dirty="0" smtClean="0">
                <a:ea typeface="Calibri"/>
              </a:rPr>
              <a:t>свойством успокаивать 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ea typeface="Calibri"/>
              </a:rPr>
              <a:t>судороги и </a:t>
            </a:r>
            <a:r>
              <a:rPr lang="ru-RU" sz="2400" dirty="0">
                <a:ea typeface="Calibri"/>
              </a:rPr>
              <a:t>спазмы. </a:t>
            </a:r>
            <a:endParaRPr lang="ru-RU" sz="2400" dirty="0">
              <a:latin typeface="Calibri"/>
              <a:ea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5567" y="188640"/>
            <a:ext cx="56589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Гиппеаструм</a:t>
            </a: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 в медицине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03135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6912768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часть. Наблюдение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5284106"/>
              </p:ext>
            </p:extLst>
          </p:nvPr>
        </p:nvGraphicFramePr>
        <p:xfrm>
          <a:off x="395536" y="1484784"/>
          <a:ext cx="8085006" cy="4323560"/>
        </p:xfrm>
        <a:graphic>
          <a:graphicData uri="http://schemas.openxmlformats.org/drawingml/2006/table">
            <a:tbl>
              <a:tblPr firstRow="1" firstCol="1" bandRow="1"/>
              <a:tblGrid>
                <a:gridCol w="1020438"/>
                <a:gridCol w="7064568"/>
              </a:tblGrid>
              <a:tr h="3537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ДАТА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ИЗМЕНЕНИЯ, ПРОИЗОШЕДШИЕ С ГИППЕАСТРУМОМ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43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8.02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показалась верхушка цветоноса и почти одновременно и вершина листа</a:t>
                      </a: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3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14.02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верхушка цветоноса выступала на 5 см над шейкой луковицы</a:t>
                      </a: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2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16.02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цветонос достиг 7 см длины, соцветие - 5 см (в 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оболочке)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19.02 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длина соцветия 7 см, цветоноса - 13 см</a:t>
                      </a: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8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длина соцветия была 7.5 см, ширина - 2.5 см, высота цветоноса 22 см</a:t>
                      </a: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004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7918741"/>
              </p:ext>
            </p:extLst>
          </p:nvPr>
        </p:nvGraphicFramePr>
        <p:xfrm>
          <a:off x="539552" y="332656"/>
          <a:ext cx="7992889" cy="5724144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7128793"/>
              </a:tblGrid>
              <a:tr h="790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25.02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соцветие достигло 9 см длины; цветонос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 см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показалась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верхушка одного бутона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27.02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покрывало соцветия раскрылось полностью, в зонтике по 2 цветка; высота цветоноса 58 см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28.02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первый бутон 11 см длины; цветонос 58 см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длины;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1-2-й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бутоны слегка окрасились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2.03 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первый бутон 13 см длины;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второй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-8 </a:t>
                      </a: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см, все бутоны приняли вертикальное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положение.</a:t>
                      </a:r>
                      <a:r>
                        <a:rPr lang="ru-RU" sz="24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Цветонос-62 см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5.03 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раскрылся первый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бутон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6.03 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раскрылся второй бутон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7.03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второй бутон раскрылся полностью; лепестки начали расходиться у верхушки. Цветки приняли горизонтальное положение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12.03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раскрылись</a:t>
                      </a:r>
                      <a:r>
                        <a:rPr lang="ru-RU" sz="2400" baseline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третий и четвёртый </a:t>
                      </a:r>
                      <a:r>
                        <a:rPr lang="ru-RU" sz="2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бутоны</a:t>
                      </a:r>
                      <a:endParaRPr lang="ru-RU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89250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1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4566707"/>
              </p:ext>
            </p:extLst>
          </p:nvPr>
        </p:nvGraphicFramePr>
        <p:xfrm>
          <a:off x="611560" y="980728"/>
          <a:ext cx="7760513" cy="2462400"/>
        </p:xfrm>
        <a:graphic>
          <a:graphicData uri="http://schemas.openxmlformats.org/drawingml/2006/table">
            <a:tbl>
              <a:tblPr firstRow="1" firstCol="1" bandRow="1"/>
              <a:tblGrid>
                <a:gridCol w="979482"/>
                <a:gridCol w="6781031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15.03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+mn-cs"/>
                        </a:rPr>
                        <a:t>отцвели два цветка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18.03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+mn-cs"/>
                        </a:rPr>
                        <a:t>отцвели ещё два  цветка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28.03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Образовались семена.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4.04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–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21.04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Вянет цветонос, созревают семена.</a:t>
                      </a:r>
                      <a:endParaRPr lang="ru-RU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681" marR="376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3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Desktop\20170226_1818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35105" y="3111348"/>
            <a:ext cx="284234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Аня\106_FUJI 3 класс\DSCF648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21092" y="2575654"/>
            <a:ext cx="2978418" cy="1804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Аня\106_FUJI 3 класс\DSCF644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95741" y="2083766"/>
            <a:ext cx="2978417" cy="1938666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10075" y="476672"/>
            <a:ext cx="6005471" cy="7200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Наблюдение за развитием 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0637" y="4650512"/>
            <a:ext cx="588623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dirty="0">
                <a:ea typeface="Calibri"/>
              </a:rPr>
              <a:t>8.02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8223" y="5570984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19.02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78253" y="517594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12.02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8323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80920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карта проекта</a:t>
            </a:r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6333876"/>
              </p:ext>
            </p:extLst>
          </p:nvPr>
        </p:nvGraphicFramePr>
        <p:xfrm>
          <a:off x="611560" y="1628800"/>
          <a:ext cx="8136904" cy="3154680"/>
        </p:xfrm>
        <a:graphic>
          <a:graphicData uri="http://schemas.openxmlformats.org/drawingml/2006/table">
            <a:tbl>
              <a:tblPr firstRow="1" firstCol="1" bandRow="1"/>
              <a:tblGrid>
                <a:gridCol w="3744416"/>
                <a:gridCol w="439248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Фамилия, имя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участника</a:t>
                      </a:r>
                      <a:r>
                        <a:rPr lang="ru-RU" sz="18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проекта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Прошенина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Амира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Дамировна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(09. 12.06 г.)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Возраст </a:t>
                      </a: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участника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 лет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объединения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«Юный эколог»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Полное название образовательного учреждения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МОУ ДОД ДДТ  Волжского муниципального района Республики Марий Эл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МОУ «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Обшиярская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основная общеобразовательная школа»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Фамилия имя педагога проекта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Сидорова Алевтина Александровна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Должность педагога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Учитель начальных классов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Название проекта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Гиппеаструм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– рыцарская звезда»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Desktop\Новая папка\20170226_18181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6850" y="1720157"/>
            <a:ext cx="3050580" cy="1807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Desktop\Новая папка\20170304_1606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51458" y="2273200"/>
            <a:ext cx="3077368" cy="1940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Desktop\Новая папка\20170304_16104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80744" y="2796322"/>
            <a:ext cx="3245127" cy="206221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969772" y="443632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21. 02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889853" y="508066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25.02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971259" y="567983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28.03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30729" y="329059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Наблюдение за развитием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5301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555776" y="476672"/>
            <a:ext cx="453650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цветка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D:\Аня\Гипеаструм тюльпаны\apple-blossom-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088" y="1628800"/>
            <a:ext cx="2071370" cy="276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Desktop\Новая папка\20170307_14160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40931" y="2079749"/>
            <a:ext cx="2762251" cy="1860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Desktop\Амира\DSC0209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6166" y="2374828"/>
            <a:ext cx="2592288" cy="20162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75088" y="4581128"/>
            <a:ext cx="207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mtClean="0"/>
              <a:t>Измерение диаметра </a:t>
            </a:r>
            <a:r>
              <a:rPr lang="ru-RU" b="1" dirty="0" smtClean="0"/>
              <a:t>цветка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67944" y="46482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6.03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660232" y="465313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7.03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3980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Аня\SD Card Фото\104_FUJI\DSCF403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6200000">
            <a:off x="-449648" y="1962268"/>
            <a:ext cx="3579495" cy="188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D:\Аня\SD Card Фото\104_FUJI\DSCF4033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5775" y="1837695"/>
            <a:ext cx="3079115" cy="2820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D:\Аня\SD Card Фото\104_FUJI\DSCF4036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68144" y="2352311"/>
            <a:ext cx="2952328" cy="22986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732361"/>
            <a:ext cx="40552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Развитие цветка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10.03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86510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11.03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27077" y="4861052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12.03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1302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Desktop\Амира\DSC0209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3162" y="1739166"/>
            <a:ext cx="2611120" cy="1958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Desktop\Амира\DSC0217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31767" y="2251109"/>
            <a:ext cx="2608689" cy="1871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Desktop\Амира\DSC0219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6530060" y="3119842"/>
            <a:ext cx="2500500" cy="18081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191104" y="404664"/>
            <a:ext cx="64161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Завершение развития цветка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843393" y="4679412"/>
            <a:ext cx="1411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15.03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526985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18.03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72316" y="547042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28.03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38875" y="438150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12.03</a:t>
            </a:r>
            <a:endParaRPr lang="ru-RU" b="1" dirty="0"/>
          </a:p>
        </p:txBody>
      </p:sp>
      <p:pic>
        <p:nvPicPr>
          <p:cNvPr id="14" name="Рисунок 13" descr="D:\Desktop\Катя и Амира\20170323_163712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4286849" y="2731226"/>
            <a:ext cx="2814593" cy="17881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71998" y="1409707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E00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жаль!</a:t>
            </a:r>
            <a:endParaRPr lang="ru-RU" sz="3200" b="1" dirty="0">
              <a:solidFill>
                <a:srgbClr val="FE00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17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Desktop\Катя и Амира\IMG_154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1579" y="1756056"/>
            <a:ext cx="4248474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Desktop\Катя и Амира\IMG_155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17465" y="1803084"/>
            <a:ext cx="4248474" cy="30581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115616" y="297596"/>
            <a:ext cx="7522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Поздравляю, мамочка, с 8 Марта!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7183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Desktop\Катя и Амира\IMG_156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10800000">
            <a:off x="4675787" y="1840307"/>
            <a:ext cx="3744416" cy="33123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D:\Desktop\Катя и Амира\IMG_156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465634" y="1342678"/>
            <a:ext cx="4215130" cy="34912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06343" y="116632"/>
            <a:ext cx="419057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Цветок -</a:t>
            </a:r>
          </a:p>
          <a:p>
            <a:r>
              <a:rPr lang="ru-RU" sz="44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 </a:t>
            </a:r>
            <a:r>
              <a:rPr lang="ru-RU" sz="44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              гигант!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80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740" y="548680"/>
            <a:ext cx="8532440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результаты исследования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826" y="1340768"/>
            <a:ext cx="6245605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/>
              </a:rPr>
              <a:t>1. Я </a:t>
            </a:r>
            <a:r>
              <a:rPr lang="ru-RU" sz="2400" dirty="0">
                <a:ea typeface="Times New Roman"/>
              </a:rPr>
              <a:t>научилась </a:t>
            </a:r>
            <a:r>
              <a:rPr lang="ru-RU" sz="2400" dirty="0" smtClean="0">
                <a:ea typeface="Times New Roman"/>
              </a:rPr>
              <a:t>самостоятельно искать информацию, познакомилась </a:t>
            </a:r>
            <a:r>
              <a:rPr lang="ru-RU" sz="2400" dirty="0">
                <a:ea typeface="Times New Roman"/>
              </a:rPr>
              <a:t>с</a:t>
            </a:r>
            <a:r>
              <a:rPr lang="ru-RU" sz="2400" b="1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историей происхождения </a:t>
            </a:r>
            <a:r>
              <a:rPr lang="ru-RU" sz="2400" dirty="0">
                <a:ea typeface="Times New Roman"/>
              </a:rPr>
              <a:t>цветка – </a:t>
            </a:r>
            <a:r>
              <a:rPr lang="ru-RU" sz="2400" dirty="0" err="1" smtClean="0">
                <a:ea typeface="Times New Roman"/>
              </a:rPr>
              <a:t>гиппеаструм</a:t>
            </a:r>
            <a:r>
              <a:rPr lang="ru-RU" sz="2400" dirty="0" smtClean="0">
                <a:ea typeface="Times New Roman"/>
              </a:rPr>
              <a:t>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/>
              </a:rPr>
              <a:t>2</a:t>
            </a:r>
            <a:r>
              <a:rPr lang="ru-RU" sz="2400" dirty="0">
                <a:ea typeface="Times New Roman"/>
              </a:rPr>
              <a:t>. С помощью </a:t>
            </a:r>
            <a:r>
              <a:rPr lang="ru-RU" sz="2400" dirty="0" smtClean="0">
                <a:ea typeface="Times New Roman"/>
              </a:rPr>
              <a:t>эксперимента </a:t>
            </a:r>
            <a:r>
              <a:rPr lang="ru-RU" sz="2400" dirty="0">
                <a:ea typeface="Times New Roman"/>
              </a:rPr>
              <a:t>выявила </a:t>
            </a:r>
            <a:r>
              <a:rPr lang="ru-RU" sz="2400" dirty="0" smtClean="0">
                <a:ea typeface="Times New Roman"/>
              </a:rPr>
              <a:t>особенности его роста</a:t>
            </a:r>
            <a:r>
              <a:rPr lang="ru-RU" sz="2400" dirty="0">
                <a:ea typeface="Times New Roman"/>
              </a:rPr>
              <a:t>, </a:t>
            </a:r>
            <a:r>
              <a:rPr lang="ru-RU" sz="2400" dirty="0" smtClean="0">
                <a:ea typeface="Times New Roman"/>
              </a:rPr>
              <a:t>развития.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/>
              </a:rPr>
              <a:t>3</a:t>
            </a:r>
            <a:r>
              <a:rPr lang="ru-RU" sz="2400" dirty="0">
                <a:ea typeface="Times New Roman"/>
              </a:rPr>
              <a:t>. Участие в исследовательской </a:t>
            </a:r>
            <a:r>
              <a:rPr lang="ru-RU" sz="2400" dirty="0" smtClean="0">
                <a:ea typeface="Times New Roman"/>
              </a:rPr>
              <a:t>работе </a:t>
            </a:r>
            <a:r>
              <a:rPr lang="ru-RU" sz="2400" dirty="0">
                <a:ea typeface="Times New Roman"/>
              </a:rPr>
              <a:t>способствовало расширению </a:t>
            </a:r>
            <a:r>
              <a:rPr lang="ru-RU" sz="2400" dirty="0" smtClean="0">
                <a:ea typeface="Times New Roman"/>
              </a:rPr>
              <a:t>моего кругозора</a:t>
            </a:r>
            <a:r>
              <a:rPr lang="ru-RU" sz="2400" dirty="0">
                <a:ea typeface="Times New Roman"/>
              </a:rPr>
              <a:t>.</a:t>
            </a:r>
            <a:endParaRPr lang="ru-RU" sz="2400" dirty="0">
              <a:latin typeface="Calibri"/>
              <a:ea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81377" y="4293096"/>
            <a:ext cx="646162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Достигнута </a:t>
            </a:r>
            <a:r>
              <a:rPr lang="ru-RU" sz="2400" b="1" dirty="0">
                <a:solidFill>
                  <a:srgbClr val="CC0066"/>
                </a:solidFill>
                <a:ea typeface="Times New Roman"/>
              </a:rPr>
              <a:t>цель работы</a:t>
            </a:r>
            <a:r>
              <a:rPr lang="ru-RU" sz="2400" dirty="0">
                <a:solidFill>
                  <a:srgbClr val="CC0066"/>
                </a:solidFill>
                <a:ea typeface="Times New Roman"/>
              </a:rPr>
              <a:t>: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я узнала, как ухаживать за </a:t>
            </a:r>
            <a:r>
              <a:rPr lang="ru-RU" sz="2400" dirty="0" err="1">
                <a:solidFill>
                  <a:prstClr val="black"/>
                </a:solidFill>
                <a:ea typeface="Times New Roman"/>
              </a:rPr>
              <a:t>гиппеаструмом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, чтобы он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зацвёл.</a:t>
            </a:r>
          </a:p>
          <a:p>
            <a:pPr lvl="0" algn="just">
              <a:lnSpc>
                <a:spcPct val="115000"/>
              </a:lnSpc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Гипотеза подтвердилась: </a:t>
            </a:r>
            <a:r>
              <a:rPr lang="ru-RU" sz="2400" dirty="0" err="1">
                <a:solidFill>
                  <a:prstClr val="black"/>
                </a:solidFill>
                <a:ea typeface="Calibri"/>
              </a:rPr>
              <a:t>гиппеаструм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может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пройти все этапы роста за месяц.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</a:endParaRPr>
          </a:p>
          <a:p>
            <a:pPr lvl="0" algn="just">
              <a:lnSpc>
                <a:spcPct val="115000"/>
              </a:lnSpc>
            </a:pPr>
            <a:endParaRPr lang="ru-RU" sz="2400" dirty="0" smtClean="0">
              <a:solidFill>
                <a:prstClr val="black"/>
              </a:solidFill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768752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значимость проекта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67590" y="1844824"/>
            <a:ext cx="6552728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ea typeface="Times New Roman"/>
              </a:rPr>
              <a:t>И</a:t>
            </a:r>
            <a:r>
              <a:rPr lang="ru-RU" sz="2800" dirty="0" smtClean="0">
                <a:ea typeface="Times New Roman"/>
              </a:rPr>
              <a:t>спользование </a:t>
            </a:r>
            <a:r>
              <a:rPr lang="ru-RU" sz="2800" dirty="0">
                <a:ea typeface="Times New Roman"/>
              </a:rPr>
              <a:t>полученных знаний при уходе за комнатными растениями, которые вносят в нашу жизнь здоровье, уют и вдохновение.</a:t>
            </a:r>
            <a:endParaRPr lang="ru-RU" sz="2800" dirty="0">
              <a:latin typeface="Calibri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91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4392488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980728"/>
            <a:ext cx="8136904" cy="2181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/>
              </a:rPr>
              <a:t>Если </a:t>
            </a:r>
            <a:r>
              <a:rPr lang="ru-RU" sz="2400" dirty="0">
                <a:ea typeface="Times New Roman"/>
              </a:rPr>
              <a:t>правильно ухаживать за луковицами </a:t>
            </a:r>
            <a:r>
              <a:rPr lang="ru-RU" sz="2400" dirty="0" err="1">
                <a:ea typeface="Times New Roman"/>
              </a:rPr>
              <a:t>гиппеаструма</a:t>
            </a:r>
            <a:r>
              <a:rPr lang="ru-RU" sz="2400" dirty="0">
                <a:ea typeface="Times New Roman"/>
              </a:rPr>
              <a:t>, то оно будет вовремя цвести, радовать глаз своей зеленью и красотой, добавит хорошего настроения. Мне кажется, </a:t>
            </a:r>
            <a:r>
              <a:rPr lang="ru-RU" sz="2400" dirty="0" err="1">
                <a:ea typeface="Times New Roman"/>
              </a:rPr>
              <a:t>гиппеаструм</a:t>
            </a:r>
            <a:r>
              <a:rPr lang="ru-RU" sz="2400" dirty="0">
                <a:ea typeface="Times New Roman"/>
              </a:rPr>
              <a:t> меня понимает, поэтому восхищает своим </a:t>
            </a:r>
            <a:r>
              <a:rPr lang="ru-RU" sz="2400" dirty="0" smtClean="0">
                <a:ea typeface="Times New Roman"/>
              </a:rPr>
              <a:t>цветением.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3082748"/>
            <a:ext cx="7056784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b="1" dirty="0" smtClean="0">
                <a:solidFill>
                  <a:srgbClr val="CC0066"/>
                </a:solidFill>
                <a:ea typeface="Times New Roman"/>
              </a:rPr>
              <a:t>Перспектива исследования: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 я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продолжу свои наблюдения,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постараюсь подробно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узнать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о болезнях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и способах размножения </a:t>
            </a:r>
            <a:r>
              <a:rPr lang="ru-RU" sz="2400" dirty="0" err="1">
                <a:solidFill>
                  <a:prstClr val="black"/>
                </a:solidFill>
                <a:ea typeface="Times New Roman"/>
              </a:rPr>
              <a:t>гиппеаструма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 семенами, которые у меня созревают. Мне бы хотелось приобрести новые виды </a:t>
            </a:r>
            <a:r>
              <a:rPr lang="ru-RU" sz="2400" dirty="0" err="1">
                <a:solidFill>
                  <a:prstClr val="black"/>
                </a:solidFill>
                <a:ea typeface="Times New Roman"/>
              </a:rPr>
              <a:t>гиппеаструма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 и также добиться их цветения.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31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78810" y="332656"/>
            <a:ext cx="6840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Реализация проекта</a:t>
            </a:r>
            <a:endParaRPr lang="ru-RU" dirty="0"/>
          </a:p>
        </p:txBody>
      </p:sp>
      <p:pic>
        <p:nvPicPr>
          <p:cNvPr id="4" name="Picture 3" descr="G:\УРОК\P_20160414_1114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"/>
          <a:stretch/>
        </p:blipFill>
        <p:spPr bwMode="auto">
          <a:xfrm>
            <a:off x="4699190" y="3096397"/>
            <a:ext cx="4104456" cy="244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5661248"/>
            <a:ext cx="3659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Обучающиеся начальных классов</a:t>
            </a:r>
            <a:endParaRPr lang="ru-RU" dirty="0"/>
          </a:p>
        </p:txBody>
      </p:sp>
      <p:pic>
        <p:nvPicPr>
          <p:cNvPr id="5" name="Рисунок 4" descr="E:\Новая папка\8RwYRZWmeeA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3485769" cy="2350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727684" y="560082"/>
            <a:ext cx="5832648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темы:</a:t>
            </a:r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208912" cy="3038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Times New Roman"/>
              </a:rPr>
              <a:t>Комнатные </a:t>
            </a:r>
            <a:r>
              <a:rPr lang="ru-RU" sz="2400" dirty="0">
                <a:ea typeface="Times New Roman"/>
              </a:rPr>
              <a:t>растения составляют неотъемлемую часть бытового окружения человека. </a:t>
            </a:r>
            <a:r>
              <a:rPr lang="ru-RU" sz="2400" dirty="0" smtClean="0">
                <a:ea typeface="Times New Roman"/>
              </a:rPr>
              <a:t>Люди </a:t>
            </a:r>
            <a:r>
              <a:rPr lang="ru-RU" sz="2400" dirty="0">
                <a:ea typeface="Times New Roman"/>
              </a:rPr>
              <a:t>всегда стремятся украсить комнатными растениями то место, где они живут, так как они поднимают настроение и радуют глаз, помогают расслабиться и отдохнуть. Несомненно, даже самые красивые искусственные растения не могут сравниться с живыми, выращенные у себя дома.</a:t>
            </a:r>
            <a:endParaRPr lang="ru-RU" sz="2400" dirty="0">
              <a:latin typeface="Calibri"/>
              <a:ea typeface="Calibri"/>
            </a:endParaRPr>
          </a:p>
        </p:txBody>
      </p:sp>
      <p:pic>
        <p:nvPicPr>
          <p:cNvPr id="4" name="Рисунок 3" descr="D:\Аня\SD Card Фото\105\105_FUJI\DSCF573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21088"/>
            <a:ext cx="3344307" cy="17600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4789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683568" y="2961499"/>
            <a:ext cx="8244916" cy="22226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rgbClr val="990033"/>
              </a:buClr>
              <a:buSzPct val="85000"/>
              <a:buFont typeface="Wingdings" pitchFamily="2" charset="2"/>
              <a:buChar char="Ø"/>
            </a:pPr>
            <a:r>
              <a:rPr lang="en-US" sz="1800" dirty="0" smtClean="0">
                <a:hlinkClick r:id="rId2"/>
              </a:rPr>
              <a:t>http://img-fotki.yandex.ru/get/9806/66124276.22d/0_b1d61_7e2333df_XXXL.png</a:t>
            </a:r>
            <a:r>
              <a:rPr lang="ru-RU" sz="1800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1800" b="1" dirty="0" smtClean="0"/>
              <a:t>      белая рамка с бабочками (в просмотре на белом фоне не видна)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sz="1800" dirty="0" smtClean="0">
                <a:hlinkClick r:id="rId3"/>
              </a:rPr>
              <a:t>http://i007.radikal.ru/0901/cf/ba1399649cac.png</a:t>
            </a:r>
            <a:r>
              <a:rPr lang="ru-RU" sz="1800" dirty="0" smtClean="0"/>
              <a:t> </a:t>
            </a:r>
            <a:r>
              <a:rPr lang="en-US" sz="1800" dirty="0" smtClean="0"/>
              <a:t>  </a:t>
            </a:r>
            <a:r>
              <a:rPr lang="ru-RU" sz="1800" b="1" dirty="0" smtClean="0"/>
              <a:t>бабочки</a:t>
            </a:r>
            <a:r>
              <a:rPr lang="ru-RU" sz="1800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sz="1800" dirty="0" smtClean="0">
                <a:hlinkClick r:id="rId4"/>
              </a:rPr>
              <a:t>http://s1.pic4you.ru/allimage/y2012/07-07/12216/2221180.png</a:t>
            </a:r>
            <a:r>
              <a:rPr lang="ru-RU" sz="1800" dirty="0" smtClean="0"/>
              <a:t>  </a:t>
            </a:r>
            <a:r>
              <a:rPr lang="ru-RU" sz="1800" b="1" dirty="0" smtClean="0"/>
              <a:t>трава с цветами    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Font typeface="Wingdings" pitchFamily="2" charset="2"/>
              <a:buChar char="Ø"/>
            </a:pPr>
            <a:r>
              <a:rPr lang="ru-RU" sz="1800" dirty="0" smtClean="0">
                <a:hlinkClick r:id="rId5"/>
              </a:rPr>
              <a:t>http://img-fotki.yandex.ru/get/9500/16969765.227/0_8ef93_6a75540e_orig.png</a:t>
            </a:r>
            <a:r>
              <a:rPr lang="ru-RU" sz="1800" dirty="0" smtClean="0"/>
              <a:t>     </a:t>
            </a:r>
            <a:r>
              <a:rPr lang="ru-RU" sz="1800" b="1" dirty="0" smtClean="0"/>
              <a:t>девочка с цветком</a:t>
            </a:r>
          </a:p>
          <a:p>
            <a:pPr>
              <a:lnSpc>
                <a:spcPct val="150000"/>
              </a:lnSpc>
              <a:spcBef>
                <a:spcPts val="0"/>
              </a:spcBef>
              <a:buClr>
                <a:srgbClr val="6C0000"/>
              </a:buClr>
              <a:buSzPct val="80000"/>
              <a:buNone/>
            </a:pPr>
            <a:r>
              <a:rPr lang="ru-RU" sz="1800" b="1" dirty="0" smtClean="0"/>
              <a:t>           Шаблон сделан в программе </a:t>
            </a:r>
            <a:r>
              <a:rPr lang="en-US" sz="1800" b="1" dirty="0" smtClean="0"/>
              <a:t>Adobe Photoshop</a:t>
            </a:r>
            <a:endParaRPr lang="ru-RU" sz="1800" b="1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5696" y="0"/>
            <a:ext cx="4464496" cy="1143000"/>
          </a:xfrm>
        </p:spPr>
        <p:txBody>
          <a:bodyPr/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87727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/>
            <a:r>
              <a:rPr lang="ru-RU" sz="2800" i="1" dirty="0">
                <a:solidFill>
                  <a:prstClr val="black"/>
                </a:solidFill>
              </a:rPr>
              <a:t>Сайт: </a:t>
            </a:r>
            <a:r>
              <a:rPr lang="en-US" sz="2800" i="1" dirty="0">
                <a:solidFill>
                  <a:prstClr val="black"/>
                </a:solidFill>
                <a:hlinkClick r:id="rId6"/>
              </a:rPr>
              <a:t>http://elenaranko.ucoz.ru/</a:t>
            </a:r>
            <a:r>
              <a:rPr lang="ru-RU" sz="2800" i="1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5688" y="764704"/>
            <a:ext cx="82983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a typeface="Calibri"/>
              </a:rPr>
              <a:t>1.</a:t>
            </a:r>
            <a:r>
              <a:rPr lang="ru-RU" u="sng" dirty="0" smtClean="0">
                <a:solidFill>
                  <a:srgbClr val="0000FF"/>
                </a:solidFill>
                <a:ea typeface="Calibri"/>
                <a:hlinkClick r:id="rId7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/>
                <a:hlinkClick r:id="rId7"/>
              </a:rPr>
              <a:t>://cvetovodstvo2.ru/2010/02/03/744.html</a:t>
            </a:r>
            <a:endParaRPr lang="ru-RU" sz="1600" dirty="0">
              <a:latin typeface="Calibri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Calibri"/>
              </a:rPr>
              <a:t>2.</a:t>
            </a:r>
            <a:r>
              <a:rPr lang="ru-RU" u="sng" dirty="0">
                <a:solidFill>
                  <a:srgbClr val="0000FF"/>
                </a:solidFill>
                <a:ea typeface="Calibri"/>
                <a:hlinkClick r:id="rId8"/>
              </a:rPr>
              <a:t>http://floweryvale.ru/floral-legends.html</a:t>
            </a:r>
            <a:endParaRPr lang="ru-RU" sz="1600" dirty="0">
              <a:latin typeface="Calibri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Calibri"/>
              </a:rPr>
              <a:t>3.О чем могут рассказать цветы?: [цветы - символы] // Почтовый экспресс. - 2003 </a:t>
            </a:r>
            <a:endParaRPr lang="ru-RU" sz="1600" dirty="0">
              <a:latin typeface="Calibri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Calibri"/>
              </a:rPr>
              <a:t>4.Башманова В.Н. Цветоводство. Калининград: Кн. изд-во, 1991.</a:t>
            </a:r>
            <a:endParaRPr lang="ru-RU" sz="1600" dirty="0">
              <a:latin typeface="Calibri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ea typeface="Calibri"/>
              </a:rPr>
              <a:t>6.Красиков С.П. Легенда о цветах. М. Молодая гвардия, 1990.</a:t>
            </a:r>
            <a:endParaRPr lang="ru-RU" sz="1600" dirty="0">
              <a:latin typeface="Calibri"/>
              <a:ea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187624" y="1988840"/>
            <a:ext cx="6768752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D:\Desktop\Гипеаструм Амира\hippeastrum_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40968"/>
            <a:ext cx="2880320" cy="3407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332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8064896" cy="1800200"/>
          </a:xfrm>
        </p:spPr>
        <p:txBody>
          <a:bodyPr>
            <a:normAutofit/>
          </a:bodyPr>
          <a:lstStyle/>
          <a:p>
            <a:pPr lvl="0" algn="l"/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</a:t>
            </a:r>
            <a:r>
              <a:rPr lang="ru-RU" sz="2400" dirty="0" smtClean="0"/>
              <a:t>изучение условий, способствующих п</a:t>
            </a:r>
            <a:r>
              <a:rPr lang="ru-RU" sz="2400" dirty="0" smtClean="0">
                <a:ea typeface="Calibri"/>
              </a:rPr>
              <a:t>оэтапному расцветанию </a:t>
            </a:r>
            <a:r>
              <a:rPr lang="ru-RU" sz="2400" dirty="0">
                <a:ea typeface="Calibri"/>
              </a:rPr>
              <a:t>цветков </a:t>
            </a:r>
            <a:r>
              <a:rPr lang="ru-RU" sz="2400" dirty="0" err="1" smtClean="0">
                <a:ea typeface="Calibri"/>
              </a:rPr>
              <a:t>гиппеаструма</a:t>
            </a:r>
            <a:r>
              <a:rPr lang="ru-RU" sz="2400" dirty="0" smtClean="0">
                <a:ea typeface="Calibri"/>
              </a:rPr>
              <a:t> </a:t>
            </a:r>
            <a:r>
              <a:rPr lang="ru-RU" sz="2400" dirty="0">
                <a:ea typeface="Calibri"/>
              </a:rPr>
              <a:t>в домашних условиях</a:t>
            </a:r>
            <a:r>
              <a:rPr lang="ru-RU" sz="2400" dirty="0" smtClean="0">
                <a:ea typeface="Calibri"/>
              </a:rPr>
              <a:t>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44981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Задачи:</a:t>
            </a:r>
            <a:r>
              <a:rPr lang="ru-RU" sz="4000" dirty="0">
                <a:ea typeface="Calibri"/>
              </a:rPr>
              <a:t> </a:t>
            </a:r>
          </a:p>
          <a:p>
            <a:pPr lvl="0">
              <a:spcAft>
                <a:spcPts val="0"/>
              </a:spcAft>
            </a:pPr>
            <a:r>
              <a:rPr lang="ru-RU" sz="2800" dirty="0" smtClean="0">
                <a:ea typeface="Calibri"/>
              </a:rPr>
              <a:t> </a:t>
            </a:r>
            <a:r>
              <a:rPr lang="ru-RU" sz="2400" dirty="0" smtClean="0">
                <a:ea typeface="Calibri"/>
              </a:rPr>
              <a:t>1. Познакомиться с историей </a:t>
            </a:r>
            <a:r>
              <a:rPr lang="ru-RU" sz="2400" dirty="0" err="1" smtClean="0">
                <a:ea typeface="Calibri"/>
              </a:rPr>
              <a:t>гиппеаструма</a:t>
            </a:r>
            <a:r>
              <a:rPr lang="ru-RU" sz="2400" dirty="0" smtClean="0">
                <a:ea typeface="Calibri"/>
              </a:rPr>
              <a:t>.</a:t>
            </a:r>
          </a:p>
          <a:p>
            <a:pPr lvl="0">
              <a:spcAft>
                <a:spcPts val="0"/>
              </a:spcAft>
            </a:pPr>
            <a:r>
              <a:rPr lang="ru-RU" sz="2400" dirty="0" smtClean="0">
                <a:ea typeface="Calibri"/>
              </a:rPr>
              <a:t>2. Изучить особенности ухода.</a:t>
            </a:r>
          </a:p>
          <a:p>
            <a:pPr lvl="0">
              <a:spcAft>
                <a:spcPts val="0"/>
              </a:spcAft>
            </a:pPr>
            <a:r>
              <a:rPr lang="ru-RU" sz="2400" dirty="0">
                <a:solidFill>
                  <a:prstClr val="black"/>
                </a:solidFill>
                <a:ea typeface="Calibri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.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Узнать, как правильно посадить </a:t>
            </a:r>
            <a:r>
              <a:rPr lang="ru-RU" sz="2400" dirty="0" err="1">
                <a:solidFill>
                  <a:prstClr val="black"/>
                </a:solidFill>
                <a:ea typeface="Calibri"/>
              </a:rPr>
              <a:t>гиппеаструм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.</a:t>
            </a:r>
            <a:endParaRPr lang="ru-RU" sz="2400" dirty="0" smtClean="0"/>
          </a:p>
          <a:p>
            <a:pPr lvl="0">
              <a:spcAft>
                <a:spcPts val="0"/>
              </a:spcAft>
            </a:pPr>
            <a:r>
              <a:rPr lang="ru-RU" sz="2400" dirty="0">
                <a:ea typeface="Calibri"/>
              </a:rPr>
              <a:t>4</a:t>
            </a:r>
            <a:r>
              <a:rPr lang="ru-RU" sz="2400" dirty="0" smtClean="0">
                <a:ea typeface="Calibri"/>
              </a:rPr>
              <a:t>. Провести </a:t>
            </a:r>
            <a:r>
              <a:rPr lang="ru-RU" sz="2400" dirty="0">
                <a:ea typeface="Calibri"/>
              </a:rPr>
              <a:t>поэтапное исследование развития </a:t>
            </a:r>
            <a:r>
              <a:rPr lang="ru-RU" sz="2400" dirty="0" smtClean="0">
                <a:ea typeface="Calibri"/>
              </a:rPr>
              <a:t>цветков </a:t>
            </a:r>
            <a:r>
              <a:rPr lang="ru-RU" sz="2400" dirty="0" err="1" smtClean="0">
                <a:ea typeface="Calibri"/>
              </a:rPr>
              <a:t>гиппеаструма</a:t>
            </a:r>
            <a:r>
              <a:rPr lang="ru-RU" sz="2400" dirty="0" smtClean="0">
                <a:ea typeface="Calibri"/>
              </a:rPr>
              <a:t>.</a:t>
            </a:r>
          </a:p>
          <a:p>
            <a:pPr lvl="0">
              <a:spcAft>
                <a:spcPts val="0"/>
              </a:spcAft>
            </a:pPr>
            <a:r>
              <a:rPr lang="ru-RU" sz="2400" dirty="0"/>
              <a:t>5</a:t>
            </a:r>
            <a:r>
              <a:rPr lang="ru-RU" sz="2400" dirty="0" smtClean="0"/>
              <a:t>. Провести анкетирование среди обучающихся.</a:t>
            </a:r>
            <a:endParaRPr lang="ru-RU" sz="2400" dirty="0"/>
          </a:p>
          <a:p>
            <a:pPr lvl="0">
              <a:spcAft>
                <a:spcPts val="0"/>
              </a:spcAft>
            </a:pPr>
            <a:r>
              <a:rPr lang="ru-RU" sz="2400" dirty="0">
                <a:ea typeface="Calibri"/>
              </a:rPr>
              <a:t>6</a:t>
            </a:r>
            <a:r>
              <a:rPr lang="ru-RU" sz="2400" dirty="0" smtClean="0">
                <a:ea typeface="Calibri"/>
              </a:rPr>
              <a:t>. Сделать </a:t>
            </a:r>
            <a:r>
              <a:rPr lang="ru-RU" sz="2400" dirty="0">
                <a:ea typeface="Calibri"/>
              </a:rPr>
              <a:t>выводы о проделанной работе.</a:t>
            </a:r>
            <a:endParaRPr lang="ru-RU" sz="2400" dirty="0"/>
          </a:p>
          <a:p>
            <a:pPr marL="228600">
              <a:spcAft>
                <a:spcPts val="0"/>
              </a:spcAft>
            </a:pPr>
            <a:r>
              <a:rPr lang="ru-RU" sz="2400" dirty="0">
                <a:ea typeface="Calibri"/>
              </a:rPr>
              <a:t> 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6003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917191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исследования: </a:t>
            </a:r>
            <a:r>
              <a:rPr lang="ru-RU" sz="2700" dirty="0" smtClean="0"/>
              <a:t>цветы </a:t>
            </a:r>
            <a:r>
              <a:rPr lang="ru-RU" sz="2700" dirty="0" err="1" smtClean="0"/>
              <a:t>гиппеаструма</a:t>
            </a:r>
            <a:endParaRPr lang="ru-RU" sz="2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6502" y="1052736"/>
            <a:ext cx="8568952" cy="201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Предмет исследования: 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изменение    состояния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роста 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от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появления цветочной  стрелки  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до увядания распустившихся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цветков </a:t>
            </a:r>
            <a:r>
              <a:rPr lang="ru-RU" sz="2400" dirty="0" err="1">
                <a:solidFill>
                  <a:prstClr val="black"/>
                </a:solidFill>
                <a:ea typeface="Calibri"/>
              </a:rPr>
              <a:t>гиппеаструма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.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</a:endParaRP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6754" y="2694343"/>
            <a:ext cx="8856984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Гипотеза: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предполагаю, что </a:t>
            </a:r>
            <a:r>
              <a:rPr lang="ru-RU" sz="2400" dirty="0" err="1">
                <a:solidFill>
                  <a:prstClr val="black"/>
                </a:solidFill>
                <a:ea typeface="Calibri"/>
              </a:rPr>
              <a:t>гиппеаструм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 </a:t>
            </a:r>
            <a:endParaRPr lang="ru-RU" sz="2400" dirty="0" smtClean="0">
              <a:solidFill>
                <a:prstClr val="black"/>
              </a:solidFill>
              <a:ea typeface="Calibri"/>
            </a:endParaRPr>
          </a:p>
          <a:p>
            <a:pPr lvl="0">
              <a:lnSpc>
                <a:spcPct val="115000"/>
              </a:lnSpc>
            </a:pPr>
            <a:r>
              <a:rPr lang="ru-RU" sz="2400" dirty="0" smtClean="0">
                <a:solidFill>
                  <a:prstClr val="black"/>
                </a:solidFill>
                <a:ea typeface="Calibri"/>
              </a:rPr>
              <a:t>может </a:t>
            </a:r>
            <a:r>
              <a:rPr lang="ru-RU" sz="2400" dirty="0">
                <a:solidFill>
                  <a:prstClr val="black"/>
                </a:solidFill>
                <a:ea typeface="Calibri"/>
              </a:rPr>
              <a:t>пройти все этапы роста за месяц</a:t>
            </a:r>
            <a:r>
              <a:rPr lang="ru-RU" sz="2400" dirty="0" smtClean="0">
                <a:solidFill>
                  <a:prstClr val="black"/>
                </a:solidFill>
                <a:ea typeface="Calibri"/>
              </a:rPr>
              <a:t>.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9631" y="3861048"/>
            <a:ext cx="76407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</a:t>
            </a:r>
            <a:r>
              <a:rPr lang="ru-RU" sz="40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реализации: </a:t>
            </a:r>
            <a:r>
              <a:rPr lang="ru-RU" sz="2400" dirty="0" smtClean="0">
                <a:solidFill>
                  <a:prstClr val="black"/>
                </a:solidFill>
              </a:rPr>
              <a:t>февраль-март </a:t>
            </a:r>
            <a:r>
              <a:rPr lang="ru-RU" sz="2400" dirty="0">
                <a:solidFill>
                  <a:prstClr val="black"/>
                </a:solidFill>
              </a:rPr>
              <a:t>2017 г.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370" y="4509120"/>
            <a:ext cx="82267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Методы: </a:t>
            </a:r>
            <a:r>
              <a:rPr lang="ru-RU" sz="2400" dirty="0">
                <a:solidFill>
                  <a:prstClr val="black"/>
                </a:solidFill>
              </a:rPr>
              <a:t>изучение, наблюдение, измерение, анкетирование.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73254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650026" y="332656"/>
            <a:ext cx="8314461" cy="2088232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</a:pPr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Проблемный вопрос: </a:t>
            </a:r>
            <a:r>
              <a:rPr lang="ru-RU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 smtClean="0">
                <a:ea typeface="Times New Roman"/>
              </a:rPr>
              <a:t>1</a:t>
            </a:r>
            <a:r>
              <a:rPr lang="ru-RU" sz="3100" dirty="0">
                <a:ea typeface="Times New Roman"/>
              </a:rPr>
              <a:t>. </a:t>
            </a:r>
            <a:r>
              <a:rPr lang="ru-RU" sz="3100" dirty="0" smtClean="0">
                <a:ea typeface="Times New Roman"/>
              </a:rPr>
              <a:t>Как </a:t>
            </a:r>
            <a:r>
              <a:rPr lang="ru-RU" sz="3100" dirty="0">
                <a:ea typeface="Times New Roman"/>
              </a:rPr>
              <a:t>правильно ухаживать за </a:t>
            </a:r>
            <a:r>
              <a:rPr lang="ru-RU" sz="3100" dirty="0" err="1">
                <a:ea typeface="Times New Roman"/>
              </a:rPr>
              <a:t>гиппеаструмом</a:t>
            </a:r>
            <a:r>
              <a:rPr lang="ru-RU" sz="3100" dirty="0">
                <a:ea typeface="Times New Roman"/>
              </a:rPr>
              <a:t>? </a:t>
            </a:r>
            <a:endParaRPr lang="ru-RU" sz="31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9872" y="1988840"/>
            <a:ext cx="8524128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Учебные вопросы: </a:t>
            </a:r>
          </a:p>
          <a:p>
            <a:r>
              <a:rPr lang="ru-RU" sz="2800" dirty="0" smtClean="0">
                <a:ea typeface="Times New Roman"/>
              </a:rPr>
              <a:t>1. Как </a:t>
            </a:r>
            <a:r>
              <a:rPr lang="ru-RU" sz="2800" dirty="0">
                <a:ea typeface="Times New Roman"/>
              </a:rPr>
              <a:t>влияет освещение ? </a:t>
            </a:r>
            <a:endParaRPr lang="ru-RU" sz="2800" dirty="0" smtClean="0">
              <a:latin typeface="Calibri"/>
              <a:ea typeface="Times New Roman"/>
            </a:endParaRPr>
          </a:p>
          <a:p>
            <a:r>
              <a:rPr lang="ru-RU" sz="2800" dirty="0" smtClean="0">
                <a:ea typeface="Times New Roman"/>
              </a:rPr>
              <a:t>2. </a:t>
            </a:r>
            <a:r>
              <a:rPr lang="ru-RU" sz="2800" dirty="0">
                <a:ea typeface="Times New Roman"/>
              </a:rPr>
              <a:t>Как правильно поливать растение? </a:t>
            </a:r>
            <a:endParaRPr lang="ru-RU" sz="2800" dirty="0" smtClean="0">
              <a:latin typeface="Calibri"/>
              <a:ea typeface="Times New Roman"/>
            </a:endParaRPr>
          </a:p>
          <a:p>
            <a:r>
              <a:rPr lang="ru-RU" sz="2800" dirty="0">
                <a:latin typeface="Calibri"/>
                <a:ea typeface="Times New Roman"/>
              </a:rPr>
              <a:t>3</a:t>
            </a:r>
            <a:r>
              <a:rPr lang="ru-RU" sz="2800" dirty="0" smtClean="0">
                <a:ea typeface="Times New Roman"/>
              </a:rPr>
              <a:t>. </a:t>
            </a:r>
            <a:r>
              <a:rPr lang="ru-RU" sz="2800" dirty="0">
                <a:ea typeface="Times New Roman"/>
              </a:rPr>
              <a:t>Когда необходимо подкармливать? </a:t>
            </a:r>
            <a:endParaRPr lang="ru-RU" sz="2800" dirty="0">
              <a:latin typeface="Calibri"/>
              <a:ea typeface="Calibri"/>
            </a:endParaRPr>
          </a:p>
          <a:p>
            <a:r>
              <a:rPr lang="ru-RU" sz="2800" dirty="0" smtClean="0">
                <a:ea typeface="Times New Roman"/>
              </a:rPr>
              <a:t>4. </a:t>
            </a:r>
            <a:r>
              <a:rPr lang="ru-RU" sz="2800" dirty="0">
                <a:ea typeface="Times New Roman"/>
              </a:rPr>
              <a:t>Как влияют экстремальные условия? </a:t>
            </a:r>
            <a:endParaRPr lang="ru-RU" sz="2800" dirty="0">
              <a:latin typeface="Calibri"/>
              <a:ea typeface="Calibri"/>
            </a:endParaRPr>
          </a:p>
          <a:p>
            <a:r>
              <a:rPr lang="ru-RU" sz="2800" dirty="0" smtClean="0">
                <a:ea typeface="Times New Roman"/>
              </a:rPr>
              <a:t>5. </a:t>
            </a:r>
            <a:r>
              <a:rPr lang="ru-RU" sz="2800" dirty="0">
                <a:ea typeface="Times New Roman"/>
              </a:rPr>
              <a:t>Можно ли высадить </a:t>
            </a:r>
            <a:r>
              <a:rPr lang="ru-RU" sz="2800" dirty="0" err="1" smtClean="0">
                <a:ea typeface="Times New Roman"/>
              </a:rPr>
              <a:t>гиппеаструм</a:t>
            </a:r>
            <a:r>
              <a:rPr lang="ru-RU" sz="2800" dirty="0" smtClean="0">
                <a:ea typeface="Times New Roman"/>
              </a:rPr>
              <a:t> </a:t>
            </a:r>
            <a:r>
              <a:rPr lang="ru-RU" sz="2800" dirty="0">
                <a:ea typeface="Times New Roman"/>
              </a:rPr>
              <a:t>летом на клумбу? </a:t>
            </a:r>
            <a:endParaRPr lang="ru-RU" sz="2800" dirty="0">
              <a:latin typeface="Calibri"/>
              <a:ea typeface="Calibri"/>
            </a:endParaRPr>
          </a:p>
          <a:p>
            <a:r>
              <a:rPr lang="ru-RU" sz="2800" dirty="0" smtClean="0">
                <a:ea typeface="Times New Roman"/>
              </a:rPr>
              <a:t>6. </a:t>
            </a:r>
            <a:r>
              <a:rPr lang="ru-RU" sz="2800" dirty="0">
                <a:ea typeface="Times New Roman"/>
              </a:rPr>
              <a:t>Нужен ли цветку период покоя? </a:t>
            </a:r>
            <a:endParaRPr lang="ru-RU" sz="2800" dirty="0">
              <a:latin typeface="Calibri"/>
              <a:ea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12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665339" y="332656"/>
            <a:ext cx="5832648" cy="77809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проекта</a:t>
            </a:r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9609" y="1124744"/>
            <a:ext cx="765217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70C0"/>
                </a:solidFill>
                <a:ea typeface="Calibri"/>
              </a:rPr>
              <a:t>I.</a:t>
            </a:r>
            <a:r>
              <a:rPr lang="ru-RU" b="1" dirty="0" smtClean="0">
                <a:solidFill>
                  <a:srgbClr val="0070C0"/>
                </a:solidFill>
                <a:ea typeface="Calibri"/>
              </a:rPr>
              <a:t> </a:t>
            </a:r>
            <a:r>
              <a:rPr lang="ru-RU" b="1" dirty="0">
                <a:solidFill>
                  <a:srgbClr val="0070C0"/>
                </a:solidFill>
                <a:ea typeface="Calibri"/>
              </a:rPr>
              <a:t>ПОДГОТОВИТЕЛЬНЫЙ ЭТАП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a typeface="Calibri"/>
              </a:rPr>
              <a:t>Проблемные вопросы </a:t>
            </a:r>
            <a:r>
              <a:rPr lang="ru-RU" sz="2400" dirty="0" smtClean="0">
                <a:ea typeface="Calibri"/>
              </a:rPr>
              <a:t>проекта </a:t>
            </a:r>
            <a:r>
              <a:rPr lang="ru-RU" sz="2400" dirty="0">
                <a:ea typeface="Calibri"/>
              </a:rPr>
              <a:t> </a:t>
            </a:r>
            <a:endParaRPr lang="ru-RU" sz="2400" dirty="0">
              <a:latin typeface="Calibri"/>
              <a:ea typeface="Calibri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a typeface="Calibri"/>
              </a:rPr>
              <a:t>Учебные </a:t>
            </a:r>
            <a:r>
              <a:rPr lang="ru-RU" sz="2400" dirty="0" smtClean="0">
                <a:ea typeface="Calibri"/>
              </a:rPr>
              <a:t>вопросы</a:t>
            </a:r>
            <a:endParaRPr lang="ru-RU" sz="2400" dirty="0">
              <a:latin typeface="Calibri"/>
              <a:ea typeface="Calibri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ea typeface="Calibri"/>
              </a:rPr>
              <a:t>Описания формы </a:t>
            </a:r>
            <a:r>
              <a:rPr lang="ru-RU" sz="2400" dirty="0" smtClean="0">
                <a:ea typeface="Calibri"/>
              </a:rPr>
              <a:t>работы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prstClr val="black"/>
                </a:solidFill>
              </a:rPr>
              <a:t>Опрос друзей по вопросам анкеты</a:t>
            </a:r>
            <a:endParaRPr lang="ru-RU" sz="2400" dirty="0">
              <a:latin typeface="Calibri"/>
              <a:ea typeface="Calibri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0070C0"/>
                </a:solidFill>
              </a:rPr>
              <a:t>II. </a:t>
            </a:r>
            <a:r>
              <a:rPr lang="ru-RU" b="1" dirty="0" smtClean="0">
                <a:solidFill>
                  <a:srgbClr val="0070C0"/>
                </a:solidFill>
              </a:rPr>
              <a:t>ПРАКТИЧЕСКИЙ </a:t>
            </a:r>
            <a:r>
              <a:rPr lang="ru-RU" b="1" dirty="0">
                <a:solidFill>
                  <a:srgbClr val="0070C0"/>
                </a:solidFill>
              </a:rPr>
              <a:t>ЭТАП</a:t>
            </a:r>
            <a:endParaRPr lang="ru-RU" sz="1400" dirty="0">
              <a:solidFill>
                <a:srgbClr val="0070C0"/>
              </a:solidFill>
              <a:latin typeface="Calibri"/>
              <a:ea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Наблюдение за развитием </a:t>
            </a:r>
            <a:r>
              <a:rPr lang="ru-RU" sz="2400" dirty="0" err="1" smtClean="0">
                <a:solidFill>
                  <a:srgbClr val="000000"/>
                </a:solidFill>
              </a:rPr>
              <a:t>гиппеаструма</a:t>
            </a:r>
            <a:endParaRPr lang="ru-RU" sz="24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</a:rPr>
              <a:t>Выводы</a:t>
            </a:r>
            <a:endParaRPr lang="ru-RU" sz="2400" dirty="0">
              <a:latin typeface="Calibri"/>
              <a:ea typeface="Calibri"/>
            </a:endParaRPr>
          </a:p>
          <a:p>
            <a:pPr algn="just" fontAlgn="base">
              <a:spcAft>
                <a:spcPts val="0"/>
              </a:spcAft>
              <a:tabLst>
                <a:tab pos="1389380" algn="l"/>
              </a:tabLst>
            </a:pPr>
            <a:r>
              <a:rPr lang="en-US" b="1" dirty="0" smtClean="0">
                <a:solidFill>
                  <a:srgbClr val="0070C0"/>
                </a:solidFill>
              </a:rPr>
              <a:t>III. </a:t>
            </a:r>
            <a:r>
              <a:rPr lang="ru-RU" b="1" dirty="0" smtClean="0">
                <a:solidFill>
                  <a:srgbClr val="0070C0"/>
                </a:solidFill>
              </a:rPr>
              <a:t>ЗАКЛЮЧЕНИЕ</a:t>
            </a:r>
            <a:r>
              <a:rPr lang="ru-RU" sz="1400" b="1" dirty="0">
                <a:solidFill>
                  <a:srgbClr val="0070C0"/>
                </a:solidFill>
                <a:latin typeface="Calibri"/>
              </a:rPr>
              <a:t> </a:t>
            </a:r>
            <a:endParaRPr lang="ru-RU" sz="1400" b="1" dirty="0" smtClean="0">
              <a:solidFill>
                <a:srgbClr val="0070C0"/>
              </a:solidFill>
              <a:latin typeface="Calibri"/>
            </a:endParaRPr>
          </a:p>
          <a:p>
            <a:pPr marL="285750" indent="-285750" algn="just" fontAlgn="base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38938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Результаты проекта</a:t>
            </a:r>
          </a:p>
          <a:p>
            <a:pPr marL="285750" indent="-285750" algn="just" fontAlgn="base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389380" algn="l"/>
              </a:tabLst>
            </a:pPr>
            <a:r>
              <a:rPr lang="ru-RU" sz="2400" dirty="0" smtClean="0">
                <a:ea typeface="Calibri"/>
              </a:rPr>
              <a:t>Реализация проект</a:t>
            </a:r>
            <a:r>
              <a:rPr lang="ru-RU" sz="2400" dirty="0">
                <a:ea typeface="Calibri"/>
              </a:rPr>
              <a:t>а</a:t>
            </a:r>
            <a:endParaRPr lang="ru-RU" sz="2400" dirty="0">
              <a:latin typeface="Calibri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1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151620" y="116632"/>
            <a:ext cx="6768752" cy="12961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анкетирования</a:t>
            </a:r>
            <a:endParaRPr lang="ru-RU" sz="4000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6069" y="4361025"/>
            <a:ext cx="82809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</a:pPr>
            <a:r>
              <a:rPr lang="ru-RU" sz="2400" b="1" dirty="0" smtClean="0">
                <a:solidFill>
                  <a:srgbClr val="0070C0"/>
                </a:solidFill>
                <a:ea typeface="Times New Roman"/>
              </a:rPr>
              <a:t>Выводы: </a:t>
            </a:r>
          </a:p>
          <a:p>
            <a:pPr lvl="0" algn="just">
              <a:lnSpc>
                <a:spcPct val="115000"/>
              </a:lnSpc>
            </a:pP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Необходимо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расширять знания по размножению 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и уходу за луковичными комнатными растениями </a:t>
            </a:r>
            <a:r>
              <a:rPr lang="ru-RU" sz="2400" dirty="0">
                <a:solidFill>
                  <a:prstClr val="black"/>
                </a:solidFill>
                <a:ea typeface="Times New Roman"/>
              </a:rPr>
              <a:t>и бережно к ним относиться</a:t>
            </a:r>
            <a:r>
              <a:rPr lang="ru-RU" sz="2400" dirty="0" smtClean="0">
                <a:solidFill>
                  <a:prstClr val="black"/>
                </a:solidFill>
                <a:ea typeface="Times New Roman"/>
              </a:rPr>
              <a:t>.</a:t>
            </a:r>
            <a:endParaRPr lang="ru-RU" sz="2400" dirty="0">
              <a:solidFill>
                <a:prstClr val="black"/>
              </a:solidFill>
              <a:latin typeface="Calibri"/>
              <a:ea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5499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9664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314" y="116632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Изучаем энциклопедии, </a:t>
            </a:r>
          </a:p>
          <a:p>
            <a:pPr algn="ctr"/>
            <a:r>
              <a:rPr lang="ru-RU" sz="4000" dirty="0" err="1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интернет-ресурсы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44307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solidFill>
                  <a:srgbClr val="0070C0"/>
                </a:solidFill>
                <a:ea typeface="Times New Roman"/>
              </a:rPr>
              <a:t>Это интересно! </a:t>
            </a:r>
            <a:r>
              <a:rPr lang="ru-RU" sz="2400" dirty="0">
                <a:ea typeface="Times New Roman"/>
              </a:rPr>
              <a:t>Латинское название </a:t>
            </a:r>
            <a:r>
              <a:rPr lang="ru-RU" sz="2400" dirty="0" err="1">
                <a:ea typeface="Times New Roman"/>
              </a:rPr>
              <a:t>Hippeastrum</a:t>
            </a:r>
            <a:r>
              <a:rPr lang="ru-RU" sz="2400" dirty="0">
                <a:ea typeface="Times New Roman"/>
              </a:rPr>
              <a:t> состоит из двух слов и переводится как </a:t>
            </a:r>
            <a:r>
              <a:rPr lang="ru-RU" sz="2400" dirty="0" smtClean="0">
                <a:ea typeface="Times New Roman"/>
              </a:rPr>
              <a:t>«рыцарь» </a:t>
            </a:r>
            <a:r>
              <a:rPr lang="ru-RU" sz="2400" dirty="0">
                <a:ea typeface="Times New Roman"/>
              </a:rPr>
              <a:t>и «звезда», вероятно благодаря необычной форме цветков</a:t>
            </a:r>
            <a:r>
              <a:rPr lang="ru-RU" sz="2400" dirty="0" smtClean="0">
                <a:ea typeface="Times New Roman"/>
              </a:rPr>
              <a:t>.</a:t>
            </a:r>
            <a:r>
              <a:rPr lang="ru-RU" sz="2400" dirty="0">
                <a:ea typeface="Times New Roman"/>
              </a:rPr>
              <a:t> </a:t>
            </a:r>
            <a:r>
              <a:rPr lang="ru-RU" sz="2400" dirty="0" smtClean="0">
                <a:ea typeface="Times New Roman"/>
              </a:rPr>
              <a:t>Насчитывается более 80 </a:t>
            </a:r>
            <a:r>
              <a:rPr lang="ru-RU" sz="2400" dirty="0">
                <a:ea typeface="Times New Roman"/>
              </a:rPr>
              <a:t>видов, многие из которых введены в культуру и используются для гибридизации и выведения новых </a:t>
            </a:r>
            <a:r>
              <a:rPr lang="ru-RU" sz="2400" dirty="0" smtClean="0">
                <a:ea typeface="Times New Roman"/>
              </a:rPr>
              <a:t>сортов. Их почти 2000. Луковицы </a:t>
            </a:r>
            <a:r>
              <a:rPr lang="ru-RU" sz="2400" dirty="0">
                <a:ea typeface="Times New Roman"/>
              </a:rPr>
              <a:t>могут жить и цвести в </a:t>
            </a:r>
            <a:r>
              <a:rPr lang="ru-RU" sz="2400" dirty="0" smtClean="0">
                <a:ea typeface="Times New Roman"/>
              </a:rPr>
              <a:t>течение </a:t>
            </a:r>
            <a:r>
              <a:rPr lang="ru-RU" sz="2400" dirty="0">
                <a:ea typeface="Times New Roman"/>
              </a:rPr>
              <a:t>20 лет, а при хорошем уходе </a:t>
            </a:r>
            <a:r>
              <a:rPr lang="ru-RU" sz="2400" dirty="0" smtClean="0">
                <a:ea typeface="Times New Roman"/>
              </a:rPr>
              <a:t>растение </a:t>
            </a:r>
          </a:p>
          <a:p>
            <a:pPr lvl="0" algn="just"/>
            <a:r>
              <a:rPr lang="ru-RU" sz="2400" dirty="0" smtClean="0">
                <a:ea typeface="Times New Roman"/>
              </a:rPr>
              <a:t>будет радовать </a:t>
            </a:r>
            <a:r>
              <a:rPr lang="ru-RU" sz="2400" dirty="0">
                <a:ea typeface="Times New Roman"/>
              </a:rPr>
              <a:t>вас </a:t>
            </a:r>
            <a:r>
              <a:rPr lang="ru-RU" sz="2400" dirty="0" smtClean="0">
                <a:ea typeface="Times New Roman"/>
              </a:rPr>
              <a:t>своими </a:t>
            </a:r>
            <a:r>
              <a:rPr lang="ru-RU" sz="2400" dirty="0" err="1" smtClean="0">
                <a:ea typeface="Times New Roman"/>
              </a:rPr>
              <a:t>роскош</a:t>
            </a:r>
            <a:r>
              <a:rPr lang="ru-RU" sz="2400" dirty="0" smtClean="0">
                <a:ea typeface="Times New Roman"/>
              </a:rPr>
              <a:t>-</a:t>
            </a:r>
          </a:p>
          <a:p>
            <a:pPr lvl="0" algn="just"/>
            <a:r>
              <a:rPr lang="ru-RU" sz="2400" dirty="0" err="1" smtClean="0">
                <a:ea typeface="Times New Roman"/>
              </a:rPr>
              <a:t>ными</a:t>
            </a:r>
            <a:r>
              <a:rPr lang="ru-RU" sz="2400" dirty="0" smtClean="0">
                <a:ea typeface="Times New Roman"/>
              </a:rPr>
              <a:t> цветами </a:t>
            </a:r>
            <a:r>
              <a:rPr lang="ru-RU" sz="2400" dirty="0">
                <a:ea typeface="Times New Roman"/>
              </a:rPr>
              <a:t>и два раза в год. </a:t>
            </a:r>
            <a:endParaRPr lang="ru-RU" sz="2400" dirty="0">
              <a:ea typeface="Calibri"/>
            </a:endParaRPr>
          </a:p>
          <a:p>
            <a:endParaRPr lang="ru-RU" sz="2400" dirty="0">
              <a:ea typeface="Calibri"/>
            </a:endParaRPr>
          </a:p>
        </p:txBody>
      </p:sp>
      <p:pic>
        <p:nvPicPr>
          <p:cNvPr id="5" name="Рисунок 4" descr="D:\Desktop\гиппеаструм%20цветок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42941"/>
            <a:ext cx="3528392" cy="2733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151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2702</TotalTime>
  <Words>1377</Words>
  <Application>Microsoft Office PowerPoint</Application>
  <PresentationFormat>Экран (4:3)</PresentationFormat>
  <Paragraphs>196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Гиппеаструм – рыцарская звезда</vt:lpstr>
      <vt:lpstr>Технологическая карта проекта</vt:lpstr>
      <vt:lpstr>Актуальность темы:</vt:lpstr>
      <vt:lpstr>Цель: изучение условий, способствующих поэтапному расцветанию цветков гиппеаструма в домашних условиях.</vt:lpstr>
      <vt:lpstr>Объект исследования: цветы гиппеаструма</vt:lpstr>
      <vt:lpstr>Проблемный вопрос:  1. Как правильно ухаживать за гиппеаструмом? </vt:lpstr>
      <vt:lpstr>Этапы проекта</vt:lpstr>
      <vt:lpstr>Результаты анкетирования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Основная часть. Наблюдение</vt:lpstr>
      <vt:lpstr>Слайд 17</vt:lpstr>
      <vt:lpstr>Слайд 18</vt:lpstr>
      <vt:lpstr>Наблюдение за развитием </vt:lpstr>
      <vt:lpstr>Слайд 20</vt:lpstr>
      <vt:lpstr>Развитие цветка</vt:lpstr>
      <vt:lpstr>Слайд 22</vt:lpstr>
      <vt:lpstr>Слайд 23</vt:lpstr>
      <vt:lpstr>Слайд 24</vt:lpstr>
      <vt:lpstr>Слайд 25</vt:lpstr>
      <vt:lpstr>Основные результаты исследования</vt:lpstr>
      <vt:lpstr>Практическая значимость проекта</vt:lpstr>
      <vt:lpstr>Заключение</vt:lpstr>
      <vt:lpstr>Слайд 29</vt:lpstr>
      <vt:lpstr>Источники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вты</cp:lastModifiedBy>
  <cp:revision>214</cp:revision>
  <dcterms:created xsi:type="dcterms:W3CDTF">2014-08-08T16:01:14Z</dcterms:created>
  <dcterms:modified xsi:type="dcterms:W3CDTF">2018-02-03T21:30:39Z</dcterms:modified>
</cp:coreProperties>
</file>