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67" r:id="rId6"/>
    <p:sldId id="269" r:id="rId7"/>
    <p:sldId id="260" r:id="rId8"/>
    <p:sldId id="277" r:id="rId9"/>
    <p:sldId id="275" r:id="rId10"/>
    <p:sldId id="272" r:id="rId11"/>
    <p:sldId id="273" r:id="rId12"/>
    <p:sldId id="276" r:id="rId13"/>
    <p:sldId id="271" r:id="rId14"/>
    <p:sldId id="264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урок №102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«Род</a:t>
            </a:r>
            <a:r>
              <a:rPr kumimoji="0" lang="ru-RU" sz="4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ительный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падеж»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270892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 русского языка   </a:t>
            </a:r>
          </a:p>
          <a:p>
            <a:pPr algn="ctr"/>
            <a:r>
              <a:rPr lang="ru-RU" dirty="0"/>
              <a:t>3</a:t>
            </a:r>
            <a:r>
              <a:rPr lang="ru-RU" dirty="0" smtClean="0"/>
              <a:t> класса </a:t>
            </a:r>
          </a:p>
          <a:p>
            <a:pPr algn="ctr"/>
            <a:r>
              <a:rPr lang="ru-RU" dirty="0" smtClean="0"/>
              <a:t>УМК «Школа России» </a:t>
            </a:r>
          </a:p>
          <a:p>
            <a:pPr algn="ctr"/>
            <a:r>
              <a:rPr lang="ru-RU" dirty="0" smtClean="0"/>
              <a:t>Учебник </a:t>
            </a:r>
            <a:r>
              <a:rPr lang="ru-RU" dirty="0" smtClean="0"/>
              <a:t> «Русский язык» В.П</a:t>
            </a:r>
            <a:r>
              <a:rPr lang="ru-RU" dirty="0" smtClean="0"/>
              <a:t>. </a:t>
            </a:r>
            <a:r>
              <a:rPr lang="ru-RU" dirty="0" err="1" smtClean="0"/>
              <a:t>Канакина</a:t>
            </a:r>
            <a:r>
              <a:rPr lang="ru-RU" dirty="0" smtClean="0"/>
              <a:t> ,   </a:t>
            </a:r>
            <a:r>
              <a:rPr lang="ru-RU" dirty="0" smtClean="0"/>
              <a:t>2 часть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692696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Упр. 78 </a:t>
            </a:r>
            <a:endParaRPr lang="ru-RU" sz="4800" b="1" u="sng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844824"/>
            <a:ext cx="68407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П</a:t>
            </a:r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роверка:</a:t>
            </a:r>
          </a:p>
          <a:p>
            <a:pPr algn="ctr"/>
            <a:r>
              <a:rPr lang="ru-RU" sz="4400" u="sng" dirty="0" smtClean="0">
                <a:latin typeface="Arial Black" panose="020B0A04020102020204" pitchFamily="34" charset="0"/>
              </a:rPr>
              <a:t>Без</a:t>
            </a:r>
            <a:r>
              <a:rPr lang="ru-RU" sz="4400" dirty="0" smtClean="0">
                <a:latin typeface="Arial Black" panose="020B0A04020102020204" pitchFamily="34" charset="0"/>
              </a:rPr>
              <a:t> терпения нет умения.</a:t>
            </a:r>
          </a:p>
          <a:p>
            <a:pPr algn="ctr"/>
            <a:r>
              <a:rPr lang="ru-RU" sz="4400" u="sng" dirty="0" smtClean="0">
                <a:latin typeface="Arial Black" panose="020B0A04020102020204" pitchFamily="34" charset="0"/>
              </a:rPr>
              <a:t>До</a:t>
            </a:r>
            <a:r>
              <a:rPr lang="ru-RU" sz="4400" dirty="0" smtClean="0">
                <a:latin typeface="Arial Black" panose="020B0A04020102020204" pitchFamily="34" charset="0"/>
              </a:rPr>
              <a:t> поры </a:t>
            </a:r>
            <a:r>
              <a:rPr lang="ru-RU" sz="4400" u="sng" dirty="0" smtClean="0">
                <a:latin typeface="Arial Black" panose="020B0A04020102020204" pitchFamily="34" charset="0"/>
              </a:rPr>
              <a:t>до</a:t>
            </a:r>
            <a:r>
              <a:rPr lang="ru-RU" sz="4400" dirty="0" smtClean="0">
                <a:latin typeface="Arial Black" panose="020B0A04020102020204" pitchFamily="34" charset="0"/>
              </a:rPr>
              <a:t> времени не сеют семени.  </a:t>
            </a:r>
          </a:p>
          <a:p>
            <a:pPr algn="ctr"/>
            <a:endParaRPr lang="ru-RU" sz="4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86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Упр.80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Спишите,  скороговорку. Укажите  падеж имен существительных.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62589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041396"/>
            <a:ext cx="80648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Проверка: </a:t>
            </a:r>
          </a:p>
          <a:p>
            <a:r>
              <a:rPr lang="ru-RU" sz="5400" b="1" u="sng" dirty="0" smtClean="0"/>
              <a:t>От</a:t>
            </a:r>
            <a:r>
              <a:rPr lang="ru-RU" sz="5400" b="1" dirty="0" smtClean="0"/>
              <a:t> топота копыт </a:t>
            </a:r>
            <a:r>
              <a:rPr lang="ru-RU" sz="5400" dirty="0" smtClean="0"/>
              <a:t>пыль по полю летит. 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282157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Р.п</a:t>
            </a:r>
            <a:r>
              <a:rPr lang="ru-RU" b="1" dirty="0" smtClean="0"/>
              <a:t>.                                 </a:t>
            </a:r>
            <a:r>
              <a:rPr lang="ru-RU" b="1" dirty="0" err="1" smtClean="0"/>
              <a:t>Р.п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2441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Самостоятельная </a:t>
            </a:r>
          </a:p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работа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Упр. 79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3789040"/>
            <a:ext cx="43924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Словарная работа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4365104"/>
            <a:ext cx="5184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п</a:t>
            </a:r>
            <a:r>
              <a:rPr lang="ru-RU" sz="6600" b="1" dirty="0" smtClean="0"/>
              <a:t>ятн</a:t>
            </a:r>
            <a:r>
              <a:rPr lang="ru-RU" sz="6600" b="1" u="sng" dirty="0" smtClean="0">
                <a:solidFill>
                  <a:srgbClr val="C00000"/>
                </a:solidFill>
              </a:rPr>
              <a:t>и</a:t>
            </a:r>
            <a:r>
              <a:rPr lang="ru-RU" sz="6600" b="1" dirty="0" smtClean="0"/>
              <a:t>ца </a:t>
            </a:r>
          </a:p>
          <a:p>
            <a:pPr algn="ctr"/>
            <a:r>
              <a:rPr lang="ru-RU" sz="6600" b="1" dirty="0"/>
              <a:t>о</a:t>
            </a:r>
            <a:r>
              <a:rPr lang="ru-RU" sz="6600" b="1" dirty="0" smtClean="0"/>
              <a:t>к</a:t>
            </a:r>
            <a:r>
              <a:rPr lang="ru-RU" sz="6600" b="1" u="sng" dirty="0" smtClean="0">
                <a:solidFill>
                  <a:srgbClr val="C00000"/>
                </a:solidFill>
              </a:rPr>
              <a:t>о</a:t>
            </a:r>
            <a:r>
              <a:rPr lang="ru-RU" sz="6600" b="1" dirty="0" smtClean="0"/>
              <a:t>л</a:t>
            </a:r>
            <a:r>
              <a:rPr lang="ru-RU" sz="6600" b="1" u="sng" dirty="0" smtClean="0">
                <a:solidFill>
                  <a:srgbClr val="C00000"/>
                </a:solidFill>
              </a:rPr>
              <a:t>о</a:t>
            </a:r>
            <a:r>
              <a:rPr lang="ru-RU" sz="6600" b="1" dirty="0" smtClean="0"/>
              <a:t> </a:t>
            </a:r>
            <a:endParaRPr lang="ru-RU" sz="6600" b="1" dirty="0"/>
          </a:p>
        </p:txBody>
      </p:sp>
      <p:sp>
        <p:nvSpPr>
          <p:cNvPr id="5" name="Диагональная полоса 4"/>
          <p:cNvSpPr/>
          <p:nvPr/>
        </p:nvSpPr>
        <p:spPr>
          <a:xfrm>
            <a:off x="3914927" y="4365104"/>
            <a:ext cx="270030" cy="28571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Диагональная полоса 5"/>
          <p:cNvSpPr/>
          <p:nvPr/>
        </p:nvSpPr>
        <p:spPr>
          <a:xfrm>
            <a:off x="3959932" y="5426933"/>
            <a:ext cx="180020" cy="378331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5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28625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736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8599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 Д/з упр. 81, </a:t>
            </a:r>
            <a:r>
              <a:rPr lang="ru-RU" sz="6000" dirty="0" err="1" smtClean="0"/>
              <a:t>р.т</a:t>
            </a:r>
            <a:r>
              <a:rPr lang="ru-RU" sz="6000" dirty="0" smtClean="0"/>
              <a:t>. 27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« трамвай»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5.Картинка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3"/>
              </a:rPr>
              <a:t>https://yandex.ru/images/search?text=%</a:t>
            </a:r>
            <a:r>
              <a:rPr lang="ru-RU" sz="2400" b="1" i="1" dirty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Цель урока: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особенностями родительного падежа имени сущ. </a:t>
            </a:r>
          </a:p>
          <a:p>
            <a:r>
              <a:rPr lang="ru-RU" dirty="0" smtClean="0"/>
              <a:t>Учить определять падеж имени существительного по вопросу и предлогу. </a:t>
            </a:r>
          </a:p>
          <a:p>
            <a:r>
              <a:rPr lang="ru-RU" dirty="0" smtClean="0"/>
              <a:t>Развивать орфографическую зоркость</a:t>
            </a:r>
          </a:p>
          <a:p>
            <a:r>
              <a:rPr lang="ru-RU" dirty="0" smtClean="0"/>
              <a:t>Воспитывать </a:t>
            </a:r>
            <a:r>
              <a:rPr lang="ru-RU" dirty="0" smtClean="0"/>
              <a:t> аккуратность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176023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Закончи предложение.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7048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1</a:t>
            </a:r>
            <a:r>
              <a:rPr lang="ru-RU" sz="3200" b="1" dirty="0" smtClean="0"/>
              <a:t>. В русском языке падежей  – …….</a:t>
            </a:r>
          </a:p>
          <a:p>
            <a:r>
              <a:rPr lang="ru-RU" sz="3200" b="1" dirty="0" smtClean="0"/>
              <a:t>2. Чтобы определить падеж им. сущ.…</a:t>
            </a:r>
          </a:p>
          <a:p>
            <a:r>
              <a:rPr lang="ru-RU" sz="3200" b="1" dirty="0" smtClean="0"/>
              <a:t>3. Имя сущ. изменяется …..  </a:t>
            </a:r>
          </a:p>
          <a:p>
            <a:r>
              <a:rPr lang="ru-RU" sz="3200" b="1" dirty="0" smtClean="0"/>
              <a:t>4. Склонение – это….. </a:t>
            </a:r>
          </a:p>
          <a:p>
            <a:r>
              <a:rPr lang="ru-RU" sz="3200" b="1" dirty="0" smtClean="0"/>
              <a:t>5. </a:t>
            </a:r>
            <a:r>
              <a:rPr lang="ru-RU" sz="3200" b="1" dirty="0" err="1" smtClean="0"/>
              <a:t>И.п</a:t>
            </a:r>
            <a:r>
              <a:rPr lang="ru-RU" sz="3200" b="1" dirty="0" smtClean="0"/>
              <a:t>. отвечает на вопросы …</a:t>
            </a:r>
          </a:p>
          <a:p>
            <a:pPr algn="ctr"/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494116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Малиновым  </a:t>
            </a:r>
            <a:endParaRPr lang="ru-RU" sz="5400" b="1" dirty="0"/>
          </a:p>
        </p:txBody>
      </p:sp>
      <p:sp>
        <p:nvSpPr>
          <p:cNvPr id="6" name="Дуга 5"/>
          <p:cNvSpPr/>
          <p:nvPr/>
        </p:nvSpPr>
        <p:spPr>
          <a:xfrm rot="16200000">
            <a:off x="3791702" y="3940945"/>
            <a:ext cx="445817" cy="2266906"/>
          </a:xfrm>
          <a:prstGeom prst="arc">
            <a:avLst>
              <a:gd name="adj1" fmla="val 16200000"/>
              <a:gd name="adj2" fmla="val 5449119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/>
          <p:cNvSpPr/>
          <p:nvPr/>
        </p:nvSpPr>
        <p:spPr>
          <a:xfrm rot="2579707">
            <a:off x="5364088" y="4960889"/>
            <a:ext cx="504056" cy="46515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59055" y="5193465"/>
            <a:ext cx="1061217" cy="6710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43807" y="5864498"/>
            <a:ext cx="311524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82305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 Спишите. Вставьте пропущенные буквы. Укажите падеж им. сущ.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478632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028636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	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/>
              <a:t>Трещ</a:t>
            </a:r>
            <a:r>
              <a:rPr lang="ru-RU" sz="3600" b="1" dirty="0" smtClean="0"/>
              <a:t>…т м…розы. Ин…й </a:t>
            </a:r>
            <a:r>
              <a:rPr lang="ru-RU" sz="3600" b="1" dirty="0" err="1" smtClean="0"/>
              <a:t>запуш</a:t>
            </a:r>
            <a:r>
              <a:rPr lang="ru-RU" sz="3600" b="1" dirty="0" smtClean="0"/>
              <a:t>…л д…рев…я. </a:t>
            </a:r>
            <a:r>
              <a:rPr lang="ru-RU" sz="3600" b="1" dirty="0" smtClean="0"/>
              <a:t>На </a:t>
            </a:r>
            <a:r>
              <a:rPr lang="ru-RU" sz="3600" b="1" dirty="0" smtClean="0"/>
              <a:t>ёлке и осинке л…жат </a:t>
            </a:r>
            <a:r>
              <a:rPr lang="ru-RU" sz="3600" b="1" dirty="0" err="1" smtClean="0"/>
              <a:t>ша</a:t>
            </a:r>
            <a:r>
              <a:rPr lang="ru-RU" sz="3600" b="1" dirty="0" smtClean="0"/>
              <a:t>…</a:t>
            </a:r>
            <a:r>
              <a:rPr lang="ru-RU" sz="3600" b="1" dirty="0" err="1" smtClean="0"/>
              <a:t>ки</a:t>
            </a:r>
            <a:r>
              <a:rPr lang="ru-RU" sz="3600" b="1" dirty="0" smtClean="0"/>
              <a:t> снега. Вот белка прыгает с ветки на ветку. </a:t>
            </a:r>
            <a:r>
              <a:rPr lang="ru-RU" sz="3600" b="1" dirty="0" err="1" smtClean="0"/>
              <a:t>Дят</a:t>
            </a:r>
            <a:r>
              <a:rPr lang="ru-RU" sz="3600" b="1" dirty="0" smtClean="0"/>
              <a:t>…л стучит </a:t>
            </a:r>
            <a:r>
              <a:rPr lang="ru-RU" sz="3600" b="1" dirty="0" smtClean="0"/>
              <a:t>по верхушке дер…</a:t>
            </a:r>
            <a:r>
              <a:rPr lang="ru-RU" sz="3600" b="1" dirty="0" err="1" smtClean="0"/>
              <a:t>ва</a:t>
            </a:r>
            <a:r>
              <a:rPr lang="ru-RU" sz="3600" b="1" dirty="0" smtClean="0"/>
              <a:t> </a:t>
            </a:r>
            <a:r>
              <a:rPr lang="ru-RU" sz="3600" b="1" dirty="0" smtClean="0"/>
              <a:t>своим крепким клювом.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358114" cy="1500198"/>
          </a:xfrm>
          <a:prstGeom prst="rect">
            <a:avLst/>
          </a:prstGeom>
          <a:solidFill>
            <a:srgbClr val="DC96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100010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</a:t>
            </a:r>
            <a:r>
              <a:rPr lang="ru-RU" sz="4800" b="1" dirty="0" smtClean="0"/>
              <a:t>Родительный падеж</a:t>
            </a:r>
          </a:p>
          <a:p>
            <a:pPr algn="ctr"/>
            <a:r>
              <a:rPr lang="ru-RU" sz="4800" b="1" dirty="0" smtClean="0"/>
              <a:t>Кого? Чего ? 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928934"/>
            <a:ext cx="8501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Прочитай словосочетания. Определите падеж имен сущ. </a:t>
            </a:r>
          </a:p>
          <a:p>
            <a:pPr algn="ctr"/>
            <a:r>
              <a:rPr lang="ru-RU" sz="3600" b="1" dirty="0" smtClean="0"/>
              <a:t>  Доплыл до берега,</a:t>
            </a:r>
          </a:p>
          <a:p>
            <a:pPr algn="ctr"/>
            <a:r>
              <a:rPr lang="ru-RU" sz="3600" b="1" dirty="0"/>
              <a:t>н</a:t>
            </a:r>
            <a:r>
              <a:rPr lang="ru-RU" sz="3600" b="1" dirty="0" smtClean="0"/>
              <a:t>аписал для мамы,</a:t>
            </a:r>
          </a:p>
          <a:p>
            <a:pPr algn="ctr"/>
            <a:r>
              <a:rPr lang="ru-RU" sz="3600" b="1" dirty="0"/>
              <a:t>с</a:t>
            </a:r>
            <a:r>
              <a:rPr lang="ru-RU" sz="3600" b="1" dirty="0" smtClean="0"/>
              <a:t>делал из бумаги. 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0131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Сформулируйте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тему урока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письменно задания к упражнению .</a:t>
            </a:r>
          </a:p>
          <a:p>
            <a:pPr algn="ctr"/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620688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77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420888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Образец:</a:t>
            </a:r>
          </a:p>
          <a:p>
            <a:pPr algn="ctr"/>
            <a:r>
              <a:rPr lang="ru-RU" sz="4800" b="1" dirty="0" smtClean="0"/>
              <a:t> ветка осины, </a:t>
            </a:r>
          </a:p>
          <a:p>
            <a:pPr algn="ctr"/>
            <a:r>
              <a:rPr lang="ru-RU" sz="4800" b="1" dirty="0" smtClean="0"/>
              <a:t>письмо </a:t>
            </a:r>
            <a:r>
              <a:rPr lang="ru-RU" sz="4800" b="1" u="sng" dirty="0" smtClean="0"/>
              <a:t>от</a:t>
            </a:r>
            <a:r>
              <a:rPr lang="ru-RU" sz="4800" b="1" dirty="0" smtClean="0"/>
              <a:t> сестры  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339752" y="4941168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Прочитайте правило на стр. 44.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3408388"/>
            <a:ext cx="432048" cy="45265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76056" y="306896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Р.п</a:t>
            </a:r>
            <a:r>
              <a:rPr lang="ru-RU" sz="2000" b="1" dirty="0" smtClean="0"/>
              <a:t>. </a:t>
            </a:r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4077072"/>
            <a:ext cx="5040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36096" y="386104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Р.п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6" grpId="0" animBg="1"/>
      <p:bldP spid="7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существительное в Р. п. отвечает на вопросы___________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78092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сущ. в </a:t>
            </a:r>
            <a:r>
              <a:rPr lang="ru-RU" sz="4000" b="1" dirty="0" err="1"/>
              <a:t>Р</a:t>
            </a:r>
            <a:r>
              <a:rPr lang="ru-RU" sz="4000" b="1" dirty="0" err="1" smtClean="0"/>
              <a:t>.п</a:t>
            </a:r>
            <a:r>
              <a:rPr lang="ru-RU" sz="4000" b="1" dirty="0" smtClean="0"/>
              <a:t>.  употребляется с предлогами 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0" t="7312" r="13387" b="19571"/>
          <a:stretch/>
        </p:blipFill>
        <p:spPr>
          <a:xfrm>
            <a:off x="0" y="-21285"/>
            <a:ext cx="9405293" cy="684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2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76672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Словарная работа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920" y="1184558"/>
            <a:ext cx="5538192" cy="4153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5856" y="5445224"/>
            <a:ext cx="453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Arial Black" panose="020B0A04020102020204" pitchFamily="34" charset="0"/>
              </a:rPr>
              <a:t>т</a:t>
            </a:r>
            <a:r>
              <a:rPr lang="ru-RU" sz="6000" b="1" dirty="0" smtClean="0">
                <a:latin typeface="Arial Black" panose="020B0A04020102020204" pitchFamily="34" charset="0"/>
              </a:rPr>
              <a:t>р</a:t>
            </a:r>
            <a:r>
              <a:rPr lang="ru-RU" sz="6000" b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</a:t>
            </a:r>
            <a:r>
              <a:rPr lang="ru-RU" sz="6000" b="1" dirty="0" smtClean="0">
                <a:latin typeface="Arial Black" panose="020B0A04020102020204" pitchFamily="34" charset="0"/>
              </a:rPr>
              <a:t>мвай 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  <p:sp>
        <p:nvSpPr>
          <p:cNvPr id="5" name="Диагональная полоса 4"/>
          <p:cNvSpPr/>
          <p:nvPr/>
        </p:nvSpPr>
        <p:spPr>
          <a:xfrm>
            <a:off x="6156176" y="5338202"/>
            <a:ext cx="216024" cy="32304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19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387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35</cp:revision>
  <dcterms:created xsi:type="dcterms:W3CDTF">2013-08-18T07:43:00Z</dcterms:created>
  <dcterms:modified xsi:type="dcterms:W3CDTF">2018-02-04T17:18:22Z</dcterms:modified>
</cp:coreProperties>
</file>