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1" r:id="rId5"/>
    <p:sldId id="259" r:id="rId6"/>
    <p:sldId id="295" r:id="rId7"/>
    <p:sldId id="296" r:id="rId8"/>
    <p:sldId id="297" r:id="rId9"/>
    <p:sldId id="303" r:id="rId10"/>
    <p:sldId id="298" r:id="rId11"/>
    <p:sldId id="299" r:id="rId12"/>
    <p:sldId id="300" r:id="rId13"/>
    <p:sldId id="301" r:id="rId14"/>
    <p:sldId id="288" r:id="rId15"/>
    <p:sldId id="292" r:id="rId16"/>
    <p:sldId id="291" r:id="rId17"/>
    <p:sldId id="284" r:id="rId18"/>
    <p:sldId id="261" r:id="rId19"/>
    <p:sldId id="285" r:id="rId20"/>
    <p:sldId id="273" r:id="rId21"/>
    <p:sldId id="276" r:id="rId22"/>
    <p:sldId id="277" r:id="rId23"/>
    <p:sldId id="279" r:id="rId24"/>
    <p:sldId id="282" r:id="rId25"/>
    <p:sldId id="283" r:id="rId26"/>
    <p:sldId id="280" r:id="rId27"/>
    <p:sldId id="293" r:id="rId28"/>
    <p:sldId id="278" r:id="rId29"/>
    <p:sldId id="274" r:id="rId30"/>
    <p:sldId id="289" r:id="rId31"/>
    <p:sldId id="290" r:id="rId32"/>
    <p:sldId id="286" r:id="rId33"/>
    <p:sldId id="275" r:id="rId34"/>
    <p:sldId id="302" r:id="rId3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89405" autoAdjust="0"/>
  </p:normalViewPr>
  <p:slideViewPr>
    <p:cSldViewPr>
      <p:cViewPr varScale="1">
        <p:scale>
          <a:sx n="100" d="100"/>
          <a:sy n="100" d="100"/>
        </p:scale>
        <p:origin x="-122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04.02.2018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04.02.2018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04.02.2018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04.02.2018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04.02.2018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04.02.2018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04.02.2018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04.02.2018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04.02.2018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p:txBody>
          <a:bodyPr/>
          <a:lstStyle/>
          <a:p>
            <a:endParaRPr lang="ru-RU" dirty="0"/>
          </a:p>
        </p:txBody>
      </p:sp>
      <p:pic>
        <p:nvPicPr>
          <p:cNvPr id="1030" name="Picture 6" descr="C:\Users\Natalya\Desktop\проект 2018\фото\WP_20171019_16_46_33_Pro.jpg"/>
          <p:cNvPicPr>
            <a:picLocks noGrp="1" noChangeAspect="1" noChangeArrowheads="1"/>
          </p:cNvPicPr>
          <p:nvPr>
            <p:ph idx="1"/>
          </p:nvPr>
        </p:nvPicPr>
        <p:blipFill>
          <a:blip r:embed="rId2" cstate="email"/>
          <a:srcRect/>
          <a:stretch>
            <a:fillRect/>
          </a:stretch>
        </p:blipFill>
        <p:spPr bwMode="auto">
          <a:xfrm>
            <a:off x="0" y="0"/>
            <a:ext cx="9143999" cy="6858000"/>
          </a:xfrm>
          <a:prstGeom prst="rect">
            <a:avLst/>
          </a:prstGeom>
          <a:ln>
            <a:noFill/>
          </a:ln>
          <a:effectLst>
            <a:outerShdw blurRad="190500" algn="tl" rotWithShape="0">
              <a:srgbClr val="000000">
                <a:alpha val="70000"/>
              </a:srgbClr>
            </a:outerShdw>
          </a:effectLst>
        </p:spPr>
      </p:pic>
      <p:sp>
        <p:nvSpPr>
          <p:cNvPr id="13" name="Прямоугольник 12"/>
          <p:cNvSpPr/>
          <p:nvPr/>
        </p:nvSpPr>
        <p:spPr>
          <a:xfrm>
            <a:off x="1738438" y="571480"/>
            <a:ext cx="5667129" cy="2123658"/>
          </a:xfrm>
          <a:prstGeom prst="rect">
            <a:avLst/>
          </a:prstGeom>
          <a:noFill/>
        </p:spPr>
        <p:txBody>
          <a:bodyPr wrap="square" lIns="91440" tIns="45720" rIns="91440" bIns="45720">
            <a:spAutoFit/>
          </a:bodyPr>
          <a:lstStyle/>
          <a:p>
            <a:pPr algn="ctr"/>
            <a:r>
              <a:rPr lang="en-US" sz="66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SCHOOL </a:t>
            </a:r>
          </a:p>
          <a:p>
            <a:pPr algn="ctr"/>
            <a:r>
              <a:rPr lang="en-US" sz="66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SWEET SCHOOL</a:t>
            </a:r>
            <a:endParaRPr lang="ru-RU" sz="66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14" name="Прямоугольник 13"/>
          <p:cNvSpPr/>
          <p:nvPr/>
        </p:nvSpPr>
        <p:spPr>
          <a:xfrm>
            <a:off x="1171367" y="2551837"/>
            <a:ext cx="7186847" cy="4278094"/>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endParaRPr lang="en-US" sz="3600" b="1" cap="none" spc="0" dirty="0" smtClean="0">
              <a:ln w="50800"/>
              <a:solidFill>
                <a:schemeClr val="accent5">
                  <a:lumMod val="50000"/>
                </a:schemeClr>
              </a:solidFill>
              <a:effectLst/>
              <a:latin typeface="Times New Roman" pitchFamily="18" charset="0"/>
              <a:cs typeface="Times New Roman" pitchFamily="18" charset="0"/>
            </a:endParaRPr>
          </a:p>
          <a:p>
            <a:pPr algn="ctr"/>
            <a:endParaRPr lang="en-US" sz="3600" b="1" dirty="0" smtClean="0">
              <a:ln w="50800"/>
              <a:solidFill>
                <a:schemeClr val="accent5">
                  <a:lumMod val="50000"/>
                </a:schemeClr>
              </a:solidFill>
              <a:latin typeface="Times New Roman" pitchFamily="18" charset="0"/>
              <a:cs typeface="Times New Roman" pitchFamily="18" charset="0"/>
            </a:endParaRPr>
          </a:p>
          <a:p>
            <a:pPr algn="ctr"/>
            <a:endParaRPr lang="en-US" sz="3600" b="1" cap="none" spc="0" dirty="0" smtClean="0">
              <a:ln w="50800"/>
              <a:solidFill>
                <a:schemeClr val="accent5">
                  <a:lumMod val="50000"/>
                </a:schemeClr>
              </a:solidFill>
              <a:effectLst/>
              <a:latin typeface="Times New Roman" pitchFamily="18" charset="0"/>
              <a:cs typeface="Times New Roman" pitchFamily="18" charset="0"/>
            </a:endParaRPr>
          </a:p>
          <a:p>
            <a:pPr algn="ctr"/>
            <a:endParaRPr lang="en-US" sz="3600" b="1" dirty="0" smtClean="0">
              <a:ln w="50800"/>
              <a:solidFill>
                <a:schemeClr val="accent5">
                  <a:lumMod val="50000"/>
                </a:schemeClr>
              </a:solidFill>
              <a:latin typeface="Times New Roman" pitchFamily="18" charset="0"/>
              <a:cs typeface="Times New Roman" pitchFamily="18" charset="0"/>
            </a:endParaRPr>
          </a:p>
          <a:p>
            <a:pPr algn="r"/>
            <a:r>
              <a:rPr lang="en-US" sz="3600" b="1" cap="none" spc="0" dirty="0" smtClean="0">
                <a:ln w="50800"/>
                <a:solidFill>
                  <a:schemeClr val="tx2">
                    <a:lumMod val="60000"/>
                    <a:lumOff val="40000"/>
                  </a:schemeClr>
                </a:solidFill>
                <a:effectLst/>
                <a:latin typeface="Times New Roman" pitchFamily="18" charset="0"/>
                <a:cs typeface="Times New Roman" pitchFamily="18" charset="0"/>
              </a:rPr>
              <a:t>MEI “</a:t>
            </a:r>
            <a:r>
              <a:rPr lang="en-US" sz="3600" b="1" cap="none" spc="0" dirty="0" err="1" smtClean="0">
                <a:ln w="50800"/>
                <a:solidFill>
                  <a:schemeClr val="tx2">
                    <a:lumMod val="60000"/>
                    <a:lumOff val="40000"/>
                  </a:schemeClr>
                </a:solidFill>
                <a:effectLst/>
                <a:latin typeface="Times New Roman" pitchFamily="18" charset="0"/>
                <a:cs typeface="Times New Roman" pitchFamily="18" charset="0"/>
              </a:rPr>
              <a:t>Algatyi</a:t>
            </a:r>
            <a:r>
              <a:rPr lang="en-US" sz="3600" b="1" cap="none" spc="0" dirty="0" smtClean="0">
                <a:ln w="50800"/>
                <a:solidFill>
                  <a:schemeClr val="tx2">
                    <a:lumMod val="60000"/>
                    <a:lumOff val="40000"/>
                  </a:schemeClr>
                </a:solidFill>
                <a:effectLst/>
                <a:latin typeface="Times New Roman" pitchFamily="18" charset="0"/>
                <a:cs typeface="Times New Roman" pitchFamily="18" charset="0"/>
              </a:rPr>
              <a:t> Secondary School”</a:t>
            </a:r>
            <a:endParaRPr lang="ru-RU" sz="3600" b="1" cap="none" spc="0" dirty="0" smtClean="0">
              <a:ln w="50800"/>
              <a:solidFill>
                <a:schemeClr val="tx2">
                  <a:lumMod val="60000"/>
                  <a:lumOff val="40000"/>
                </a:schemeClr>
              </a:solidFill>
              <a:effectLst/>
              <a:latin typeface="Times New Roman" pitchFamily="18" charset="0"/>
              <a:cs typeface="Times New Roman" pitchFamily="18" charset="0"/>
            </a:endParaRPr>
          </a:p>
          <a:p>
            <a:pPr algn="r"/>
            <a:r>
              <a:rPr lang="en-US" sz="3600" b="1" cap="none" spc="0" dirty="0" err="1" smtClean="0">
                <a:ln w="50800"/>
                <a:solidFill>
                  <a:schemeClr val="tx2">
                    <a:lumMod val="60000"/>
                    <a:lumOff val="40000"/>
                  </a:schemeClr>
                </a:solidFill>
                <a:effectLst/>
                <a:latin typeface="Times New Roman" pitchFamily="18" charset="0"/>
                <a:cs typeface="Times New Roman" pitchFamily="18" charset="0"/>
              </a:rPr>
              <a:t>Tulun</a:t>
            </a:r>
            <a:r>
              <a:rPr lang="en-US" sz="3600" b="1" cap="none" spc="0" dirty="0" smtClean="0">
                <a:ln w="50800"/>
                <a:solidFill>
                  <a:schemeClr val="tx2">
                    <a:lumMod val="60000"/>
                    <a:lumOff val="40000"/>
                  </a:schemeClr>
                </a:solidFill>
                <a:effectLst/>
                <a:latin typeface="Times New Roman" pitchFamily="18" charset="0"/>
                <a:cs typeface="Times New Roman" pitchFamily="18" charset="0"/>
              </a:rPr>
              <a:t> region</a:t>
            </a:r>
          </a:p>
          <a:p>
            <a:pPr algn="r"/>
            <a:endParaRPr lang="en-US" sz="2800" b="1" dirty="0" smtClean="0">
              <a:ln w="50800"/>
              <a:solidFill>
                <a:schemeClr val="tx2">
                  <a:lumMod val="60000"/>
                  <a:lumOff val="40000"/>
                </a:schemeClr>
              </a:solidFill>
              <a:latin typeface="Times New Roman" pitchFamily="18" charset="0"/>
              <a:cs typeface="Times New Roman" pitchFamily="18" charset="0"/>
            </a:endParaRPr>
          </a:p>
          <a:p>
            <a:pPr algn="r"/>
            <a:r>
              <a:rPr lang="en-US" sz="2800" b="1" dirty="0" smtClean="0">
                <a:ln w="50800"/>
                <a:solidFill>
                  <a:schemeClr val="tx2">
                    <a:lumMod val="60000"/>
                    <a:lumOff val="40000"/>
                  </a:schemeClr>
                </a:solidFill>
                <a:latin typeface="Times New Roman" pitchFamily="18" charset="0"/>
                <a:cs typeface="Times New Roman" pitchFamily="18" charset="0"/>
              </a:rPr>
              <a:t>made by </a:t>
            </a:r>
            <a:r>
              <a:rPr lang="en-US" sz="2800" b="1" dirty="0" err="1" smtClean="0">
                <a:ln w="50800"/>
                <a:solidFill>
                  <a:schemeClr val="tx2">
                    <a:lumMod val="60000"/>
                    <a:lumOff val="40000"/>
                  </a:schemeClr>
                </a:solidFill>
                <a:latin typeface="Times New Roman" pitchFamily="18" charset="0"/>
                <a:cs typeface="Times New Roman" pitchFamily="18" charset="0"/>
              </a:rPr>
              <a:t>Dorofeyeva</a:t>
            </a:r>
            <a:r>
              <a:rPr lang="en-US" sz="2800" b="1" dirty="0" smtClean="0">
                <a:ln w="50800"/>
                <a:solidFill>
                  <a:schemeClr val="tx2">
                    <a:lumMod val="60000"/>
                    <a:lumOff val="40000"/>
                  </a:schemeClr>
                </a:solidFill>
                <a:latin typeface="Times New Roman" pitchFamily="18" charset="0"/>
                <a:cs typeface="Times New Roman" pitchFamily="18" charset="0"/>
              </a:rPr>
              <a:t> </a:t>
            </a:r>
            <a:r>
              <a:rPr lang="en-US" sz="2800" b="1" dirty="0" err="1" smtClean="0">
                <a:ln w="50800"/>
                <a:solidFill>
                  <a:schemeClr val="tx2">
                    <a:lumMod val="60000"/>
                    <a:lumOff val="40000"/>
                  </a:schemeClr>
                </a:solidFill>
                <a:latin typeface="Times New Roman" pitchFamily="18" charset="0"/>
                <a:cs typeface="Times New Roman" pitchFamily="18" charset="0"/>
              </a:rPr>
              <a:t>Oksana</a:t>
            </a:r>
            <a:endParaRPr lang="ru-RU" sz="2800" b="1" cap="none" spc="0" dirty="0">
              <a:ln w="50800"/>
              <a:solidFill>
                <a:schemeClr val="tx2">
                  <a:lumMod val="60000"/>
                  <a:lumOff val="40000"/>
                </a:schemeClr>
              </a:solidFill>
              <a:effectLst/>
              <a:latin typeface="Times New Roman" pitchFamily="18" charset="0"/>
              <a:cs typeface="Times New Roman" pitchFamily="18" charset="0"/>
            </a:endParaRPr>
          </a:p>
        </p:txBody>
      </p:sp>
      <p:pic>
        <p:nvPicPr>
          <p:cNvPr id="30721" name="Picture 1" descr="C:\Users\Natalya\Desktop\стажироффка\DSC04221.JPG"/>
          <p:cNvPicPr>
            <a:picLocks noChangeAspect="1" noChangeArrowheads="1"/>
          </p:cNvPicPr>
          <p:nvPr/>
        </p:nvPicPr>
        <p:blipFill>
          <a:blip r:embed="rId3" cstate="email"/>
          <a:srcRect/>
          <a:stretch>
            <a:fillRect/>
          </a:stretch>
        </p:blipFill>
        <p:spPr bwMode="auto">
          <a:xfrm>
            <a:off x="214282" y="357166"/>
            <a:ext cx="1714512" cy="1928826"/>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sz="half" idx="2"/>
          </p:nvPr>
        </p:nvSpPr>
        <p:spPr/>
        <p:txBody>
          <a:bodyPr/>
          <a:lstStyle/>
          <a:p>
            <a:endParaRPr lang="ru-RU"/>
          </a:p>
        </p:txBody>
      </p:sp>
      <p:pic>
        <p:nvPicPr>
          <p:cNvPr id="21506" name="Picture 2" descr="C:\Users\Natalya\Desktop\проект 2018\фотки декабрь 17 январь 18\WP_20180112_001.jpg"/>
          <p:cNvPicPr>
            <a:picLocks noGrp="1" noChangeAspect="1" noChangeArrowheads="1"/>
          </p:cNvPicPr>
          <p:nvPr>
            <p:ph type="pic" idx="1"/>
          </p:nvPr>
        </p:nvPicPr>
        <p:blipFill>
          <a:blip r:embed="rId2" cstate="email"/>
          <a:srcRect/>
          <a:stretch>
            <a:fillRect/>
          </a:stretch>
        </p:blipFill>
        <p:spPr bwMode="auto">
          <a:xfrm>
            <a:off x="0" y="0"/>
            <a:ext cx="9144000" cy="6858000"/>
          </a:xfrm>
          <a:prstGeom prst="rect">
            <a:avLst/>
          </a:prstGeom>
          <a:noFill/>
        </p:spPr>
      </p:pic>
      <p:sp>
        <p:nvSpPr>
          <p:cNvPr id="21507" name="Rectangle 3"/>
          <p:cNvSpPr>
            <a:spLocks noChangeArrowheads="1"/>
          </p:cNvSpPr>
          <p:nvPr/>
        </p:nvSpPr>
        <p:spPr bwMode="auto">
          <a:xfrm>
            <a:off x="214282" y="66635"/>
            <a:ext cx="8429684" cy="66479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b="1" i="1"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Deputy Director of Studies </a:t>
            </a:r>
            <a:r>
              <a:rPr kumimoji="0" lang="en-US" b="0" i="1" u="none" strike="noStrike" cap="none" normalizeH="0" baseline="0" dirty="0" err="1" smtClean="0">
                <a:ln>
                  <a:noFill/>
                </a:ln>
                <a:solidFill>
                  <a:schemeClr val="bg1"/>
                </a:solidFill>
                <a:effectLst/>
                <a:latin typeface="Times New Roman" pitchFamily="18" charset="0"/>
                <a:ea typeface="Times New Roman" pitchFamily="18" charset="0"/>
                <a:cs typeface="Times New Roman" pitchFamily="18" charset="0"/>
              </a:rPr>
              <a:t>Zolotuyeva</a:t>
            </a:r>
            <a:r>
              <a:rPr kumimoji="0" lang="en-US" b="0" i="1"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Svetlana</a:t>
            </a:r>
            <a:r>
              <a:rPr kumimoji="0" lang="en-US" b="0" i="1" u="none" strike="noStrike" cap="none" normalizeH="0" dirty="0" smtClean="0">
                <a:ln>
                  <a:noFill/>
                </a:ln>
                <a:solidFill>
                  <a:schemeClr val="bg1"/>
                </a:solidFill>
                <a:effectLst/>
                <a:latin typeface="Times New Roman" pitchFamily="18" charset="0"/>
                <a:ea typeface="Times New Roman" pitchFamily="18" charset="0"/>
                <a:cs typeface="Times New Roman" pitchFamily="18" charset="0"/>
              </a:rPr>
              <a:t> </a:t>
            </a:r>
            <a:r>
              <a:rPr kumimoji="0" lang="en-US" b="0" i="1" u="none" strike="noStrike" cap="none" normalizeH="0" dirty="0" err="1" smtClean="0">
                <a:ln>
                  <a:noFill/>
                </a:ln>
                <a:solidFill>
                  <a:schemeClr val="bg1"/>
                </a:solidFill>
                <a:effectLst/>
                <a:latin typeface="Times New Roman" pitchFamily="18" charset="0"/>
                <a:ea typeface="Times New Roman" pitchFamily="18" charset="0"/>
                <a:cs typeface="Times New Roman" pitchFamily="18" charset="0"/>
              </a:rPr>
              <a:t>Nikolaevna</a:t>
            </a:r>
            <a:endParaRPr kumimoji="0" lang="en-US" b="0" i="1"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How many teachers work at school?- 24 teachers.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What is the status of the teaching</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staff at school?-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The pedagogical staff of</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Municipal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Educational Institution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a:t>
            </a:r>
            <a:r>
              <a:rPr kumimoji="0" lang="en-US" sz="2400" b="0" i="0" u="none" strike="noStrike" cap="none" normalizeH="0" baseline="0" dirty="0" err="1" smtClean="0">
                <a:ln>
                  <a:noFill/>
                </a:ln>
                <a:solidFill>
                  <a:schemeClr val="bg1"/>
                </a:solidFill>
                <a:effectLst/>
                <a:latin typeface="Times New Roman" pitchFamily="18" charset="0"/>
                <a:ea typeface="Times New Roman" pitchFamily="18" charset="0"/>
                <a:cs typeface="Times New Roman" pitchFamily="18" charset="0"/>
              </a:rPr>
              <a:t>Alagatuiskaya</a:t>
            </a: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school"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consists of a highly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qualified teaching staff,</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organizing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educational activities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of students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at a high level.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What programs do the teachers</a:t>
            </a:r>
            <a:r>
              <a:rPr kumimoji="0" lang="en-US" sz="24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 </a:t>
            </a: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implement ? -Teachers implement the basic educational program of the Primary General Education, the Basic General Education and the Secondary General Education.</a:t>
            </a:r>
            <a:endParaRPr kumimoji="0" lang="ru-RU" sz="24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sz="half" idx="2"/>
          </p:nvPr>
        </p:nvSpPr>
        <p:spPr/>
        <p:txBody>
          <a:bodyPr/>
          <a:lstStyle/>
          <a:p>
            <a:endParaRPr lang="ru-RU"/>
          </a:p>
        </p:txBody>
      </p:sp>
      <p:pic>
        <p:nvPicPr>
          <p:cNvPr id="22530" name="Picture 2" descr="C:\Users\Natalya\Desktop\проект 2018\фотки декабрь 17 январь 18\WP_20180112_002.jpg"/>
          <p:cNvPicPr>
            <a:picLocks noGrp="1" noChangeAspect="1" noChangeArrowheads="1"/>
          </p:cNvPicPr>
          <p:nvPr>
            <p:ph type="pic" idx="1"/>
          </p:nvPr>
        </p:nvPicPr>
        <p:blipFill>
          <a:blip r:embed="rId2" cstate="email"/>
          <a:srcRect/>
          <a:stretch>
            <a:fillRect/>
          </a:stretch>
        </p:blipFill>
        <p:spPr bwMode="auto">
          <a:xfrm>
            <a:off x="0" y="0"/>
            <a:ext cx="9144000" cy="6857999"/>
          </a:xfrm>
          <a:prstGeom prst="rect">
            <a:avLst/>
          </a:prstGeom>
          <a:noFill/>
        </p:spPr>
      </p:pic>
      <p:sp>
        <p:nvSpPr>
          <p:cNvPr id="22531" name="Rectangle 3"/>
          <p:cNvSpPr>
            <a:spLocks noChangeArrowheads="1"/>
          </p:cNvSpPr>
          <p:nvPr/>
        </p:nvSpPr>
        <p:spPr bwMode="auto">
          <a:xfrm>
            <a:off x="0" y="180288"/>
            <a:ext cx="9144000" cy="66479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-How do you think whether it is interesting for pupils to study at our school? - I think that it is interesting!</a:t>
            </a:r>
            <a:endParaRPr kumimoji="0" lang="ru-RU"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What differs our school from the others?- The desire of teachers to master the  innovative activities that improves the quality of</a:t>
            </a:r>
            <a:r>
              <a:rPr kumimoji="0" lang="en-US" sz="2400" b="0" i="0" u="none" strike="noStrike" cap="none" normalizeH="0" dirty="0" smtClean="0">
                <a:ln>
                  <a:noFill/>
                </a:ln>
                <a:solidFill>
                  <a:schemeClr val="bg1"/>
                </a:solidFill>
                <a:effectLst/>
                <a:latin typeface="Times New Roman" pitchFamily="18" charset="0"/>
                <a:ea typeface="Times New Roman" pitchFamily="18" charset="0"/>
                <a:cs typeface="Times New Roman" pitchFamily="18" charset="0"/>
              </a:rPr>
              <a:t> </a:t>
            </a: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education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in  educational organization.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Material and technical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conditions satisfy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the modern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requirements to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organization of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educational activity.</a:t>
            </a:r>
          </a:p>
          <a:p>
            <a:pPr marL="0" marR="0" lvl="0" indent="0" algn="l" defTabSz="914400" rtl="0" eaLnBrk="0" fontAlgn="base" latinLnBrk="0" hangingPunct="0">
              <a:lnSpc>
                <a:spcPct val="100000"/>
              </a:lnSpc>
              <a:spcBef>
                <a:spcPct val="0"/>
              </a:spcBef>
              <a:spcAft>
                <a:spcPct val="0"/>
              </a:spcAft>
              <a:buClrTx/>
              <a:buSzTx/>
              <a:buFontTx/>
              <a:buNone/>
              <a:tabLst/>
            </a:pPr>
            <a:endParaRPr lang="en-US" sz="2400" dirty="0" smtClean="0">
              <a:solidFill>
                <a:schemeClr val="bg1"/>
              </a:solidFill>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-What arguments could you give for choosing our school by the other students? -Highly qualified teachers. Modern logistical support. The existence of a sports complex: swimming pool, sauna, shooting range, gym fight, the hall for wrestling, stadium.</a:t>
            </a:r>
            <a:endParaRPr kumimoji="0" lang="ru-RU"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sz="half" idx="2"/>
          </p:nvPr>
        </p:nvSpPr>
        <p:spPr/>
        <p:txBody>
          <a:bodyPr/>
          <a:lstStyle/>
          <a:p>
            <a:endParaRPr lang="ru-RU"/>
          </a:p>
        </p:txBody>
      </p:sp>
      <p:pic>
        <p:nvPicPr>
          <p:cNvPr id="27650" name="Picture 2" descr="C:\Users\Natalya\Desktop\проект 2018\фотки декабрь 17 январь 18\WP_20180111_001.jpg"/>
          <p:cNvPicPr>
            <a:picLocks noGrp="1" noChangeAspect="1" noChangeArrowheads="1"/>
          </p:cNvPicPr>
          <p:nvPr>
            <p:ph type="pic" idx="1"/>
          </p:nvPr>
        </p:nvPicPr>
        <p:blipFill>
          <a:blip r:embed="rId2" cstate="email"/>
          <a:srcRect/>
          <a:stretch>
            <a:fillRect/>
          </a:stretch>
        </p:blipFill>
        <p:spPr bwMode="auto">
          <a:xfrm>
            <a:off x="0" y="0"/>
            <a:ext cx="9144000" cy="6857999"/>
          </a:xfrm>
          <a:prstGeom prst="rect">
            <a:avLst/>
          </a:prstGeom>
          <a:noFill/>
        </p:spPr>
      </p:pic>
      <p:sp>
        <p:nvSpPr>
          <p:cNvPr id="27651" name="Rectangle 3"/>
          <p:cNvSpPr>
            <a:spLocks noChangeArrowheads="1"/>
          </p:cNvSpPr>
          <p:nvPr/>
        </p:nvSpPr>
        <p:spPr bwMode="auto">
          <a:xfrm>
            <a:off x="285720" y="76465"/>
            <a:ext cx="8501122" cy="66479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tabLst/>
            </a:pPr>
            <a:r>
              <a:rPr lang="en-US" b="1" i="1" dirty="0" smtClean="0">
                <a:latin typeface="Times New Roman" pitchFamily="18" charset="0"/>
                <a:ea typeface="Times New Roman" pitchFamily="18" charset="0"/>
                <a:cs typeface="Times New Roman" pitchFamily="18" charset="0"/>
              </a:rPr>
              <a:t>Deputy Director for Educational Affairs </a:t>
            </a:r>
            <a:r>
              <a:rPr lang="en-US" i="1" dirty="0" err="1" smtClean="0">
                <a:latin typeface="Times New Roman" pitchFamily="18" charset="0"/>
                <a:ea typeface="Times New Roman" pitchFamily="18" charset="0"/>
                <a:cs typeface="Times New Roman" pitchFamily="18" charset="0"/>
              </a:rPr>
              <a:t>Gapeyevtseva</a:t>
            </a:r>
            <a:r>
              <a:rPr lang="en-US" i="1" dirty="0" smtClean="0">
                <a:latin typeface="Times New Roman" pitchFamily="18" charset="0"/>
                <a:ea typeface="Times New Roman" pitchFamily="18" charset="0"/>
                <a:cs typeface="Times New Roman" pitchFamily="18" charset="0"/>
              </a:rPr>
              <a:t> Elena </a:t>
            </a:r>
            <a:r>
              <a:rPr lang="en-US" i="1" dirty="0" err="1" smtClean="0">
                <a:latin typeface="Times New Roman" pitchFamily="18" charset="0"/>
                <a:ea typeface="Times New Roman" pitchFamily="18" charset="0"/>
                <a:cs typeface="Times New Roman" pitchFamily="18" charset="0"/>
              </a:rPr>
              <a:t>Ivanovna</a:t>
            </a:r>
            <a:endParaRPr lang="en-US" i="1" dirty="0" smtClean="0">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2400" b="0" i="0" u="none" strike="noStrike" cap="none" normalizeH="0" baseline="0" dirty="0" smtClean="0">
                <a:ln>
                  <a:noFill/>
                </a:ln>
                <a:effectLst/>
                <a:latin typeface="Times New Roman" pitchFamily="18" charset="0"/>
                <a:ea typeface="Times New Roman" pitchFamily="18" charset="0"/>
                <a:cs typeface="Times New Roman" pitchFamily="18" charset="0"/>
              </a:rPr>
              <a:t>How many student leaders are there at the school?</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2400" b="0" i="0" u="none" strike="noStrike" cap="none" normalizeH="0" baseline="0" dirty="0" smtClean="0">
                <a:ln>
                  <a:noFill/>
                </a:ln>
                <a:effectLst/>
                <a:latin typeface="Times New Roman" pitchFamily="18" charset="0"/>
                <a:ea typeface="Times New Roman" pitchFamily="18" charset="0"/>
                <a:cs typeface="Times New Roman" pitchFamily="18" charset="0"/>
              </a:rPr>
              <a:t>24 </a:t>
            </a:r>
          </a:p>
          <a:p>
            <a:pPr marL="0" marR="0" lvl="0" indent="0" algn="l" defTabSz="914400" rtl="0" eaLnBrk="1" fontAlgn="base" latinLnBrk="0" hangingPunct="1">
              <a:lnSpc>
                <a:spcPct val="100000"/>
              </a:lnSpc>
              <a:spcBef>
                <a:spcPct val="0"/>
              </a:spcBef>
              <a:spcAft>
                <a:spcPct val="0"/>
              </a:spcAft>
              <a:buClrTx/>
              <a:buSzTx/>
              <a:buFontTx/>
              <a:buChar char="-"/>
              <a:tabLst/>
            </a:pPr>
            <a:endParaRPr lang="en-US" sz="2400" dirty="0" smtClean="0">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tabLst/>
            </a:pPr>
            <a:endParaRPr kumimoji="0" lang="en-US" sz="2400" b="0" i="0" u="none" strike="noStrike" cap="none" normalizeH="0" baseline="0" dirty="0" smtClean="0">
              <a:ln>
                <a:noFill/>
              </a:ln>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2400" dirty="0" smtClean="0">
              <a:solidFill>
                <a:schemeClr val="bg1"/>
              </a:solidFill>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2400" dirty="0" smtClean="0">
              <a:solidFill>
                <a:schemeClr val="bg1"/>
              </a:solidFill>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-What positive things can you mark in the educational work in our school? </a:t>
            </a:r>
          </a:p>
          <a:p>
            <a:pPr marL="0" marR="0" lvl="0" indent="0" algn="l" defTabSz="914400" rtl="0" eaLnBrk="0" fontAlgn="base" latinLnBrk="0" hangingPunct="0">
              <a:lnSpc>
                <a:spcPct val="100000"/>
              </a:lnSpc>
              <a:spcBef>
                <a:spcPct val="0"/>
              </a:spcBef>
              <a:spcAft>
                <a:spcPct val="0"/>
              </a:spcAft>
              <a:buClrTx/>
              <a:buSzTx/>
              <a:buFontTx/>
              <a:buNone/>
              <a:tabLst/>
            </a:pPr>
            <a:r>
              <a:rPr lang="en-US" sz="2400" dirty="0" smtClean="0">
                <a:solidFill>
                  <a:schemeClr val="bg1"/>
                </a:solidFill>
                <a:latin typeface="Times New Roman" pitchFamily="18" charset="0"/>
                <a:ea typeface="Times New Roman" pitchFamily="18" charset="0"/>
                <a:cs typeface="Times New Roman" pitchFamily="18" charset="0"/>
              </a:rPr>
              <a:t>-</a:t>
            </a: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The achievements of our students in competitions and contests of different levels. </a:t>
            </a:r>
          </a:p>
          <a:p>
            <a:pPr marL="0" marR="0" lvl="0" indent="0" algn="l" defTabSz="914400" rtl="0" eaLnBrk="0" fontAlgn="base" latinLnBrk="0" hangingPunct="0">
              <a:lnSpc>
                <a:spcPct val="100000"/>
              </a:lnSpc>
              <a:spcBef>
                <a:spcPct val="0"/>
              </a:spcBef>
              <a:spcAft>
                <a:spcPct val="0"/>
              </a:spcAft>
              <a:buClrTx/>
              <a:buSzTx/>
              <a:buFontTx/>
              <a:buNone/>
              <a:tabLst/>
            </a:pPr>
            <a:r>
              <a:rPr lang="en-US" sz="2400" dirty="0" smtClean="0">
                <a:solidFill>
                  <a:schemeClr val="bg1"/>
                </a:solidFill>
                <a:latin typeface="Times New Roman" pitchFamily="18" charset="0"/>
                <a:ea typeface="Times New Roman" pitchFamily="18" charset="0"/>
                <a:cs typeface="Times New Roman" pitchFamily="18" charset="0"/>
              </a:rPr>
              <a:t>-</a:t>
            </a: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What can be called the highlight of our school?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The skits for various activities. </a:t>
            </a:r>
            <a:r>
              <a:rPr kumimoji="0" lang="en-US" sz="2400" b="0" i="0" u="none" strike="noStrike" cap="none" normalizeH="0" baseline="0" dirty="0" err="1" smtClean="0">
                <a:ln>
                  <a:noFill/>
                </a:ln>
                <a:solidFill>
                  <a:schemeClr val="bg1"/>
                </a:solidFill>
                <a:effectLst/>
                <a:latin typeface="Times New Roman" pitchFamily="18" charset="0"/>
                <a:ea typeface="Times New Roman" pitchFamily="18" charset="0"/>
                <a:cs typeface="Times New Roman" pitchFamily="18" charset="0"/>
              </a:rPr>
              <a:t>Openess</a:t>
            </a: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and interaction with the environment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sz="half" idx="2"/>
          </p:nvPr>
        </p:nvSpPr>
        <p:spPr/>
        <p:txBody>
          <a:bodyPr/>
          <a:lstStyle/>
          <a:p>
            <a:endParaRPr lang="ru-RU"/>
          </a:p>
        </p:txBody>
      </p:sp>
      <p:pic>
        <p:nvPicPr>
          <p:cNvPr id="28674" name="Picture 2" descr="C:\Users\Natalya\Desktop\проект 2018\фотки декабрь 17 январь 18\WP_20180111_002.jpg"/>
          <p:cNvPicPr>
            <a:picLocks noGrp="1" noChangeAspect="1" noChangeArrowheads="1"/>
          </p:cNvPicPr>
          <p:nvPr>
            <p:ph type="pic" idx="1"/>
          </p:nvPr>
        </p:nvPicPr>
        <p:blipFill>
          <a:blip r:embed="rId2" cstate="email"/>
          <a:srcRect/>
          <a:stretch>
            <a:fillRect/>
          </a:stretch>
        </p:blipFill>
        <p:spPr bwMode="auto">
          <a:xfrm>
            <a:off x="0" y="0"/>
            <a:ext cx="9144000" cy="6857999"/>
          </a:xfrm>
          <a:prstGeom prst="rect">
            <a:avLst/>
          </a:prstGeom>
          <a:noFill/>
        </p:spPr>
      </p:pic>
      <p:sp>
        <p:nvSpPr>
          <p:cNvPr id="28675" name="Rectangle 3"/>
          <p:cNvSpPr>
            <a:spLocks noChangeArrowheads="1"/>
          </p:cNvSpPr>
          <p:nvPr/>
        </p:nvSpPr>
        <p:spPr bwMode="auto">
          <a:xfrm>
            <a:off x="142844" y="475335"/>
            <a:ext cx="8786874"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-What clubs and activities are held at school?</a:t>
            </a:r>
            <a:endParaRPr kumimoji="0" lang="ru-RU"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-Additional education: Studio crafts,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Studio "Chance", Studio arts,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swimming.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There is a club "</a:t>
            </a:r>
            <a:r>
              <a:rPr kumimoji="0" lang="en-US" sz="2400" b="0" i="0" u="none" strike="noStrike" cap="none" normalizeH="0" baseline="0" dirty="0" err="1" smtClean="0">
                <a:ln>
                  <a:noFill/>
                </a:ln>
                <a:solidFill>
                  <a:schemeClr val="bg1"/>
                </a:solidFill>
                <a:effectLst/>
                <a:latin typeface="Times New Roman" pitchFamily="18" charset="0"/>
                <a:ea typeface="Times New Roman" pitchFamily="18" charset="0"/>
                <a:cs typeface="Times New Roman" pitchFamily="18" charset="0"/>
              </a:rPr>
              <a:t>Algat</a:t>
            </a: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(an environmental direction),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the club of young inspectors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of traffic (road safety),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the club "Fireproof“</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(DUP - squad of young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firefighters).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There are sections of volleyball, basketball, "game hour", a classic fight. What % of children is attending them? 98%. What can you tell us about the educational work at school? Educational activities are aimed at the formation of personality.</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45058" name="Picture 2" descr="C:\Users\Natalya\Desktop\проект 2018\WP_20180127_003.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7" name="Прямоугольник 6"/>
          <p:cNvSpPr/>
          <p:nvPr/>
        </p:nvSpPr>
        <p:spPr>
          <a:xfrm>
            <a:off x="500034" y="4071942"/>
            <a:ext cx="8072494" cy="2677656"/>
          </a:xfrm>
          <a:prstGeom prst="rect">
            <a:avLst/>
          </a:prstGeom>
        </p:spPr>
        <p:txBody>
          <a:bodyPr wrap="square">
            <a:spAutoFit/>
          </a:bodyPr>
          <a:lstStyle/>
          <a:p>
            <a:pPr lvl="0" algn="just" fontAlgn="base">
              <a:spcBef>
                <a:spcPct val="0"/>
              </a:spcBef>
              <a:spcAft>
                <a:spcPct val="0"/>
              </a:spcAft>
            </a:pPr>
            <a:r>
              <a:rPr lang="en-US" sz="2400" dirty="0" smtClean="0">
                <a:solidFill>
                  <a:schemeClr val="bg1"/>
                </a:solidFill>
                <a:latin typeface="Times New Roman" pitchFamily="18" charset="0"/>
                <a:ea typeface="Times New Roman" pitchFamily="18" charset="0"/>
                <a:cs typeface="Times New Roman" pitchFamily="18" charset="0"/>
              </a:rPr>
              <a:t>Chemistry is the science about substances, their properties, their mutual transformations and accompanying processes. In chemistry classes we are introduced to lab glassware, we  study the chemical elements of the periodic table of Dmitri Mendeleev,  learn the classification of elements and compounds, interaction of substances. We also have a lot of practical work.</a:t>
            </a:r>
          </a:p>
          <a:p>
            <a:pPr lvl="0" algn="r" fontAlgn="base">
              <a:spcBef>
                <a:spcPct val="0"/>
              </a:spcBef>
              <a:spcAft>
                <a:spcPct val="0"/>
              </a:spcAft>
            </a:pPr>
            <a:r>
              <a:rPr lang="en-US" b="1" i="1" dirty="0" smtClean="0">
                <a:solidFill>
                  <a:schemeClr val="bg1"/>
                </a:solidFill>
                <a:latin typeface="Times New Roman" pitchFamily="18" charset="0"/>
                <a:cs typeface="Times New Roman" pitchFamily="18" charset="0"/>
              </a:rPr>
              <a:t>Teacher of Chemistry</a:t>
            </a:r>
            <a:r>
              <a:rPr lang="en-US" b="1" i="1" dirty="0" smtClean="0">
                <a:solidFill>
                  <a:schemeClr val="bg1"/>
                </a:solidFill>
                <a:latin typeface="Times New Roman" pitchFamily="18" charset="0"/>
                <a:ea typeface="Times New Roman" pitchFamily="18" charset="0"/>
                <a:cs typeface="Times New Roman" pitchFamily="18" charset="0"/>
              </a:rPr>
              <a:t> </a:t>
            </a:r>
            <a:r>
              <a:rPr lang="en-US" i="1" dirty="0" err="1" smtClean="0">
                <a:solidFill>
                  <a:schemeClr val="bg1"/>
                </a:solidFill>
                <a:latin typeface="Times New Roman" pitchFamily="18" charset="0"/>
                <a:ea typeface="Times New Roman" pitchFamily="18" charset="0"/>
                <a:cs typeface="Times New Roman" pitchFamily="18" charset="0"/>
              </a:rPr>
              <a:t>Zolotuyeva</a:t>
            </a:r>
            <a:r>
              <a:rPr lang="en-US" i="1" dirty="0" smtClean="0">
                <a:solidFill>
                  <a:schemeClr val="bg1"/>
                </a:solidFill>
                <a:latin typeface="Times New Roman" pitchFamily="18" charset="0"/>
                <a:ea typeface="Times New Roman" pitchFamily="18" charset="0"/>
                <a:cs typeface="Times New Roman" pitchFamily="18" charset="0"/>
              </a:rPr>
              <a:t> Svetlana </a:t>
            </a:r>
            <a:r>
              <a:rPr lang="en-US" i="1" dirty="0" err="1" smtClean="0">
                <a:solidFill>
                  <a:schemeClr val="bg1"/>
                </a:solidFill>
                <a:latin typeface="Times New Roman" pitchFamily="18" charset="0"/>
                <a:ea typeface="Times New Roman" pitchFamily="18" charset="0"/>
                <a:cs typeface="Times New Roman" pitchFamily="18" charset="0"/>
              </a:rPr>
              <a:t>Nikolaevna</a:t>
            </a:r>
            <a:r>
              <a:rPr lang="en-US" i="1" dirty="0" smtClean="0">
                <a:solidFill>
                  <a:schemeClr val="bg1"/>
                </a:solidFill>
                <a:latin typeface="Times New Roman" pitchFamily="18" charset="0"/>
                <a:cs typeface="Times New Roman" pitchFamily="18" charset="0"/>
              </a:rPr>
              <a:t> </a:t>
            </a:r>
            <a:endParaRPr lang="en-US" i="1" dirty="0" smtClean="0">
              <a:solidFill>
                <a:schemeClr val="bg1"/>
              </a:solidFill>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2050" name="Picture 2" descr="C:\Users\Natalya\Desktop\проект 2018\училки 2\WP_20180124_005.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2051" name="Rectangle 3"/>
          <p:cNvSpPr>
            <a:spLocks noChangeArrowheads="1"/>
          </p:cNvSpPr>
          <p:nvPr/>
        </p:nvSpPr>
        <p:spPr bwMode="auto">
          <a:xfrm>
            <a:off x="285720" y="4218061"/>
            <a:ext cx="8358246" cy="295465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Information Technologies is  the science of the methods and processes of collecting, storing, processing , transferring, </a:t>
            </a:r>
            <a:r>
              <a:rPr kumimoji="0" lang="en-US" sz="2400" b="0" i="0" u="none" strike="noStrike" cap="none" normalizeH="0" baseline="0" dirty="0" err="1" smtClean="0">
                <a:ln>
                  <a:noFill/>
                </a:ln>
                <a:solidFill>
                  <a:schemeClr val="bg1"/>
                </a:solidFill>
                <a:effectLst/>
                <a:latin typeface="Times New Roman" pitchFamily="18" charset="0"/>
                <a:ea typeface="Times New Roman" pitchFamily="18" charset="0"/>
                <a:cs typeface="Times New Roman" pitchFamily="18" charset="0"/>
              </a:rPr>
              <a:t>analysing</a:t>
            </a: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and evaluation of information using the computer technologies. At the  lessons we learn to work on computers in the Internet , create algorithms and learn to encode, to process information in nature and human society. And we solve different problems.                                     </a:t>
            </a:r>
            <a:r>
              <a:rPr kumimoji="0" lang="en-US" b="1" i="1"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Teacher of IT </a:t>
            </a:r>
            <a:r>
              <a:rPr kumimoji="0" lang="en-US" b="0" i="1" u="none" strike="noStrike" cap="none" normalizeH="0" baseline="0" dirty="0" err="1" smtClean="0">
                <a:ln>
                  <a:noFill/>
                </a:ln>
                <a:solidFill>
                  <a:schemeClr val="bg1"/>
                </a:solidFill>
                <a:effectLst/>
                <a:latin typeface="Times New Roman" pitchFamily="18" charset="0"/>
                <a:ea typeface="Times New Roman" pitchFamily="18" charset="0"/>
                <a:cs typeface="Times New Roman" pitchFamily="18" charset="0"/>
              </a:rPr>
              <a:t>Krasnova</a:t>
            </a:r>
            <a:r>
              <a:rPr kumimoji="0" lang="en-US" b="0" i="1"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Svetlana</a:t>
            </a:r>
            <a:r>
              <a:rPr kumimoji="0" lang="en-US" b="0" i="1" u="none" strike="noStrike" cap="none" normalizeH="0" dirty="0" smtClean="0">
                <a:ln>
                  <a:noFill/>
                </a:ln>
                <a:solidFill>
                  <a:schemeClr val="bg1"/>
                </a:solidFill>
                <a:effectLst/>
                <a:latin typeface="Times New Roman" pitchFamily="18" charset="0"/>
                <a:ea typeface="Times New Roman" pitchFamily="18" charset="0"/>
                <a:cs typeface="Times New Roman" pitchFamily="18" charset="0"/>
              </a:rPr>
              <a:t> </a:t>
            </a:r>
            <a:r>
              <a:rPr kumimoji="0" lang="en-US" b="0" i="1" u="none" strike="noStrike" cap="none" normalizeH="0" dirty="0" err="1" smtClean="0">
                <a:ln>
                  <a:noFill/>
                </a:ln>
                <a:solidFill>
                  <a:schemeClr val="bg1"/>
                </a:solidFill>
                <a:effectLst/>
                <a:latin typeface="Times New Roman" pitchFamily="18" charset="0"/>
                <a:ea typeface="Times New Roman" pitchFamily="18" charset="0"/>
                <a:cs typeface="Times New Roman" pitchFamily="18" charset="0"/>
              </a:rPr>
              <a:t>Viktorovna</a:t>
            </a:r>
            <a:endParaRPr kumimoji="0" lang="ru-RU" sz="2400" b="0" i="0"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1026" name="Picture 2" descr="C:\Users\Natalya\Desktop\проект 2018\училки 2\WP_20180126_002.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6" name="Прямоугольник 5"/>
          <p:cNvSpPr/>
          <p:nvPr/>
        </p:nvSpPr>
        <p:spPr>
          <a:xfrm>
            <a:off x="571472" y="4143380"/>
            <a:ext cx="8429684" cy="2585323"/>
          </a:xfrm>
          <a:prstGeom prst="rect">
            <a:avLst/>
          </a:prstGeom>
        </p:spPr>
        <p:txBody>
          <a:bodyPr wrap="square">
            <a:spAutoFit/>
          </a:bodyPr>
          <a:lstStyle/>
          <a:p>
            <a:pPr lvl="0" algn="just" fontAlgn="base">
              <a:spcBef>
                <a:spcPct val="0"/>
              </a:spcBef>
              <a:spcAft>
                <a:spcPct val="0"/>
              </a:spcAft>
            </a:pPr>
            <a:r>
              <a:rPr lang="en-US" sz="2400" dirty="0" smtClean="0">
                <a:solidFill>
                  <a:schemeClr val="bg1"/>
                </a:solidFill>
                <a:latin typeface="Times New Roman" pitchFamily="18" charset="0"/>
                <a:ea typeface="Times New Roman" pitchFamily="18" charset="0"/>
                <a:cs typeface="Times New Roman" pitchFamily="18" charset="0"/>
              </a:rPr>
              <a:t>Nevertheless, there are many specialized rooms for studying different subjects. Chemistry, English, </a:t>
            </a:r>
            <a:r>
              <a:rPr lang="en-US" sz="2400" dirty="0" err="1" smtClean="0">
                <a:solidFill>
                  <a:schemeClr val="bg1"/>
                </a:solidFill>
                <a:latin typeface="Times New Roman" pitchFamily="18" charset="0"/>
                <a:ea typeface="Times New Roman" pitchFamily="18" charset="0"/>
                <a:cs typeface="Times New Roman" pitchFamily="18" charset="0"/>
              </a:rPr>
              <a:t>Maths</a:t>
            </a:r>
            <a:r>
              <a:rPr lang="en-US" sz="2400" dirty="0" smtClean="0">
                <a:solidFill>
                  <a:schemeClr val="bg1"/>
                </a:solidFill>
                <a:latin typeface="Times New Roman" pitchFamily="18" charset="0"/>
                <a:ea typeface="Times New Roman" pitchFamily="18" charset="0"/>
                <a:cs typeface="Times New Roman" pitchFamily="18" charset="0"/>
              </a:rPr>
              <a:t>, Geography, Russian, Physics and Biology are taught in well-equipped science rooms. There are also schemes and tables on the walls. A special room for computer studying is equipped with computers. Besides, pupils have lessons in workshops, having practice in various crafts. </a:t>
            </a:r>
          </a:p>
          <a:p>
            <a:pPr lvl="0" algn="r" fontAlgn="base">
              <a:spcBef>
                <a:spcPct val="0"/>
              </a:spcBef>
              <a:spcAft>
                <a:spcPct val="0"/>
              </a:spcAft>
            </a:pPr>
            <a:r>
              <a:rPr lang="en-US" b="1" i="1" dirty="0" smtClean="0">
                <a:solidFill>
                  <a:schemeClr val="bg1"/>
                </a:solidFill>
                <a:latin typeface="Times New Roman" pitchFamily="18" charset="0"/>
                <a:ea typeface="Times New Roman" pitchFamily="18" charset="0"/>
                <a:cs typeface="Times New Roman" pitchFamily="18" charset="0"/>
              </a:rPr>
              <a:t>Teacher of History </a:t>
            </a:r>
            <a:r>
              <a:rPr lang="en-US" i="1" dirty="0" err="1" smtClean="0">
                <a:solidFill>
                  <a:schemeClr val="bg1"/>
                </a:solidFill>
                <a:latin typeface="Times New Roman" pitchFamily="18" charset="0"/>
                <a:ea typeface="Times New Roman" pitchFamily="18" charset="0"/>
                <a:cs typeface="Times New Roman" pitchFamily="18" charset="0"/>
              </a:rPr>
              <a:t>Zhironkina</a:t>
            </a:r>
            <a:r>
              <a:rPr lang="en-US" i="1" dirty="0" smtClean="0">
                <a:solidFill>
                  <a:schemeClr val="bg1"/>
                </a:solidFill>
                <a:latin typeface="Times New Roman" pitchFamily="18" charset="0"/>
                <a:ea typeface="Times New Roman" pitchFamily="18" charset="0"/>
                <a:cs typeface="Times New Roman" pitchFamily="18" charset="0"/>
              </a:rPr>
              <a:t> </a:t>
            </a:r>
            <a:r>
              <a:rPr lang="en-US" i="1" dirty="0" err="1" smtClean="0">
                <a:solidFill>
                  <a:schemeClr val="bg1"/>
                </a:solidFill>
                <a:latin typeface="Times New Roman" pitchFamily="18" charset="0"/>
                <a:ea typeface="Times New Roman" pitchFamily="18" charset="0"/>
                <a:cs typeface="Times New Roman" pitchFamily="18" charset="0"/>
              </a:rPr>
              <a:t>Natal’ya</a:t>
            </a:r>
            <a:r>
              <a:rPr lang="en-US" i="1" dirty="0" smtClean="0">
                <a:solidFill>
                  <a:schemeClr val="bg1"/>
                </a:solidFill>
                <a:latin typeface="Times New Roman" pitchFamily="18" charset="0"/>
                <a:ea typeface="Times New Roman" pitchFamily="18" charset="0"/>
                <a:cs typeface="Times New Roman" pitchFamily="18" charset="0"/>
              </a:rPr>
              <a:t> </a:t>
            </a:r>
            <a:r>
              <a:rPr lang="en-US" i="1" dirty="0" err="1" smtClean="0">
                <a:solidFill>
                  <a:schemeClr val="bg1"/>
                </a:solidFill>
                <a:latin typeface="Times New Roman" pitchFamily="18" charset="0"/>
                <a:ea typeface="Times New Roman" pitchFamily="18" charset="0"/>
                <a:cs typeface="Times New Roman" pitchFamily="18" charset="0"/>
              </a:rPr>
              <a:t>Fyodorovna</a:t>
            </a:r>
            <a:endParaRPr lang="en-US" i="1" dirty="0" smtClean="0">
              <a:solidFill>
                <a:schemeClr val="bg1"/>
              </a:solidFill>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1026" name="Picture 2" descr="C:\Users\Natalya\Desktop\проект 2018\DSC04220.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1027" name="Rectangle 3"/>
          <p:cNvSpPr>
            <a:spLocks noChangeArrowheads="1"/>
          </p:cNvSpPr>
          <p:nvPr/>
        </p:nvSpPr>
        <p:spPr bwMode="auto">
          <a:xfrm>
            <a:off x="500034" y="3888075"/>
            <a:ext cx="8143932"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The basics of life safety is a school subject destined for fostering the culture of human security. In these lessons we learn safe behavior in everyday life, in dangerous and emergency situations of natural, </a:t>
            </a:r>
            <a:r>
              <a:rPr kumimoji="0" lang="en-US" sz="2400" b="0" i="0" u="none" strike="noStrike" cap="none" normalizeH="0" baseline="0" dirty="0" err="1" smtClean="0">
                <a:ln>
                  <a:noFill/>
                </a:ln>
                <a:solidFill>
                  <a:schemeClr val="bg1"/>
                </a:solidFill>
                <a:effectLst/>
                <a:latin typeface="Times New Roman" pitchFamily="18" charset="0"/>
                <a:ea typeface="Times New Roman" pitchFamily="18" charset="0"/>
                <a:cs typeface="Times New Roman" pitchFamily="18" charset="0"/>
              </a:rPr>
              <a:t>technogenic</a:t>
            </a: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biological and social nature. We learn the skills of healthy and safe lifestyles, abilities and skills of first aid, assess the dangerous situation to determine the ways of protection from them.</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sz="half" idx="2"/>
          </p:nvPr>
        </p:nvSpPr>
        <p:spPr/>
        <p:txBody>
          <a:bodyPr/>
          <a:lstStyle/>
          <a:p>
            <a:endParaRPr lang="ru-RU"/>
          </a:p>
        </p:txBody>
      </p:sp>
      <p:pic>
        <p:nvPicPr>
          <p:cNvPr id="19458" name="Picture 2" descr="C:\Users\Natalya\Desktop\проект 2018\DSC04212.JPG"/>
          <p:cNvPicPr>
            <a:picLocks noGrp="1" noChangeAspect="1" noChangeArrowheads="1"/>
          </p:cNvPicPr>
          <p:nvPr>
            <p:ph type="pic" idx="1"/>
          </p:nvPr>
        </p:nvPicPr>
        <p:blipFill>
          <a:blip r:embed="rId2" cstate="email"/>
          <a:srcRect/>
          <a:stretch>
            <a:fillRect/>
          </a:stretch>
        </p:blipFill>
        <p:spPr bwMode="auto">
          <a:xfrm>
            <a:off x="0" y="0"/>
            <a:ext cx="9144000" cy="6858001"/>
          </a:xfrm>
          <a:prstGeom prst="rect">
            <a:avLst/>
          </a:prstGeom>
          <a:noFill/>
        </p:spPr>
      </p:pic>
      <p:sp>
        <p:nvSpPr>
          <p:cNvPr id="19459" name="Rectangle 3"/>
          <p:cNvSpPr>
            <a:spLocks noChangeArrowheads="1"/>
          </p:cNvSpPr>
          <p:nvPr/>
        </p:nvSpPr>
        <p:spPr bwMode="auto">
          <a:xfrm>
            <a:off x="785786" y="4527893"/>
            <a:ext cx="7286676"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We have our classes of physical training in either our gymnasium or on the sport ground, situated behind the school building. </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41986" name="Picture 2" descr="C:\Users\Natalya\Desktop\проект 2018\фото\WP_20171019_17_23_17_Pro.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6" name="Прямоугольник 5"/>
          <p:cNvSpPr/>
          <p:nvPr/>
        </p:nvSpPr>
        <p:spPr>
          <a:xfrm>
            <a:off x="500034" y="5143512"/>
            <a:ext cx="8001056" cy="1569660"/>
          </a:xfrm>
          <a:prstGeom prst="rect">
            <a:avLst/>
          </a:prstGeom>
        </p:spPr>
        <p:txBody>
          <a:bodyPr wrap="square">
            <a:spAutoFit/>
          </a:bodyPr>
          <a:lstStyle/>
          <a:p>
            <a:pPr algn="just"/>
            <a:r>
              <a:rPr lang="en-US" sz="2400" dirty="0" smtClean="0">
                <a:solidFill>
                  <a:schemeClr val="bg1"/>
                </a:solidFill>
                <a:latin typeface="Times New Roman" pitchFamily="18" charset="0"/>
                <a:cs typeface="Times New Roman" pitchFamily="18" charset="0"/>
              </a:rPr>
              <a:t>Our sports ground is situated behind the school. On the sports ground there is a football field and a volleyball ground.</a:t>
            </a:r>
            <a:r>
              <a:rPr lang="ru-RU" sz="2400" dirty="0" smtClean="0">
                <a:solidFill>
                  <a:schemeClr val="bg1"/>
                </a:solidFill>
                <a:latin typeface="Times New Roman" pitchFamily="18" charset="0"/>
                <a:cs typeface="Times New Roman" pitchFamily="18" charset="0"/>
              </a:rPr>
              <a:t> </a:t>
            </a:r>
            <a:r>
              <a:rPr lang="en-US" sz="2400" dirty="0" smtClean="0">
                <a:solidFill>
                  <a:schemeClr val="bg1"/>
                </a:solidFill>
                <a:latin typeface="Times New Roman" pitchFamily="18" charset="0"/>
                <a:cs typeface="Times New Roman" pitchFamily="18" charset="0"/>
              </a:rPr>
              <a:t>On the sports ground we run, jump, play football, volleyball or basketball. </a:t>
            </a:r>
            <a:endParaRPr lang="ru-RU" sz="2400" dirty="0">
              <a:solidFill>
                <a:schemeClr val="bg1"/>
              </a:solidFill>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6" name="Текст 5"/>
          <p:cNvSpPr>
            <a:spLocks noGrp="1"/>
          </p:cNvSpPr>
          <p:nvPr>
            <p:ph type="body" sz="half" idx="2"/>
          </p:nvPr>
        </p:nvSpPr>
        <p:spPr/>
        <p:txBody>
          <a:bodyPr/>
          <a:lstStyle/>
          <a:p>
            <a:endParaRPr lang="ru-RU"/>
          </a:p>
        </p:txBody>
      </p:sp>
      <p:pic>
        <p:nvPicPr>
          <p:cNvPr id="15362" name="Picture 2" descr="C:\Users\Natalya\Desktop\проект 2018\фотки декабрь 17 январь 18\WP_20180112_003.jpg"/>
          <p:cNvPicPr>
            <a:picLocks noGrp="1" noChangeAspect="1" noChangeArrowheads="1"/>
          </p:cNvPicPr>
          <p:nvPr>
            <p:ph type="pic" idx="1"/>
          </p:nvPr>
        </p:nvPicPr>
        <p:blipFill>
          <a:blip r:embed="rId2" cstate="email"/>
          <a:srcRect/>
          <a:stretch>
            <a:fillRect/>
          </a:stretch>
        </p:blipFill>
        <p:spPr bwMode="auto">
          <a:xfrm>
            <a:off x="0" y="0"/>
            <a:ext cx="9144000" cy="6858000"/>
          </a:xfrm>
          <a:prstGeom prst="rect">
            <a:avLst/>
          </a:prstGeom>
          <a:ln>
            <a:noFill/>
          </a:ln>
          <a:effectLst>
            <a:outerShdw blurRad="190500" algn="tl" rotWithShape="0">
              <a:srgbClr val="000000">
                <a:alpha val="70000"/>
              </a:srgbClr>
            </a:outerShdw>
          </a:effectLst>
        </p:spPr>
      </p:pic>
      <p:sp>
        <p:nvSpPr>
          <p:cNvPr id="15363" name="Rectangle 3"/>
          <p:cNvSpPr>
            <a:spLocks noChangeArrowheads="1"/>
          </p:cNvSpPr>
          <p:nvPr/>
        </p:nvSpPr>
        <p:spPr bwMode="auto">
          <a:xfrm>
            <a:off x="785786" y="4720744"/>
            <a:ext cx="7715304"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lumMod val="95000"/>
                  </a:schemeClr>
                </a:solidFill>
                <a:effectLst/>
                <a:latin typeface="Times New Roman" pitchFamily="18" charset="0"/>
                <a:ea typeface="Times New Roman" pitchFamily="18" charset="0"/>
                <a:cs typeface="Times New Roman" pitchFamily="18" charset="0"/>
              </a:rPr>
              <a:t>We begin our school study at the age of 6 and at the age of 17 we finish it. When at school we have our lessons 6 days a week. The classes start at 8:30 a.m. and at 3 p. m. the lessons are over.</a:t>
            </a:r>
            <a:endParaRPr kumimoji="0" lang="en-US" sz="2400" b="0" i="0" u="none" strike="noStrike" cap="none" normalizeH="0" baseline="0" dirty="0" smtClean="0">
              <a:ln>
                <a:noFill/>
              </a:ln>
              <a:solidFill>
                <a:schemeClr val="bg1">
                  <a:lumMod val="95000"/>
                </a:schemeClr>
              </a:solidFill>
              <a:effectLst/>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24579" name="Picture 3" descr="C:\Users\Natalya\Pictures\2013-02-12 фото февраля\DSC02153.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24580" name="Rectangle 4"/>
          <p:cNvSpPr>
            <a:spLocks noChangeArrowheads="1"/>
          </p:cNvSpPr>
          <p:nvPr/>
        </p:nvSpPr>
        <p:spPr bwMode="auto">
          <a:xfrm>
            <a:off x="642910" y="376308"/>
            <a:ext cx="814393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On the first floor, there is an assembly hall where parties meetings are held.</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34818" name="Picture 2" descr="C:\Users\Natalya\Desktop\проект 2018\DSC04204.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4819" name="Rectangle 3"/>
          <p:cNvSpPr>
            <a:spLocks noChangeArrowheads="1"/>
          </p:cNvSpPr>
          <p:nvPr/>
        </p:nvSpPr>
        <p:spPr bwMode="auto">
          <a:xfrm>
            <a:off x="357158" y="4108167"/>
            <a:ext cx="857256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Biology is a complex system. The objects of study are living beings and their interaction with the environment. In biology classes we  study the origin of the species, their growth, evolution and distribution of living organisms on the Earth. We also get acquainted with the structure of the person, with the environmental problems, have  laboratory and practical work, set up and do experiments.</a:t>
            </a:r>
            <a:r>
              <a:rPr lang="en-US" sz="2400" i="1" dirty="0" smtClean="0">
                <a:solidFill>
                  <a:schemeClr val="bg1"/>
                </a:solidFill>
                <a:latin typeface="Times New Roman" pitchFamily="18" charset="0"/>
                <a:ea typeface="Times New Roman" pitchFamily="18" charset="0"/>
                <a:cs typeface="Times New Roman" pitchFamily="18" charset="0"/>
              </a:rPr>
              <a:t>   </a:t>
            </a:r>
            <a:r>
              <a:rPr lang="en-US" b="1" i="1" dirty="0" smtClean="0">
                <a:solidFill>
                  <a:schemeClr val="bg1"/>
                </a:solidFill>
                <a:latin typeface="Times New Roman" pitchFamily="18" charset="0"/>
                <a:ea typeface="Times New Roman" pitchFamily="18" charset="0"/>
                <a:cs typeface="Times New Roman" pitchFamily="18" charset="0"/>
              </a:rPr>
              <a:t>Teacher of Biology </a:t>
            </a:r>
            <a:r>
              <a:rPr lang="en-US" i="1" dirty="0" err="1" smtClean="0">
                <a:solidFill>
                  <a:schemeClr val="bg1"/>
                </a:solidFill>
                <a:latin typeface="Times New Roman" pitchFamily="18" charset="0"/>
                <a:ea typeface="Times New Roman" pitchFamily="18" charset="0"/>
                <a:cs typeface="Times New Roman" pitchFamily="18" charset="0"/>
              </a:rPr>
              <a:t>Moskovskikh</a:t>
            </a:r>
            <a:r>
              <a:rPr lang="en-US" i="1" dirty="0" smtClean="0">
                <a:solidFill>
                  <a:schemeClr val="bg1"/>
                </a:solidFill>
                <a:latin typeface="Times New Roman" pitchFamily="18" charset="0"/>
                <a:ea typeface="Times New Roman" pitchFamily="18" charset="0"/>
                <a:cs typeface="Times New Roman" pitchFamily="18" charset="0"/>
              </a:rPr>
              <a:t> Elena </a:t>
            </a:r>
            <a:r>
              <a:rPr lang="en-US" i="1" dirty="0" err="1" smtClean="0">
                <a:solidFill>
                  <a:schemeClr val="bg1"/>
                </a:solidFill>
                <a:latin typeface="Times New Roman" pitchFamily="18" charset="0"/>
                <a:ea typeface="Times New Roman" pitchFamily="18" charset="0"/>
                <a:cs typeface="Times New Roman" pitchFamily="18" charset="0"/>
              </a:rPr>
              <a:t>Yur’evna</a:t>
            </a:r>
            <a:r>
              <a:rPr lang="en-US" i="1" dirty="0" smtClean="0">
                <a:solidFill>
                  <a:schemeClr val="bg1"/>
                </a:solidFill>
                <a:latin typeface="Times New Roman" pitchFamily="18" charset="0"/>
                <a:ea typeface="Times New Roman" pitchFamily="18" charset="0"/>
                <a:cs typeface="Times New Roman" pitchFamily="18" charset="0"/>
              </a:rPr>
              <a:t>  </a:t>
            </a:r>
            <a:endParaRPr kumimoji="0" lang="en-US"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35842" name="Picture 2" descr="C:\Users\Natalya\Desktop\проект 2018\DSC04129.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5843" name="Rectangle 3"/>
          <p:cNvSpPr>
            <a:spLocks noChangeArrowheads="1"/>
          </p:cNvSpPr>
          <p:nvPr/>
        </p:nvSpPr>
        <p:spPr bwMode="auto">
          <a:xfrm>
            <a:off x="214282" y="4409627"/>
            <a:ext cx="8715436" cy="221599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Literature is an art form, set of any written texts. On the literature classes we get acquainted with the works of the Russian and foreign literature. Literature helps to understand the features of creativity of different writers. We also join independent reading, work in libraries with different sources. We write essays, learn poems, analyze texts.</a:t>
            </a:r>
          </a:p>
          <a:p>
            <a:pPr marL="0" marR="0" lvl="0" indent="0" algn="r" defTabSz="914400" rtl="0" eaLnBrk="1" fontAlgn="base" latinLnBrk="0" hangingPunct="1">
              <a:lnSpc>
                <a:spcPct val="100000"/>
              </a:lnSpc>
              <a:spcBef>
                <a:spcPct val="0"/>
              </a:spcBef>
              <a:spcAft>
                <a:spcPct val="0"/>
              </a:spcAft>
              <a:buClrTx/>
              <a:buSzTx/>
              <a:buFontTx/>
              <a:buNone/>
              <a:tabLst/>
            </a:pPr>
            <a:r>
              <a:rPr lang="en-US" b="1" i="1" dirty="0" smtClean="0">
                <a:solidFill>
                  <a:schemeClr val="bg1"/>
                </a:solidFill>
                <a:latin typeface="Times New Roman" pitchFamily="18" charset="0"/>
                <a:cs typeface="Times New Roman" pitchFamily="18" charset="0"/>
              </a:rPr>
              <a:t>Teacher of Literature </a:t>
            </a:r>
            <a:r>
              <a:rPr lang="en-US" i="1" dirty="0" err="1" smtClean="0">
                <a:solidFill>
                  <a:schemeClr val="bg1"/>
                </a:solidFill>
                <a:latin typeface="Times New Roman" pitchFamily="18" charset="0"/>
                <a:cs typeface="Times New Roman" pitchFamily="18" charset="0"/>
              </a:rPr>
              <a:t>Gryaznova</a:t>
            </a:r>
            <a:r>
              <a:rPr lang="en-US" i="1" dirty="0" smtClean="0">
                <a:solidFill>
                  <a:schemeClr val="bg1"/>
                </a:solidFill>
                <a:latin typeface="Times New Roman" pitchFamily="18" charset="0"/>
                <a:cs typeface="Times New Roman" pitchFamily="18" charset="0"/>
              </a:rPr>
              <a:t> Irina </a:t>
            </a:r>
            <a:r>
              <a:rPr lang="en-US" i="1" dirty="0" err="1" smtClean="0">
                <a:solidFill>
                  <a:schemeClr val="bg1"/>
                </a:solidFill>
                <a:latin typeface="Times New Roman" pitchFamily="18" charset="0"/>
                <a:cs typeface="Times New Roman" pitchFamily="18" charset="0"/>
              </a:rPr>
              <a:t>Vladimirovna</a:t>
            </a:r>
            <a:endParaRPr kumimoji="0" lang="en-US" b="0" i="1"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1026" name="Picture 2" descr="C:\Users\Natalya\Desktop\проект 2018\училки\WP_20180117_004.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1027" name="Rectangle 3"/>
          <p:cNvSpPr>
            <a:spLocks noChangeArrowheads="1"/>
          </p:cNvSpPr>
          <p:nvPr/>
        </p:nvSpPr>
        <p:spPr bwMode="auto">
          <a:xfrm>
            <a:off x="500034" y="3836756"/>
            <a:ext cx="7929618"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Physics is the science of nature. The subject of studying is matter, general forms of its movement, as well as fundamental interactions of nature, controlling the motion of matter. In physics classes we study the changes around us, phenomena. We study the laws of physics, we solve problems, have experiments.              </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b="1" i="1"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Teacher of Physics </a:t>
            </a:r>
            <a:r>
              <a:rPr kumimoji="0" lang="en-US" b="0" i="1" u="none" strike="noStrike" cap="none" normalizeH="0" baseline="0" dirty="0" err="1" smtClean="0">
                <a:ln>
                  <a:noFill/>
                </a:ln>
                <a:solidFill>
                  <a:schemeClr val="bg1"/>
                </a:solidFill>
                <a:effectLst/>
                <a:latin typeface="Times New Roman" pitchFamily="18" charset="0"/>
                <a:ea typeface="Times New Roman" pitchFamily="18" charset="0"/>
                <a:cs typeface="Times New Roman" pitchFamily="18" charset="0"/>
              </a:rPr>
              <a:t>Dzugkoyeva</a:t>
            </a:r>
            <a:r>
              <a:rPr kumimoji="0" lang="en-US" b="0" i="1"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Lyudmila </a:t>
            </a:r>
            <a:r>
              <a:rPr kumimoji="0" lang="en-US" b="0" i="1" u="none" strike="noStrike" cap="none" normalizeH="0" baseline="0" dirty="0" err="1" smtClean="0">
                <a:ln>
                  <a:noFill/>
                </a:ln>
                <a:solidFill>
                  <a:schemeClr val="bg1"/>
                </a:solidFill>
                <a:effectLst/>
                <a:latin typeface="Times New Roman" pitchFamily="18" charset="0"/>
                <a:ea typeface="Times New Roman" pitchFamily="18" charset="0"/>
                <a:cs typeface="Times New Roman" pitchFamily="18" charset="0"/>
              </a:rPr>
              <a:t>Nikolayevna</a:t>
            </a:r>
            <a:endParaRPr kumimoji="0" lang="ru-RU" b="0" i="1"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38914" name="Picture 2" descr="C:\Users\Natalya\Desktop\проект 2018\училки\WP_20180123_009.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8915" name="Rectangle 3"/>
          <p:cNvSpPr>
            <a:spLocks noChangeArrowheads="1"/>
          </p:cNvSpPr>
          <p:nvPr/>
        </p:nvSpPr>
        <p:spPr bwMode="auto">
          <a:xfrm>
            <a:off x="642910" y="4102578"/>
            <a:ext cx="8072494"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Geography is the science dealing with the study of the geographical capsule of the Earth. In geography classes we study the topography, climate, soil, population. And we also look at economies in general and economic ties with the other countries. We talk about problems which hamper the development of some countries.</a:t>
            </a:r>
          </a:p>
          <a:p>
            <a:pPr marL="0" marR="0" lvl="0" indent="0" algn="r" defTabSz="914400" rtl="0" eaLnBrk="1" fontAlgn="base" latinLnBrk="0" hangingPunct="1">
              <a:lnSpc>
                <a:spcPct val="100000"/>
              </a:lnSpc>
              <a:spcBef>
                <a:spcPct val="0"/>
              </a:spcBef>
              <a:spcAft>
                <a:spcPct val="0"/>
              </a:spcAft>
              <a:buClrTx/>
              <a:buSzTx/>
              <a:buFontTx/>
              <a:buNone/>
              <a:tabLst/>
            </a:pPr>
            <a:r>
              <a:rPr lang="en-US" b="1" i="1" dirty="0" smtClean="0">
                <a:solidFill>
                  <a:schemeClr val="bg1"/>
                </a:solidFill>
                <a:latin typeface="Times New Roman" pitchFamily="18" charset="0"/>
                <a:cs typeface="Times New Roman" pitchFamily="18" charset="0"/>
              </a:rPr>
              <a:t>Teacher of Geography </a:t>
            </a:r>
            <a:r>
              <a:rPr lang="en-US" i="1" dirty="0" err="1" smtClean="0">
                <a:solidFill>
                  <a:schemeClr val="bg1"/>
                </a:solidFill>
                <a:latin typeface="Times New Roman" pitchFamily="18" charset="0"/>
                <a:cs typeface="Times New Roman" pitchFamily="18" charset="0"/>
              </a:rPr>
              <a:t>Kiriyenko</a:t>
            </a:r>
            <a:r>
              <a:rPr lang="en-US" i="1" dirty="0" smtClean="0">
                <a:solidFill>
                  <a:schemeClr val="bg1"/>
                </a:solidFill>
                <a:latin typeface="Times New Roman" pitchFamily="18" charset="0"/>
                <a:cs typeface="Times New Roman" pitchFamily="18" charset="0"/>
              </a:rPr>
              <a:t> </a:t>
            </a:r>
            <a:r>
              <a:rPr lang="en-US" i="1" dirty="0" err="1" smtClean="0">
                <a:solidFill>
                  <a:schemeClr val="bg1"/>
                </a:solidFill>
                <a:latin typeface="Times New Roman" pitchFamily="18" charset="0"/>
                <a:cs typeface="Times New Roman" pitchFamily="18" charset="0"/>
              </a:rPr>
              <a:t>Vitaliy</a:t>
            </a:r>
            <a:r>
              <a:rPr lang="en-US" i="1" dirty="0" smtClean="0">
                <a:solidFill>
                  <a:schemeClr val="bg1"/>
                </a:solidFill>
                <a:latin typeface="Times New Roman" pitchFamily="18" charset="0"/>
                <a:cs typeface="Times New Roman" pitchFamily="18" charset="0"/>
              </a:rPr>
              <a:t> </a:t>
            </a:r>
            <a:r>
              <a:rPr lang="en-US" i="1" dirty="0" err="1" smtClean="0">
                <a:solidFill>
                  <a:schemeClr val="bg1"/>
                </a:solidFill>
                <a:latin typeface="Times New Roman" pitchFamily="18" charset="0"/>
                <a:cs typeface="Times New Roman" pitchFamily="18" charset="0"/>
              </a:rPr>
              <a:t>Leonidovich</a:t>
            </a:r>
            <a:endParaRPr kumimoji="0" lang="en-US" b="0" i="1" u="none" strike="noStrike" cap="none" normalizeH="0" baseline="0" dirty="0" smtClean="0">
              <a:ln>
                <a:noFill/>
              </a:ln>
              <a:solidFill>
                <a:schemeClr val="bg1"/>
              </a:solidFill>
              <a:effectLst/>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39938" name="Picture 2" descr="C:\Users\Natalya\Desktop\проект 2018\училки\WP_20180123_010.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9939" name="Rectangle 3"/>
          <p:cNvSpPr>
            <a:spLocks noChangeArrowheads="1"/>
          </p:cNvSpPr>
          <p:nvPr/>
        </p:nvSpPr>
        <p:spPr bwMode="auto">
          <a:xfrm>
            <a:off x="500034" y="3839596"/>
            <a:ext cx="8143932"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History is  humanitarian science studying the development of human society. In history lessons we study historical events from primitive society till modern times, how social systems change, how the consciousness of the people raise. We meet some historical figures, events, study the culture and development of different countries. </a:t>
            </a:r>
          </a:p>
          <a:p>
            <a:pPr lvl="0" algn="r" fontAlgn="base">
              <a:spcBef>
                <a:spcPct val="0"/>
              </a:spcBef>
              <a:spcAft>
                <a:spcPct val="0"/>
              </a:spcAft>
            </a:pPr>
            <a:r>
              <a:rPr kumimoji="0" lang="en-US" b="1" i="1"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Teacher of History</a:t>
            </a:r>
            <a:r>
              <a:rPr lang="en-US" b="1" i="1" dirty="0" smtClean="0">
                <a:solidFill>
                  <a:schemeClr val="bg1"/>
                </a:solidFill>
                <a:latin typeface="Times New Roman" pitchFamily="18" charset="0"/>
                <a:ea typeface="Times New Roman" pitchFamily="18" charset="0"/>
                <a:cs typeface="Times New Roman" pitchFamily="18" charset="0"/>
              </a:rPr>
              <a:t> </a:t>
            </a:r>
            <a:r>
              <a:rPr lang="en-US" i="1" dirty="0" err="1" smtClean="0">
                <a:solidFill>
                  <a:schemeClr val="bg1"/>
                </a:solidFill>
                <a:latin typeface="Times New Roman" pitchFamily="18" charset="0"/>
                <a:ea typeface="Times New Roman" pitchFamily="18" charset="0"/>
                <a:cs typeface="Times New Roman" pitchFamily="18" charset="0"/>
              </a:rPr>
              <a:t>Gapeyevtseva</a:t>
            </a:r>
            <a:r>
              <a:rPr lang="en-US" i="1" dirty="0" smtClean="0">
                <a:solidFill>
                  <a:schemeClr val="bg1"/>
                </a:solidFill>
                <a:latin typeface="Times New Roman" pitchFamily="18" charset="0"/>
                <a:ea typeface="Times New Roman" pitchFamily="18" charset="0"/>
                <a:cs typeface="Times New Roman" pitchFamily="18" charset="0"/>
              </a:rPr>
              <a:t> Elena </a:t>
            </a:r>
            <a:r>
              <a:rPr lang="en-US" i="1" dirty="0" err="1" smtClean="0">
                <a:solidFill>
                  <a:schemeClr val="bg1"/>
                </a:solidFill>
                <a:latin typeface="Times New Roman" pitchFamily="18" charset="0"/>
                <a:ea typeface="Times New Roman" pitchFamily="18" charset="0"/>
                <a:cs typeface="Times New Roman" pitchFamily="18" charset="0"/>
              </a:rPr>
              <a:t>Ivanovna</a:t>
            </a:r>
            <a:endParaRPr kumimoji="0" lang="ru-RU" b="0" i="1"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36866" name="Picture 2" descr="C:\Users\Natalya\Desktop\проект 2018\училки\WP_20180123_004.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6867" name="Rectangle 3"/>
          <p:cNvSpPr>
            <a:spLocks noChangeArrowheads="1"/>
          </p:cNvSpPr>
          <p:nvPr/>
        </p:nvSpPr>
        <p:spPr bwMode="auto">
          <a:xfrm>
            <a:off x="571472" y="4276565"/>
            <a:ext cx="8143932"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Mathematics is the science of quantitative relations and spatial forms of the real world. In math we learn to think strictly and logically, to prove statements,   to make conclusions and  to solve examples, inequalities, systems of equations, problems, to draw graphs , to prove theorems, to think abstract. </a:t>
            </a:r>
          </a:p>
          <a:p>
            <a:pPr marL="0" marR="0" lvl="0" indent="0" algn="just" defTabSz="914400" rtl="0" eaLnBrk="1" fontAlgn="base" latinLnBrk="0" hangingPunct="1">
              <a:lnSpc>
                <a:spcPct val="100000"/>
              </a:lnSpc>
              <a:spcBef>
                <a:spcPct val="0"/>
              </a:spcBef>
              <a:spcAft>
                <a:spcPct val="0"/>
              </a:spcAft>
              <a:buClrTx/>
              <a:buSzTx/>
              <a:buFontTx/>
              <a:buNone/>
              <a:tabLst/>
            </a:pPr>
            <a:r>
              <a:rPr lang="en-US" sz="2400" dirty="0" smtClean="0">
                <a:solidFill>
                  <a:schemeClr val="bg1"/>
                </a:solidFill>
                <a:latin typeface="Times New Roman" pitchFamily="18" charset="0"/>
                <a:ea typeface="Times New Roman" pitchFamily="18" charset="0"/>
                <a:cs typeface="Times New Roman" pitchFamily="18" charset="0"/>
              </a:rPr>
              <a:t>                                      </a:t>
            </a:r>
            <a:r>
              <a:rPr kumimoji="0" lang="en-US" b="1" i="1"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Teacher of Mathematics </a:t>
            </a:r>
            <a:r>
              <a:rPr kumimoji="0" lang="en-US" b="0" i="1" u="none" strike="noStrike" cap="none" normalizeH="0" baseline="0" dirty="0" err="1" smtClean="0">
                <a:ln>
                  <a:noFill/>
                </a:ln>
                <a:solidFill>
                  <a:schemeClr val="bg1"/>
                </a:solidFill>
                <a:effectLst/>
                <a:latin typeface="Times New Roman" pitchFamily="18" charset="0"/>
                <a:ea typeface="Times New Roman" pitchFamily="18" charset="0"/>
                <a:cs typeface="Times New Roman" pitchFamily="18" charset="0"/>
              </a:rPr>
              <a:t>Zarubina</a:t>
            </a:r>
            <a:r>
              <a:rPr kumimoji="0" lang="en-US" b="0" i="1"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Elena </a:t>
            </a:r>
            <a:r>
              <a:rPr kumimoji="0" lang="en-US" b="0" i="1" u="none" strike="noStrike" cap="none" normalizeH="0" baseline="0" dirty="0" err="1" smtClean="0">
                <a:ln>
                  <a:noFill/>
                </a:ln>
                <a:solidFill>
                  <a:schemeClr val="bg1"/>
                </a:solidFill>
                <a:effectLst/>
                <a:latin typeface="Times New Roman" pitchFamily="18" charset="0"/>
                <a:ea typeface="Times New Roman" pitchFamily="18" charset="0"/>
                <a:cs typeface="Times New Roman" pitchFamily="18" charset="0"/>
              </a:rPr>
              <a:t>Mikhaylovna</a:t>
            </a:r>
            <a:endParaRPr kumimoji="0" lang="ru-RU" b="0" i="1"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49154" name="Picture 2" descr="C:\Users\Natalya\Desktop\проект 2018\училки 2\WP_20180124_003.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6" name="Прямоугольник 5"/>
          <p:cNvSpPr/>
          <p:nvPr/>
        </p:nvSpPr>
        <p:spPr>
          <a:xfrm>
            <a:off x="714348" y="4857760"/>
            <a:ext cx="7715304" cy="1846659"/>
          </a:xfrm>
          <a:prstGeom prst="rect">
            <a:avLst/>
          </a:prstGeom>
        </p:spPr>
        <p:txBody>
          <a:bodyPr wrap="square">
            <a:spAutoFit/>
          </a:bodyPr>
          <a:lstStyle/>
          <a:p>
            <a:pPr lvl="0" algn="just" fontAlgn="base">
              <a:spcBef>
                <a:spcPct val="0"/>
              </a:spcBef>
              <a:spcAft>
                <a:spcPct val="0"/>
              </a:spcAft>
            </a:pPr>
            <a:r>
              <a:rPr lang="en-US" sz="2400" dirty="0" smtClean="0">
                <a:solidFill>
                  <a:schemeClr val="bg1"/>
                </a:solidFill>
                <a:latin typeface="Times New Roman" pitchFamily="18" charset="0"/>
                <a:ea typeface="Times New Roman" pitchFamily="18" charset="0"/>
                <a:cs typeface="Times New Roman" pitchFamily="18" charset="0"/>
              </a:rPr>
              <a:t>English is the language of international communication. On the English lessons we learn to speak, read and understand texts, to write essays, to understand foreign speech, learn the words,  translate texts, discuss what we read about and heard.</a:t>
            </a:r>
          </a:p>
          <a:p>
            <a:pPr lvl="0" algn="just" fontAlgn="base">
              <a:spcBef>
                <a:spcPct val="0"/>
              </a:spcBef>
              <a:spcAft>
                <a:spcPct val="0"/>
              </a:spcAft>
            </a:pPr>
            <a:r>
              <a:rPr lang="en-US" i="1" dirty="0" smtClean="0">
                <a:solidFill>
                  <a:schemeClr val="bg1"/>
                </a:solidFill>
                <a:latin typeface="Times New Roman" pitchFamily="18" charset="0"/>
                <a:cs typeface="Times New Roman" pitchFamily="18" charset="0"/>
              </a:rPr>
              <a:t>                                                      </a:t>
            </a:r>
            <a:r>
              <a:rPr lang="en-US" b="1" i="1" dirty="0" smtClean="0">
                <a:solidFill>
                  <a:schemeClr val="bg1"/>
                </a:solidFill>
                <a:latin typeface="Times New Roman" pitchFamily="18" charset="0"/>
                <a:cs typeface="Times New Roman" pitchFamily="18" charset="0"/>
              </a:rPr>
              <a:t>Teacher of English </a:t>
            </a:r>
            <a:r>
              <a:rPr lang="en-US" i="1" dirty="0" err="1" smtClean="0">
                <a:solidFill>
                  <a:schemeClr val="bg1"/>
                </a:solidFill>
                <a:latin typeface="Times New Roman" pitchFamily="18" charset="0"/>
                <a:cs typeface="Times New Roman" pitchFamily="18" charset="0"/>
              </a:rPr>
              <a:t>Porsh</a:t>
            </a:r>
            <a:r>
              <a:rPr lang="en-US" i="1" dirty="0" smtClean="0">
                <a:solidFill>
                  <a:schemeClr val="bg1"/>
                </a:solidFill>
                <a:latin typeface="Times New Roman" pitchFamily="18" charset="0"/>
                <a:cs typeface="Times New Roman" pitchFamily="18" charset="0"/>
              </a:rPr>
              <a:t> Larisa </a:t>
            </a:r>
            <a:r>
              <a:rPr lang="en-US" i="1" dirty="0" err="1" smtClean="0">
                <a:solidFill>
                  <a:schemeClr val="bg1"/>
                </a:solidFill>
                <a:latin typeface="Times New Roman" pitchFamily="18" charset="0"/>
                <a:cs typeface="Times New Roman" pitchFamily="18" charset="0"/>
              </a:rPr>
              <a:t>Innokent’evna</a:t>
            </a:r>
            <a:endParaRPr lang="ru-RU" i="1" dirty="0" smtClean="0">
              <a:solidFill>
                <a:schemeClr val="bg1"/>
              </a:solidFill>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36866" name="Picture 2" descr="C:\Users\Natalya\Desktop\проект 2018\газета оксаны\2013 142.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6867" name="Rectangle 3"/>
          <p:cNvSpPr>
            <a:spLocks noChangeArrowheads="1"/>
          </p:cNvSpPr>
          <p:nvPr/>
        </p:nvSpPr>
        <p:spPr bwMode="auto">
          <a:xfrm>
            <a:off x="285720" y="4808182"/>
            <a:ext cx="7929618"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At the Russian lessons we  study the syntax and punctuation, learn to write correctly and informative, to listen and understand w the written texts, to speak correctly and beautifully and to observe the norms of the culture of the Russian speech.            </a:t>
            </a:r>
            <a:r>
              <a:rPr kumimoji="0" lang="en-US" b="1" i="1"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Teacher of Russian</a:t>
            </a:r>
            <a:r>
              <a:rPr kumimoji="0" lang="en-US" b="1" i="1" u="none" strike="noStrike" cap="none" normalizeH="0" dirty="0" smtClean="0">
                <a:ln>
                  <a:noFill/>
                </a:ln>
                <a:solidFill>
                  <a:schemeClr val="bg1"/>
                </a:solidFill>
                <a:effectLst/>
                <a:latin typeface="Times New Roman" pitchFamily="18" charset="0"/>
                <a:ea typeface="Times New Roman" pitchFamily="18" charset="0"/>
                <a:cs typeface="Times New Roman" pitchFamily="18" charset="0"/>
              </a:rPr>
              <a:t> </a:t>
            </a:r>
            <a:r>
              <a:rPr kumimoji="0" lang="en-US" b="0" i="1" u="none" strike="noStrike" cap="none" normalizeH="0" dirty="0" err="1" smtClean="0">
                <a:ln>
                  <a:noFill/>
                </a:ln>
                <a:solidFill>
                  <a:schemeClr val="bg1"/>
                </a:solidFill>
                <a:effectLst/>
                <a:latin typeface="Times New Roman" pitchFamily="18" charset="0"/>
                <a:ea typeface="Times New Roman" pitchFamily="18" charset="0"/>
                <a:cs typeface="Times New Roman" pitchFamily="18" charset="0"/>
              </a:rPr>
              <a:t>Poleshchuk</a:t>
            </a:r>
            <a:r>
              <a:rPr kumimoji="0" lang="en-US" b="0" i="1" u="none" strike="noStrike" cap="none" normalizeH="0" dirty="0" smtClean="0">
                <a:ln>
                  <a:noFill/>
                </a:ln>
                <a:solidFill>
                  <a:schemeClr val="bg1"/>
                </a:solidFill>
                <a:effectLst/>
                <a:latin typeface="Times New Roman" pitchFamily="18" charset="0"/>
                <a:ea typeface="Times New Roman" pitchFamily="18" charset="0"/>
                <a:cs typeface="Times New Roman" pitchFamily="18" charset="0"/>
              </a:rPr>
              <a:t> Tatyana </a:t>
            </a:r>
            <a:r>
              <a:rPr kumimoji="0" lang="en-US" b="0" i="1" u="none" strike="noStrike" cap="none" normalizeH="0" dirty="0" err="1" smtClean="0">
                <a:ln>
                  <a:noFill/>
                </a:ln>
                <a:solidFill>
                  <a:schemeClr val="bg1"/>
                </a:solidFill>
                <a:effectLst/>
                <a:latin typeface="Times New Roman" pitchFamily="18" charset="0"/>
                <a:ea typeface="Times New Roman" pitchFamily="18" charset="0"/>
                <a:cs typeface="Times New Roman" pitchFamily="18" charset="0"/>
              </a:rPr>
              <a:t>Arkad’evna</a:t>
            </a:r>
            <a:endParaRPr kumimoji="0" lang="en-US" b="0" i="1"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31746" name="Picture 2" descr="C:\Users\Natalya\Desktop\стажироффка\DSC04192.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1747" name="Rectangle 3"/>
          <p:cNvSpPr>
            <a:spLocks noChangeArrowheads="1"/>
          </p:cNvSpPr>
          <p:nvPr/>
        </p:nvSpPr>
        <p:spPr bwMode="auto">
          <a:xfrm>
            <a:off x="285720" y="4090504"/>
            <a:ext cx="8643998"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Physical education is an area of activity</a:t>
            </a:r>
            <a:r>
              <a:rPr kumimoji="0" lang="en-US" sz="2400" b="0"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intended for preservation and strengthening of pupils</a:t>
            </a:r>
            <a:r>
              <a:rPr kumimoji="0" lang="en-US" sz="2400" b="0" i="0" u="none" strike="noStrike" cap="none" normalizeH="0" baseline="0" dirty="0" smtClean="0">
                <a:ln>
                  <a:noFill/>
                </a:ln>
                <a:solidFill>
                  <a:schemeClr val="bg1"/>
                </a:solidFill>
                <a:effectLst/>
                <a:latin typeface="Calibri"/>
                <a:ea typeface="Times New Roman" pitchFamily="18" charset="0"/>
                <a:cs typeface="Times New Roman" pitchFamily="18" charset="0"/>
              </a:rPr>
              <a:t>’</a:t>
            </a: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health. At the physical education classes is formed a healthy lifestyle. We run, jump in length and height, we carry out exercises on endurance, strength training, play sports. We have  classes in the swimming  pool and in winter  we also have ski training.</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sz="half" idx="2"/>
          </p:nvPr>
        </p:nvSpPr>
        <p:spPr/>
        <p:txBody>
          <a:bodyPr/>
          <a:lstStyle/>
          <a:p>
            <a:endParaRPr lang="ru-RU"/>
          </a:p>
        </p:txBody>
      </p:sp>
      <p:pic>
        <p:nvPicPr>
          <p:cNvPr id="16386" name="Picture 2" descr="C:\Users\Natalya\Desktop\проект 2018\фотки декабрь 17 январь 18\WP_20180112_005.jpg"/>
          <p:cNvPicPr>
            <a:picLocks noGrp="1" noChangeAspect="1" noChangeArrowheads="1"/>
          </p:cNvPicPr>
          <p:nvPr>
            <p:ph type="pic" idx="1"/>
          </p:nvPr>
        </p:nvPicPr>
        <p:blipFill>
          <a:blip r:embed="rId2" cstate="email"/>
          <a:srcRect/>
          <a:stretch>
            <a:fillRect/>
          </a:stretch>
        </p:blipFill>
        <p:spPr bwMode="auto">
          <a:xfrm>
            <a:off x="0" y="0"/>
            <a:ext cx="9144000" cy="6858000"/>
          </a:xfrm>
          <a:prstGeom prst="rect">
            <a:avLst/>
          </a:prstGeom>
          <a:noFill/>
        </p:spPr>
      </p:pic>
      <p:sp>
        <p:nvSpPr>
          <p:cNvPr id="16387" name="Rectangle 3"/>
          <p:cNvSpPr>
            <a:spLocks noChangeArrowheads="1"/>
          </p:cNvSpPr>
          <p:nvPr/>
        </p:nvSpPr>
        <p:spPr bwMode="auto">
          <a:xfrm>
            <a:off x="428596" y="2575601"/>
            <a:ext cx="8358246"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My school has got four floors. On the first floor there is a cloak-room, a dining room and a library. The library is well stocked with books from the reading list of recommended books for pupils. Near the cloak- room, there is a school canteen where pupils can eat during the breaks. </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46082" name="Picture 2" descr="C:\Users\Natalya\Desktop\проект 2018\WP_20180127_007.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46083" name="Rectangle 3"/>
          <p:cNvSpPr>
            <a:spLocks noChangeArrowheads="1"/>
          </p:cNvSpPr>
          <p:nvPr/>
        </p:nvSpPr>
        <p:spPr bwMode="auto">
          <a:xfrm>
            <a:off x="428596" y="3593065"/>
            <a:ext cx="8072494" cy="33239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Visual art is the image plane, created by means of graphics. At the art classes we learn to draw objects correctly, apply light, shadow, glare, choose a tone to represent the volume. And we learn to choose the right brushes, ink, pencils. We get acquainted with the different techniques of painting, with the works of the great artists. The main purpose is to transfer the overall integrity of the perception of any paintings.</a:t>
            </a:r>
          </a:p>
          <a:p>
            <a:pPr marL="0" marR="0" lvl="0" indent="0" algn="l" defTabSz="914400" rtl="0" eaLnBrk="1" fontAlgn="base" latinLnBrk="0" hangingPunct="1">
              <a:lnSpc>
                <a:spcPct val="100000"/>
              </a:lnSpc>
              <a:spcBef>
                <a:spcPct val="0"/>
              </a:spcBef>
              <a:spcAft>
                <a:spcPct val="0"/>
              </a:spcAft>
              <a:buClrTx/>
              <a:buSzTx/>
              <a:buFontTx/>
              <a:buNone/>
              <a:tabLst/>
            </a:pPr>
            <a:r>
              <a:rPr lang="en-US" i="1" dirty="0" smtClean="0">
                <a:solidFill>
                  <a:schemeClr val="bg1"/>
                </a:solidFill>
                <a:latin typeface="Times New Roman" pitchFamily="18" charset="0"/>
                <a:cs typeface="Times New Roman" pitchFamily="18" charset="0"/>
              </a:rPr>
              <a:t>                                                              </a:t>
            </a:r>
            <a:r>
              <a:rPr lang="en-US" b="1" i="1" dirty="0" smtClean="0">
                <a:solidFill>
                  <a:schemeClr val="bg1"/>
                </a:solidFill>
                <a:latin typeface="Times New Roman" pitchFamily="18" charset="0"/>
                <a:cs typeface="Times New Roman" pitchFamily="18" charset="0"/>
              </a:rPr>
              <a:t>Teacher of Art </a:t>
            </a:r>
            <a:r>
              <a:rPr lang="en-US" i="1" dirty="0" err="1" smtClean="0">
                <a:solidFill>
                  <a:schemeClr val="bg1"/>
                </a:solidFill>
                <a:latin typeface="Times New Roman" pitchFamily="18" charset="0"/>
                <a:cs typeface="Times New Roman" pitchFamily="18" charset="0"/>
              </a:rPr>
              <a:t>Krasnova</a:t>
            </a:r>
            <a:r>
              <a:rPr lang="en-US" i="1" dirty="0" smtClean="0">
                <a:solidFill>
                  <a:schemeClr val="bg1"/>
                </a:solidFill>
                <a:latin typeface="Times New Roman" pitchFamily="18" charset="0"/>
                <a:cs typeface="Times New Roman" pitchFamily="18" charset="0"/>
              </a:rPr>
              <a:t> Irina </a:t>
            </a:r>
            <a:r>
              <a:rPr lang="en-US" i="1" dirty="0" err="1" smtClean="0">
                <a:solidFill>
                  <a:schemeClr val="bg1"/>
                </a:solidFill>
                <a:latin typeface="Times New Roman" pitchFamily="18" charset="0"/>
                <a:cs typeface="Times New Roman" pitchFamily="18" charset="0"/>
              </a:rPr>
              <a:t>Takhovdenovna</a:t>
            </a:r>
            <a:endParaRPr kumimoji="0" lang="ru-RU" b="0" i="1"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47106" name="Picture 2" descr="C:\Users\Natalya\Desktop\проект 2018\WP_20180127_008.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47107" name="Rectangle 3"/>
          <p:cNvSpPr>
            <a:spLocks noChangeArrowheads="1"/>
          </p:cNvSpPr>
          <p:nvPr/>
        </p:nvSpPr>
        <p:spPr bwMode="auto">
          <a:xfrm>
            <a:off x="714348" y="4191557"/>
            <a:ext cx="7572428" cy="221599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Art Studio. </a:t>
            </a:r>
            <a:endParaRPr kumimoji="0" lang="ru-RU" sz="2400" b="0" i="0"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Here the pupils develop artistic taste and perception. They are taught to draw, to perform the work with paints, gouache, chalk, ink, colored pencils. Together with the head of the disciples pupils arrange exhibitions of their works.</a:t>
            </a:r>
            <a:endParaRPr kumimoji="0" lang="ru-RU" sz="2400" b="0" i="0"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1026" name="Picture 2" descr="C:\Users\Natalya\Desktop\стажироффка\DSC04174.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1027" name="Rectangle 3"/>
          <p:cNvSpPr>
            <a:spLocks noChangeArrowheads="1"/>
          </p:cNvSpPr>
          <p:nvPr/>
        </p:nvSpPr>
        <p:spPr bwMode="auto">
          <a:xfrm>
            <a:off x="285720" y="4439464"/>
            <a:ext cx="8572560" cy="18466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Technology is a set of methods and tools to achieve the desired result. We learn to apply practical knowledge in production activities. Girls are taught housework, to sew, embroider, knit, do crafts, cook. Boys are taught to make household items and cooking.</a:t>
            </a:r>
          </a:p>
          <a:p>
            <a:pPr marL="0" marR="0" lvl="0" indent="0" algn="r" defTabSz="914400" rtl="0" eaLnBrk="1" fontAlgn="base" latinLnBrk="0" hangingPunct="1">
              <a:lnSpc>
                <a:spcPct val="100000"/>
              </a:lnSpc>
              <a:spcBef>
                <a:spcPct val="0"/>
              </a:spcBef>
              <a:spcAft>
                <a:spcPct val="0"/>
              </a:spcAft>
              <a:buClrTx/>
              <a:buSzTx/>
              <a:buFontTx/>
              <a:buNone/>
              <a:tabLst/>
            </a:pPr>
            <a:r>
              <a:rPr lang="en-US" b="1" i="1" dirty="0" smtClean="0">
                <a:solidFill>
                  <a:schemeClr val="bg1"/>
                </a:solidFill>
                <a:latin typeface="Times New Roman" pitchFamily="18" charset="0"/>
                <a:cs typeface="Times New Roman" pitchFamily="18" charset="0"/>
              </a:rPr>
              <a:t>Teacher of Technology </a:t>
            </a:r>
            <a:r>
              <a:rPr lang="en-US" i="1" dirty="0" err="1" smtClean="0">
                <a:solidFill>
                  <a:schemeClr val="bg1"/>
                </a:solidFill>
                <a:latin typeface="Times New Roman" pitchFamily="18" charset="0"/>
                <a:cs typeface="Times New Roman" pitchFamily="18" charset="0"/>
              </a:rPr>
              <a:t>Molchanova</a:t>
            </a:r>
            <a:r>
              <a:rPr lang="en-US" i="1" dirty="0" smtClean="0">
                <a:solidFill>
                  <a:schemeClr val="bg1"/>
                </a:solidFill>
                <a:latin typeface="Times New Roman" pitchFamily="18" charset="0"/>
                <a:cs typeface="Times New Roman" pitchFamily="18" charset="0"/>
              </a:rPr>
              <a:t> Elena </a:t>
            </a:r>
            <a:r>
              <a:rPr lang="en-US" i="1" dirty="0" err="1" smtClean="0">
                <a:solidFill>
                  <a:schemeClr val="bg1"/>
                </a:solidFill>
                <a:latin typeface="Times New Roman" pitchFamily="18" charset="0"/>
                <a:cs typeface="Times New Roman" pitchFamily="18" charset="0"/>
              </a:rPr>
              <a:t>Vasilyevna</a:t>
            </a:r>
            <a:endParaRPr kumimoji="0" lang="en-US" b="0" i="1"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33794" name="Picture 2" descr="C:\Users\Natalya\Desktop\проект 2018\DSC04180.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3795" name="Rectangle 3"/>
          <p:cNvSpPr>
            <a:spLocks noChangeArrowheads="1"/>
          </p:cNvSpPr>
          <p:nvPr/>
        </p:nvSpPr>
        <p:spPr bwMode="auto">
          <a:xfrm>
            <a:off x="142844" y="4211881"/>
            <a:ext cx="535785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Studio crafts. </a:t>
            </a:r>
            <a:endParaRPr kumimoji="0" lang="ru-RU"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Children learn needlework, sewing, knitting. They make a variety of crafts from different materials. They are also taught to work with birch bark and wood. They make exhibitions of their works.</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sz="half" idx="2"/>
          </p:nvPr>
        </p:nvSpPr>
        <p:spPr/>
        <p:txBody>
          <a:bodyPr/>
          <a:lstStyle/>
          <a:p>
            <a:endParaRPr lang="ru-RU"/>
          </a:p>
        </p:txBody>
      </p:sp>
      <p:pic>
        <p:nvPicPr>
          <p:cNvPr id="20482" name="Picture 2" descr="C:\Users\Natalya\Desktop\проект 2018\газета оксаны\WP_20170525_076.jpg"/>
          <p:cNvPicPr>
            <a:picLocks noGrp="1" noChangeAspect="1" noChangeArrowheads="1"/>
          </p:cNvPicPr>
          <p:nvPr>
            <p:ph type="pic" idx="1"/>
          </p:nvPr>
        </p:nvPicPr>
        <p:blipFill>
          <a:blip r:embed="rId2" cstate="email"/>
          <a:srcRect/>
          <a:stretch>
            <a:fillRect/>
          </a:stretch>
        </p:blipFill>
        <p:spPr bwMode="auto">
          <a:xfrm>
            <a:off x="0" y="0"/>
            <a:ext cx="9144000" cy="6857999"/>
          </a:xfrm>
          <a:prstGeom prst="rect">
            <a:avLst/>
          </a:prstGeom>
          <a:noFill/>
        </p:spPr>
      </p:pic>
      <p:sp>
        <p:nvSpPr>
          <p:cNvPr id="20483" name="Rectangle 3"/>
          <p:cNvSpPr>
            <a:spLocks noChangeArrowheads="1"/>
          </p:cNvSpPr>
          <p:nvPr/>
        </p:nvSpPr>
        <p:spPr bwMode="auto">
          <a:xfrm>
            <a:off x="500034" y="2962618"/>
            <a:ext cx="7786742"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As we become older, we realize that there are some essential things and places you always long to come back to. They are certainly your birthplace, your home and the school you went to. We shall always be indebted to our teachers for the rest of our lives.</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29698" name="Picture 2" descr="C:\Users\Natalya\Desktop\стажироффка\DSC04166.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6" name="Прямоугольник 5"/>
          <p:cNvSpPr/>
          <p:nvPr/>
        </p:nvSpPr>
        <p:spPr>
          <a:xfrm>
            <a:off x="428596" y="5143512"/>
            <a:ext cx="8215370" cy="1569660"/>
          </a:xfrm>
          <a:prstGeom prst="rect">
            <a:avLst/>
          </a:prstGeom>
        </p:spPr>
        <p:txBody>
          <a:bodyPr wrap="square">
            <a:spAutoFit/>
          </a:bodyPr>
          <a:lstStyle/>
          <a:p>
            <a:r>
              <a:rPr lang="en-US" sz="2400" dirty="0" smtClean="0">
                <a:solidFill>
                  <a:schemeClr val="bg1"/>
                </a:solidFill>
                <a:latin typeface="Times New Roman" pitchFamily="18" charset="0"/>
                <a:ea typeface="Times New Roman" pitchFamily="18" charset="0"/>
                <a:cs typeface="Times New Roman" pitchFamily="18" charset="0"/>
              </a:rPr>
              <a:t>On the second floor there are rooms for the primary school pupils.  </a:t>
            </a:r>
          </a:p>
          <a:p>
            <a:r>
              <a:rPr lang="en-US" sz="2400" dirty="0" smtClean="0">
                <a:solidFill>
                  <a:schemeClr val="bg1"/>
                </a:solidFill>
                <a:latin typeface="Times New Roman" pitchFamily="18" charset="0"/>
                <a:ea typeface="Times New Roman" pitchFamily="18" charset="0"/>
                <a:cs typeface="Times New Roman" pitchFamily="18" charset="0"/>
              </a:rPr>
              <a:t>                                         </a:t>
            </a:r>
            <a:r>
              <a:rPr lang="en-US" i="1" dirty="0" smtClean="0">
                <a:solidFill>
                  <a:schemeClr val="bg1"/>
                </a:solidFill>
                <a:latin typeface="Times New Roman" pitchFamily="18" charset="0"/>
                <a:ea typeface="Times New Roman" pitchFamily="18" charset="0"/>
                <a:cs typeface="Times New Roman" pitchFamily="18" charset="0"/>
              </a:rPr>
              <a:t>Primary School Teacher </a:t>
            </a:r>
            <a:r>
              <a:rPr lang="en-US" i="1" dirty="0" err="1" smtClean="0">
                <a:solidFill>
                  <a:schemeClr val="bg1"/>
                </a:solidFill>
                <a:latin typeface="Times New Roman" pitchFamily="18" charset="0"/>
                <a:ea typeface="Times New Roman" pitchFamily="18" charset="0"/>
                <a:cs typeface="Times New Roman" pitchFamily="18" charset="0"/>
              </a:rPr>
              <a:t>Efimenko</a:t>
            </a:r>
            <a:r>
              <a:rPr lang="en-US" i="1" dirty="0" smtClean="0">
                <a:solidFill>
                  <a:schemeClr val="bg1"/>
                </a:solidFill>
                <a:latin typeface="Times New Roman" pitchFamily="18" charset="0"/>
                <a:ea typeface="Times New Roman" pitchFamily="18" charset="0"/>
                <a:cs typeface="Times New Roman" pitchFamily="18" charset="0"/>
              </a:rPr>
              <a:t> </a:t>
            </a:r>
            <a:r>
              <a:rPr lang="en-US" i="1" dirty="0" err="1" smtClean="0">
                <a:solidFill>
                  <a:schemeClr val="bg1"/>
                </a:solidFill>
                <a:latin typeface="Times New Roman" pitchFamily="18" charset="0"/>
                <a:ea typeface="Times New Roman" pitchFamily="18" charset="0"/>
                <a:cs typeface="Times New Roman" pitchFamily="18" charset="0"/>
              </a:rPr>
              <a:t>Oksana</a:t>
            </a:r>
            <a:r>
              <a:rPr lang="en-US" i="1" dirty="0" smtClean="0">
                <a:solidFill>
                  <a:schemeClr val="bg1"/>
                </a:solidFill>
                <a:latin typeface="Times New Roman" pitchFamily="18" charset="0"/>
                <a:ea typeface="Times New Roman" pitchFamily="18" charset="0"/>
                <a:cs typeface="Times New Roman" pitchFamily="18" charset="0"/>
              </a:rPr>
              <a:t> </a:t>
            </a:r>
            <a:r>
              <a:rPr lang="en-US" i="1" dirty="0" err="1" smtClean="0">
                <a:solidFill>
                  <a:schemeClr val="bg1"/>
                </a:solidFill>
                <a:latin typeface="Times New Roman" pitchFamily="18" charset="0"/>
                <a:ea typeface="Times New Roman" pitchFamily="18" charset="0"/>
                <a:cs typeface="Times New Roman" pitchFamily="18" charset="0"/>
              </a:rPr>
              <a:t>Yur’evna</a:t>
            </a:r>
            <a:endParaRPr lang="en-US" i="1" dirty="0" smtClean="0">
              <a:solidFill>
                <a:schemeClr val="bg1"/>
              </a:solidFill>
              <a:latin typeface="Times New Roman" pitchFamily="18" charset="0"/>
              <a:ea typeface="Times New Roman" pitchFamily="18" charset="0"/>
              <a:cs typeface="Times New Roman" pitchFamily="18" charset="0"/>
            </a:endParaRPr>
          </a:p>
          <a:p>
            <a:endParaRPr lang="ru-RU"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sz="half" idx="2"/>
          </p:nvPr>
        </p:nvSpPr>
        <p:spPr/>
        <p:txBody>
          <a:bodyPr/>
          <a:lstStyle/>
          <a:p>
            <a:endParaRPr lang="ru-RU"/>
          </a:p>
        </p:txBody>
      </p:sp>
      <p:pic>
        <p:nvPicPr>
          <p:cNvPr id="17410" name="Picture 2" descr="C:\Users\Natalya\Desktop\проект 2018\DSC04204.JPG"/>
          <p:cNvPicPr>
            <a:picLocks noGrp="1" noChangeAspect="1" noChangeArrowheads="1"/>
          </p:cNvPicPr>
          <p:nvPr>
            <p:ph type="pic" idx="1"/>
          </p:nvPr>
        </p:nvPicPr>
        <p:blipFill>
          <a:blip r:embed="rId2" cstate="email"/>
          <a:srcRect/>
          <a:stretch>
            <a:fillRect/>
          </a:stretch>
        </p:blipFill>
        <p:spPr bwMode="auto">
          <a:xfrm>
            <a:off x="0" y="0"/>
            <a:ext cx="9144000" cy="6857999"/>
          </a:xfrm>
          <a:prstGeom prst="rect">
            <a:avLst/>
          </a:prstGeom>
          <a:noFill/>
        </p:spPr>
      </p:pic>
      <p:sp>
        <p:nvSpPr>
          <p:cNvPr id="17411" name="Rectangle 3"/>
          <p:cNvSpPr>
            <a:spLocks noChangeArrowheads="1"/>
          </p:cNvSpPr>
          <p:nvPr/>
        </p:nvSpPr>
        <p:spPr bwMode="auto">
          <a:xfrm>
            <a:off x="714348" y="4638469"/>
            <a:ext cx="7643866"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Our classrooms are on the third and the fourth floors. Most of the classrooms are very much alike. They are all light, airy, with flowers on the window sills, with portraits of outstanding people on the walls and with charts and maps near the blackboard.      </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sz="half" idx="2"/>
          </p:nvPr>
        </p:nvSpPr>
        <p:spPr/>
        <p:txBody>
          <a:bodyPr/>
          <a:lstStyle/>
          <a:p>
            <a:endParaRPr lang="ru-RU"/>
          </a:p>
        </p:txBody>
      </p:sp>
      <p:pic>
        <p:nvPicPr>
          <p:cNvPr id="23554" name="Picture 2" descr="C:\Users\Natalya\Desktop\стажироффка\DSC04046.JPG"/>
          <p:cNvPicPr>
            <a:picLocks noGrp="1" noChangeAspect="1" noChangeArrowheads="1"/>
          </p:cNvPicPr>
          <p:nvPr>
            <p:ph type="pic" idx="1"/>
          </p:nvPr>
        </p:nvPicPr>
        <p:blipFill>
          <a:blip r:embed="rId2" cstate="email"/>
          <a:srcRect/>
          <a:stretch>
            <a:fillRect/>
          </a:stretch>
        </p:blipFill>
        <p:spPr bwMode="auto">
          <a:xfrm>
            <a:off x="0" y="1"/>
            <a:ext cx="9144000" cy="6857999"/>
          </a:xfrm>
          <a:prstGeom prst="rect">
            <a:avLst/>
          </a:prstGeom>
          <a:noFill/>
        </p:spPr>
      </p:pic>
      <p:sp>
        <p:nvSpPr>
          <p:cNvPr id="23555" name="Rectangle 3"/>
          <p:cNvSpPr>
            <a:spLocks noChangeArrowheads="1"/>
          </p:cNvSpPr>
          <p:nvPr/>
        </p:nvSpPr>
        <p:spPr bwMode="auto">
          <a:xfrm>
            <a:off x="214282" y="3720364"/>
            <a:ext cx="8643998" cy="295465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2400" i="0" u="none" strike="noStrike" cap="none" normalizeH="0" baseline="0" dirty="0" smtClean="0">
                <a:ln>
                  <a:noFill/>
                </a:ln>
                <a:solidFill>
                  <a:schemeClr val="bg1">
                    <a:lumMod val="95000"/>
                  </a:schemeClr>
                </a:solidFill>
                <a:effectLst/>
                <a:latin typeface="Times New Roman" pitchFamily="18" charset="0"/>
                <a:ea typeface="Times New Roman" pitchFamily="18" charset="0"/>
                <a:cs typeface="Times New Roman" pitchFamily="18" charset="0"/>
              </a:rPr>
              <a:t>When was our school founded?</a:t>
            </a:r>
          </a:p>
          <a:p>
            <a:pPr marL="0" marR="0" lvl="0" indent="0" algn="l" defTabSz="914400" rtl="0" eaLnBrk="1" fontAlgn="base" latinLnBrk="0" hangingPunct="1">
              <a:lnSpc>
                <a:spcPct val="100000"/>
              </a:lnSpc>
              <a:spcBef>
                <a:spcPct val="0"/>
              </a:spcBef>
              <a:spcAft>
                <a:spcPct val="0"/>
              </a:spcAft>
              <a:buClrTx/>
              <a:buSzTx/>
              <a:tabLst/>
            </a:pPr>
            <a:r>
              <a:rPr kumimoji="0" lang="en-US" sz="2400" i="0" u="none" strike="noStrike" cap="none" normalizeH="0" baseline="0" dirty="0" smtClean="0">
                <a:ln>
                  <a:noFill/>
                </a:ln>
                <a:solidFill>
                  <a:schemeClr val="bg1">
                    <a:lumMod val="95000"/>
                  </a:schemeClr>
                </a:solidFill>
                <a:effectLst/>
                <a:latin typeface="Times New Roman" pitchFamily="18" charset="0"/>
                <a:ea typeface="Times New Roman" pitchFamily="18" charset="0"/>
                <a:cs typeface="Times New Roman" pitchFamily="18" charset="0"/>
              </a:rPr>
              <a:t>- On September 1, 1994. 45 children were at the time of opening.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i="0" u="none" strike="noStrike" cap="none" normalizeH="0" baseline="0" dirty="0" smtClean="0">
                <a:ln>
                  <a:noFill/>
                </a:ln>
                <a:solidFill>
                  <a:schemeClr val="bg1">
                    <a:lumMod val="95000"/>
                  </a:schemeClr>
                </a:solidFill>
                <a:effectLst/>
                <a:latin typeface="Times New Roman" pitchFamily="18" charset="0"/>
                <a:ea typeface="Times New Roman" pitchFamily="18" charset="0"/>
                <a:cs typeface="Times New Roman" pitchFamily="18" charset="0"/>
              </a:rPr>
              <a:t>-How old is it?</a:t>
            </a:r>
            <a:r>
              <a:rPr kumimoji="0" lang="en-US" sz="2400" i="0" u="none" strike="noStrike" cap="none" normalizeH="0" dirty="0" smtClean="0">
                <a:ln>
                  <a:noFill/>
                </a:ln>
                <a:solidFill>
                  <a:schemeClr val="bg1">
                    <a:lumMod val="95000"/>
                  </a:schemeClr>
                </a:solidFill>
                <a:effectLst/>
                <a:latin typeface="Times New Roman" pitchFamily="18" charset="0"/>
                <a:ea typeface="Times New Roman" pitchFamily="18" charset="0"/>
                <a:cs typeface="Times New Roman" pitchFamily="18" charset="0"/>
              </a:rPr>
              <a:t>  </a:t>
            </a:r>
            <a:r>
              <a:rPr kumimoji="0" lang="en-US" sz="2400" i="0" u="none" strike="noStrike" cap="none" normalizeH="0" baseline="0" dirty="0" smtClean="0">
                <a:ln>
                  <a:noFill/>
                </a:ln>
                <a:solidFill>
                  <a:schemeClr val="bg1">
                    <a:lumMod val="95000"/>
                  </a:schemeClr>
                </a:solidFill>
                <a:effectLst/>
                <a:latin typeface="Times New Roman" pitchFamily="18" charset="0"/>
                <a:ea typeface="Times New Roman" pitchFamily="18" charset="0"/>
                <a:cs typeface="Times New Roman" pitchFamily="18" charset="0"/>
              </a:rPr>
              <a:t>-23years . </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2400" i="0" u="none" strike="noStrike" cap="none" normalizeH="0" baseline="0" dirty="0" smtClean="0">
                <a:ln>
                  <a:noFill/>
                </a:ln>
                <a:solidFill>
                  <a:schemeClr val="bg1">
                    <a:lumMod val="95000"/>
                  </a:schemeClr>
                </a:solidFill>
                <a:effectLst/>
                <a:latin typeface="Times New Roman" pitchFamily="18" charset="0"/>
                <a:ea typeface="Times New Roman" pitchFamily="18" charset="0"/>
                <a:cs typeface="Times New Roman" pitchFamily="18" charset="0"/>
              </a:rPr>
              <a:t>How many children are studied at it at the moment?</a:t>
            </a:r>
          </a:p>
          <a:p>
            <a:pPr marL="0" marR="0" lvl="0" indent="0" algn="l" defTabSz="914400" rtl="0" eaLnBrk="1" fontAlgn="base" latinLnBrk="0" hangingPunct="1">
              <a:lnSpc>
                <a:spcPct val="100000"/>
              </a:lnSpc>
              <a:spcBef>
                <a:spcPct val="0"/>
              </a:spcBef>
              <a:spcAft>
                <a:spcPct val="0"/>
              </a:spcAft>
              <a:buClrTx/>
              <a:buSzTx/>
              <a:tabLst/>
            </a:pPr>
            <a:r>
              <a:rPr kumimoji="0" lang="en-US" sz="2400" i="0" u="none" strike="noStrike" cap="none" normalizeH="0" baseline="0" dirty="0" smtClean="0">
                <a:ln>
                  <a:noFill/>
                </a:ln>
                <a:solidFill>
                  <a:schemeClr val="bg1">
                    <a:lumMod val="95000"/>
                  </a:schemeClr>
                </a:solidFill>
                <a:effectLst/>
                <a:latin typeface="Times New Roman" pitchFamily="18" charset="0"/>
                <a:ea typeface="Times New Roman" pitchFamily="18" charset="0"/>
                <a:cs typeface="Times New Roman" pitchFamily="18" charset="0"/>
              </a:rPr>
              <a:t>- On September 1, 2017 are enrolled 128 people. </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2400" i="0" u="none" strike="noStrike" cap="none" normalizeH="0" baseline="0" dirty="0" smtClean="0">
                <a:ln>
                  <a:noFill/>
                </a:ln>
                <a:solidFill>
                  <a:schemeClr val="bg1">
                    <a:lumMod val="95000"/>
                  </a:schemeClr>
                </a:solidFill>
                <a:effectLst/>
                <a:latin typeface="Times New Roman" pitchFamily="18" charset="0"/>
                <a:ea typeface="Times New Roman" pitchFamily="18" charset="0"/>
                <a:cs typeface="Times New Roman" pitchFamily="18" charset="0"/>
              </a:rPr>
              <a:t>How many people work at school?</a:t>
            </a:r>
          </a:p>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2400" i="0" u="none" strike="noStrike" cap="none" normalizeH="0" baseline="0" dirty="0" smtClean="0">
                <a:ln>
                  <a:noFill/>
                </a:ln>
                <a:solidFill>
                  <a:schemeClr val="bg1">
                    <a:lumMod val="95000"/>
                  </a:schemeClr>
                </a:solidFill>
                <a:effectLst/>
                <a:latin typeface="Times New Roman" pitchFamily="18" charset="0"/>
                <a:ea typeface="Times New Roman" pitchFamily="18" charset="0"/>
                <a:cs typeface="Times New Roman" pitchFamily="18" charset="0"/>
              </a:rPr>
              <a:t>24 teacher, 18 maintenance and technical staff. </a:t>
            </a:r>
          </a:p>
          <a:p>
            <a:pPr marL="0" marR="0" lvl="0" indent="0" algn="r" defTabSz="914400" rtl="0" eaLnBrk="1" fontAlgn="base" latinLnBrk="0" hangingPunct="1">
              <a:lnSpc>
                <a:spcPct val="100000"/>
              </a:lnSpc>
              <a:spcBef>
                <a:spcPct val="0"/>
              </a:spcBef>
              <a:spcAft>
                <a:spcPct val="0"/>
              </a:spcAft>
              <a:buClrTx/>
              <a:buSzTx/>
              <a:tabLst/>
            </a:pPr>
            <a:r>
              <a:rPr lang="en-US" b="1" i="1" dirty="0" smtClean="0">
                <a:solidFill>
                  <a:schemeClr val="bg1">
                    <a:lumMod val="95000"/>
                  </a:schemeClr>
                </a:solidFill>
                <a:latin typeface="Times New Roman" pitchFamily="18" charset="0"/>
                <a:cs typeface="Times New Roman" pitchFamily="18" charset="0"/>
              </a:rPr>
              <a:t>Headmaster</a:t>
            </a:r>
            <a:r>
              <a:rPr lang="en-US" i="1" dirty="0" smtClean="0">
                <a:solidFill>
                  <a:schemeClr val="bg1">
                    <a:lumMod val="95000"/>
                  </a:schemeClr>
                </a:solidFill>
                <a:latin typeface="Times New Roman" pitchFamily="18" charset="0"/>
                <a:cs typeface="Times New Roman" pitchFamily="18" charset="0"/>
              </a:rPr>
              <a:t> </a:t>
            </a:r>
            <a:r>
              <a:rPr lang="en-US" i="1" dirty="0" err="1" smtClean="0">
                <a:solidFill>
                  <a:schemeClr val="bg1">
                    <a:lumMod val="95000"/>
                  </a:schemeClr>
                </a:solidFill>
                <a:latin typeface="Times New Roman" pitchFamily="18" charset="0"/>
                <a:cs typeface="Times New Roman" pitchFamily="18" charset="0"/>
              </a:rPr>
              <a:t>Golubeva</a:t>
            </a:r>
            <a:r>
              <a:rPr lang="en-US" i="1" dirty="0" smtClean="0">
                <a:solidFill>
                  <a:schemeClr val="bg1">
                    <a:lumMod val="95000"/>
                  </a:schemeClr>
                </a:solidFill>
                <a:latin typeface="Times New Roman" pitchFamily="18" charset="0"/>
                <a:cs typeface="Times New Roman" pitchFamily="18" charset="0"/>
              </a:rPr>
              <a:t> </a:t>
            </a:r>
            <a:r>
              <a:rPr lang="en-US" i="1" dirty="0" err="1" smtClean="0">
                <a:solidFill>
                  <a:schemeClr val="bg1">
                    <a:lumMod val="95000"/>
                  </a:schemeClr>
                </a:solidFill>
                <a:latin typeface="Times New Roman" pitchFamily="18" charset="0"/>
                <a:cs typeface="Times New Roman" pitchFamily="18" charset="0"/>
              </a:rPr>
              <a:t>Valentina</a:t>
            </a:r>
            <a:r>
              <a:rPr lang="en-US" i="1" dirty="0" smtClean="0">
                <a:solidFill>
                  <a:schemeClr val="bg1">
                    <a:lumMod val="95000"/>
                  </a:schemeClr>
                </a:solidFill>
                <a:latin typeface="Times New Roman" pitchFamily="18" charset="0"/>
                <a:cs typeface="Times New Roman" pitchFamily="18" charset="0"/>
              </a:rPr>
              <a:t> </a:t>
            </a:r>
            <a:r>
              <a:rPr lang="en-US" i="1" dirty="0" err="1" smtClean="0">
                <a:solidFill>
                  <a:schemeClr val="bg1">
                    <a:lumMod val="95000"/>
                  </a:schemeClr>
                </a:solidFill>
                <a:latin typeface="Times New Roman" pitchFamily="18" charset="0"/>
                <a:cs typeface="Times New Roman" pitchFamily="18" charset="0"/>
              </a:rPr>
              <a:t>Yakovlevna</a:t>
            </a:r>
            <a:endParaRPr kumimoji="0" lang="en-US" b="0" i="1" u="none" strike="noStrike" cap="none" normalizeH="0" baseline="0" dirty="0" smtClean="0">
              <a:ln>
                <a:noFill/>
              </a:ln>
              <a:solidFill>
                <a:schemeClr val="bg1">
                  <a:lumMod val="95000"/>
                </a:schemeClr>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26626" name="Picture 2" descr="C:\Users\Natalya\Desktop\проект 2018\фото\WP_20171019_17_06_39_Pro.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26627" name="Rectangle 3"/>
          <p:cNvSpPr>
            <a:spLocks noChangeArrowheads="1"/>
          </p:cNvSpPr>
          <p:nvPr/>
        </p:nvSpPr>
        <p:spPr bwMode="auto">
          <a:xfrm>
            <a:off x="285720" y="1226526"/>
            <a:ext cx="3571900"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-What distinguishes our school from other rural schools?</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First, the school in </a:t>
            </a:r>
            <a:r>
              <a:rPr kumimoji="0" lang="en-US" sz="2400" b="0" i="0" u="none" strike="noStrike" cap="none" normalizeH="0" baseline="0" dirty="0" err="1" smtClean="0">
                <a:ln>
                  <a:noFill/>
                </a:ln>
                <a:solidFill>
                  <a:schemeClr val="bg1"/>
                </a:solidFill>
                <a:effectLst/>
                <a:latin typeface="Times New Roman" pitchFamily="18" charset="0"/>
                <a:ea typeface="Times New Roman" pitchFamily="18" charset="0"/>
                <a:cs typeface="Times New Roman" pitchFamily="18" charset="0"/>
              </a:rPr>
              <a:t>Tulunskiy</a:t>
            </a: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district is the youngest. It is built in accordance with the new requirements of the time. There are warm toilets, a swimming pool, gym, simulators, shooting gallery. </a:t>
            </a:r>
            <a:endParaRPr kumimoji="0" lang="ru-RU" sz="24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30722" name="Picture 2" descr="C:\Users\Natalya\Desktop\стажироффка\DSC04148.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6" name="Прямоугольник 5"/>
          <p:cNvSpPr/>
          <p:nvPr/>
        </p:nvSpPr>
        <p:spPr>
          <a:xfrm>
            <a:off x="571472" y="5357826"/>
            <a:ext cx="7643866" cy="1200329"/>
          </a:xfrm>
          <a:prstGeom prst="rect">
            <a:avLst/>
          </a:prstGeom>
        </p:spPr>
        <p:txBody>
          <a:bodyPr wrap="square">
            <a:spAutoFit/>
          </a:bodyPr>
          <a:lstStyle/>
          <a:p>
            <a:pPr algn="just"/>
            <a:r>
              <a:rPr lang="en-US" sz="2400" dirty="0" smtClean="0">
                <a:solidFill>
                  <a:schemeClr val="bg1"/>
                </a:solidFill>
                <a:latin typeface="Times New Roman" pitchFamily="18" charset="0"/>
                <a:ea typeface="Times New Roman" pitchFamily="18" charset="0"/>
                <a:cs typeface="Times New Roman" pitchFamily="18" charset="0"/>
              </a:rPr>
              <a:t>Our school is innovative: the </a:t>
            </a:r>
            <a:r>
              <a:rPr lang="en-US" sz="2400" dirty="0" err="1" smtClean="0">
                <a:solidFill>
                  <a:schemeClr val="bg1"/>
                </a:solidFill>
                <a:latin typeface="Times New Roman" pitchFamily="18" charset="0"/>
                <a:ea typeface="Times New Roman" pitchFamily="18" charset="0"/>
                <a:cs typeface="Times New Roman" pitchFamily="18" charset="0"/>
              </a:rPr>
              <a:t>preprofile</a:t>
            </a:r>
            <a:r>
              <a:rPr lang="en-US" sz="2400" dirty="0" smtClean="0">
                <a:solidFill>
                  <a:schemeClr val="bg1"/>
                </a:solidFill>
                <a:latin typeface="Times New Roman" pitchFamily="18" charset="0"/>
                <a:ea typeface="Times New Roman" pitchFamily="18" charset="0"/>
                <a:cs typeface="Times New Roman" pitchFamily="18" charset="0"/>
              </a:rPr>
              <a:t> and profile training. It is a pilot area for accelerated introduction of the new standard.</a:t>
            </a:r>
            <a:endParaRPr lang="ru-RU"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p:sp>
      <p:sp>
        <p:nvSpPr>
          <p:cNvPr id="4" name="Текст 3"/>
          <p:cNvSpPr>
            <a:spLocks noGrp="1"/>
          </p:cNvSpPr>
          <p:nvPr>
            <p:ph type="body" sz="half" idx="2"/>
          </p:nvPr>
        </p:nvSpPr>
        <p:spPr/>
        <p:txBody>
          <a:bodyPr/>
          <a:lstStyle/>
          <a:p>
            <a:endParaRPr lang="ru-RU"/>
          </a:p>
        </p:txBody>
      </p:sp>
      <p:pic>
        <p:nvPicPr>
          <p:cNvPr id="25602" name="Picture 2" descr="C:\Users\Natalya\Desktop\проект 2018\DSC04200.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25603" name="Rectangle 3"/>
          <p:cNvSpPr>
            <a:spLocks noChangeArrowheads="1"/>
          </p:cNvSpPr>
          <p:nvPr/>
        </p:nvSpPr>
        <p:spPr bwMode="auto">
          <a:xfrm>
            <a:off x="714348" y="2074783"/>
            <a:ext cx="7572428"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How would you describe the material and technical condition of our school?</a:t>
            </a:r>
          </a:p>
          <a:p>
            <a:pPr marL="0" marR="0" lvl="0" indent="0" algn="just" defTabSz="914400" rtl="0" eaLnBrk="1" fontAlgn="base" latinLnBrk="0" hangingPunct="1">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 The material and technical condition of our school is good. Enough furniture and equipment. Almost every office workstation includes a computer, projector and screen. Created the conditions for the maintenance of a healthy lifestyle: a gym, pool, shooting gallery.</a:t>
            </a:r>
            <a:endParaRPr kumimoji="0" lang="en-US" sz="24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214</TotalTime>
  <Words>2027</Words>
  <Application>Microsoft Office PowerPoint</Application>
  <PresentationFormat>Экран (4:3)</PresentationFormat>
  <Paragraphs>117</Paragraphs>
  <Slides>34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34</vt:i4>
      </vt:variant>
    </vt:vector>
  </HeadingPairs>
  <TitlesOfParts>
    <vt:vector size="35"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Natalya</dc:creator>
  <cp:lastModifiedBy>Natalya</cp:lastModifiedBy>
  <cp:revision>40</cp:revision>
  <dcterms:created xsi:type="dcterms:W3CDTF">2018-01-22T10:34:16Z</dcterms:created>
  <dcterms:modified xsi:type="dcterms:W3CDTF">2018-02-04T12:43:48Z</dcterms:modified>
</cp:coreProperties>
</file>