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81" r:id="rId3"/>
    <p:sldId id="282" r:id="rId4"/>
    <p:sldId id="273" r:id="rId5"/>
    <p:sldId id="256" r:id="rId6"/>
    <p:sldId id="260" r:id="rId7"/>
    <p:sldId id="274" r:id="rId8"/>
    <p:sldId id="258" r:id="rId9"/>
    <p:sldId id="276" r:id="rId10"/>
    <p:sldId id="277" r:id="rId11"/>
    <p:sldId id="257" r:id="rId12"/>
    <p:sldId id="259" r:id="rId13"/>
    <p:sldId id="279" r:id="rId14"/>
    <p:sldId id="261" r:id="rId15"/>
    <p:sldId id="262" r:id="rId16"/>
    <p:sldId id="263" r:id="rId17"/>
    <p:sldId id="280" r:id="rId18"/>
    <p:sldId id="264" r:id="rId19"/>
    <p:sldId id="265" r:id="rId20"/>
    <p:sldId id="266" r:id="rId21"/>
    <p:sldId id="267" r:id="rId22"/>
    <p:sldId id="275" r:id="rId23"/>
    <p:sldId id="286" r:id="rId24"/>
    <p:sldId id="285" r:id="rId25"/>
    <p:sldId id="284" r:id="rId26"/>
    <p:sldId id="268" r:id="rId27"/>
    <p:sldId id="269" r:id="rId28"/>
    <p:sldId id="270" r:id="rId29"/>
    <p:sldId id="283" r:id="rId30"/>
    <p:sldId id="271" r:id="rId31"/>
    <p:sldId id="272" r:id="rId3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65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0" y="0"/>
            <a:ext cx="1557338" cy="6878638"/>
            <a:chOff x="0" y="-6"/>
            <a:chExt cx="981" cy="4333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34" name="Group 35"/>
          <p:cNvGrpSpPr>
            <a:grpSpLocks/>
          </p:cNvGrpSpPr>
          <p:nvPr/>
        </p:nvGrpSpPr>
        <p:grpSpPr bwMode="auto">
          <a:xfrm>
            <a:off x="523875" y="1428750"/>
            <a:ext cx="2095500" cy="2095500"/>
            <a:chOff x="330" y="900"/>
            <a:chExt cx="1320" cy="1320"/>
          </a:xfrm>
        </p:grpSpPr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975" y="900"/>
              <a:ext cx="675" cy="1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grpSp>
          <p:nvGrpSpPr>
            <p:cNvPr id="36" name="Group 37"/>
            <p:cNvGrpSpPr>
              <a:grpSpLocks/>
            </p:cNvGrpSpPr>
            <p:nvPr/>
          </p:nvGrpSpPr>
          <p:grpSpPr bwMode="auto">
            <a:xfrm>
              <a:off x="330" y="1015"/>
              <a:ext cx="1079" cy="1060"/>
              <a:chOff x="330" y="1015"/>
              <a:chExt cx="1079" cy="1060"/>
            </a:xfrm>
          </p:grpSpPr>
          <p:grpSp>
            <p:nvGrpSpPr>
              <p:cNvPr id="37" name="Group 38"/>
              <p:cNvGrpSpPr>
                <a:grpSpLocks/>
              </p:cNvGrpSpPr>
              <p:nvPr/>
            </p:nvGrpSpPr>
            <p:grpSpPr bwMode="auto">
              <a:xfrm>
                <a:off x="330" y="1015"/>
                <a:ext cx="1079" cy="1060"/>
                <a:chOff x="330" y="1015"/>
                <a:chExt cx="1079" cy="1060"/>
              </a:xfrm>
            </p:grpSpPr>
            <p:grpSp>
              <p:nvGrpSpPr>
                <p:cNvPr id="45" name="Group 39"/>
                <p:cNvGrpSpPr>
                  <a:grpSpLocks/>
                </p:cNvGrpSpPr>
                <p:nvPr/>
              </p:nvGrpSpPr>
              <p:grpSpPr bwMode="auto">
                <a:xfrm>
                  <a:off x="330" y="1015"/>
                  <a:ext cx="1079" cy="1060"/>
                  <a:chOff x="330" y="1015"/>
                  <a:chExt cx="1079" cy="1060"/>
                </a:xfrm>
              </p:grpSpPr>
              <p:sp>
                <p:nvSpPr>
                  <p:cNvPr id="50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910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kumimoji="1" lang="ru-RU">
                      <a:solidFill>
                        <a:srgbClr val="333300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1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015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kumimoji="1" lang="ru-RU">
                      <a:solidFill>
                        <a:srgbClr val="333300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2" name="AutoShape 42"/>
                  <p:cNvSpPr>
                    <a:spLocks noChangeArrowheads="1"/>
                  </p:cNvSpPr>
                  <p:nvPr/>
                </p:nvSpPr>
                <p:spPr bwMode="auto">
                  <a:xfrm rot="5400000" flipV="1">
                    <a:off x="-91" y="144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kumimoji="1" lang="ru-RU">
                      <a:solidFill>
                        <a:srgbClr val="333300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3" name="AutoShape 43"/>
                  <p:cNvSpPr>
                    <a:spLocks noChangeArrowheads="1"/>
                  </p:cNvSpPr>
                  <p:nvPr/>
                </p:nvSpPr>
                <p:spPr bwMode="auto">
                  <a:xfrm rot="-5400000" flipH="1" flipV="1">
                    <a:off x="802" y="143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kumimoji="1" lang="ru-RU">
                      <a:solidFill>
                        <a:srgbClr val="333300"/>
                      </a:solidFill>
                      <a:latin typeface="Times New Roman" pitchFamily="18" charset="0"/>
                    </a:endParaRPr>
                  </a:p>
                </p:txBody>
              </p:sp>
            </p:grpSp>
            <p:sp>
              <p:nvSpPr>
                <p:cNvPr id="46" name="Rectangle 44"/>
                <p:cNvSpPr>
                  <a:spLocks noChangeArrowheads="1"/>
                </p:cNvSpPr>
                <p:nvPr/>
              </p:nvSpPr>
              <p:spPr bwMode="auto">
                <a:xfrm>
                  <a:off x="433" y="1111"/>
                  <a:ext cx="874" cy="86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7" name="Oval 45"/>
                <p:cNvSpPr>
                  <a:spLocks noChangeArrowheads="1"/>
                </p:cNvSpPr>
                <p:nvPr/>
              </p:nvSpPr>
              <p:spPr bwMode="auto">
                <a:xfrm>
                  <a:off x="484" y="1170"/>
                  <a:ext cx="772" cy="75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endParaRPr kumimoji="1" lang="ru-RU" sz="2400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" name="Oval 46"/>
                <p:cNvSpPr>
                  <a:spLocks noChangeArrowheads="1"/>
                </p:cNvSpPr>
                <p:nvPr/>
              </p:nvSpPr>
              <p:spPr bwMode="auto">
                <a:xfrm>
                  <a:off x="559" y="1241"/>
                  <a:ext cx="622" cy="60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endParaRPr kumimoji="1" lang="ru-RU" sz="2400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9" name="Oval 47"/>
                <p:cNvSpPr>
                  <a:spLocks noChangeArrowheads="1"/>
                </p:cNvSpPr>
                <p:nvPr/>
              </p:nvSpPr>
              <p:spPr bwMode="auto">
                <a:xfrm>
                  <a:off x="624" y="1303"/>
                  <a:ext cx="492" cy="48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endParaRPr kumimoji="1" lang="ru-RU" sz="2400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38" name="Group 48"/>
              <p:cNvGrpSpPr>
                <a:grpSpLocks/>
              </p:cNvGrpSpPr>
              <p:nvPr/>
            </p:nvGrpSpPr>
            <p:grpSpPr bwMode="auto">
              <a:xfrm>
                <a:off x="634" y="1345"/>
                <a:ext cx="447" cy="402"/>
                <a:chOff x="634" y="1345"/>
                <a:chExt cx="447" cy="402"/>
              </a:xfrm>
            </p:grpSpPr>
            <p:sp>
              <p:nvSpPr>
                <p:cNvPr id="39" name="Arc 49"/>
                <p:cNvSpPr>
                  <a:spLocks/>
                </p:cNvSpPr>
                <p:nvPr/>
              </p:nvSpPr>
              <p:spPr bwMode="auto">
                <a:xfrm>
                  <a:off x="856" y="1409"/>
                  <a:ext cx="34" cy="28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200"/>
                    <a:gd name="T2" fmla="*/ 0 w 21600"/>
                    <a:gd name="T3" fmla="*/ 43200 h 43200"/>
                    <a:gd name="T4" fmla="*/ 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0" name="Arc 50"/>
                <p:cNvSpPr>
                  <a:spLocks/>
                </p:cNvSpPr>
                <p:nvPr/>
              </p:nvSpPr>
              <p:spPr bwMode="auto">
                <a:xfrm>
                  <a:off x="827" y="1409"/>
                  <a:ext cx="34" cy="288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21600 w 21600"/>
                    <a:gd name="T1" fmla="*/ 43200 h 43200"/>
                    <a:gd name="T2" fmla="*/ 21600 w 21600"/>
                    <a:gd name="T3" fmla="*/ 0 h 43200"/>
                    <a:gd name="T4" fmla="*/ 2160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</a:path>
                    <a:path w="21600" h="43200" stroke="0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1" name="AutoShape 51"/>
                <p:cNvSpPr>
                  <a:spLocks noChangeArrowheads="1"/>
                </p:cNvSpPr>
                <p:nvPr/>
              </p:nvSpPr>
              <p:spPr bwMode="auto">
                <a:xfrm>
                  <a:off x="798" y="1694"/>
                  <a:ext cx="122" cy="53"/>
                </a:xfrm>
                <a:prstGeom prst="roundRect">
                  <a:avLst>
                    <a:gd name="adj" fmla="val 49995"/>
                  </a:avLst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2" name="Freeform 52"/>
                <p:cNvSpPr>
                  <a:spLocks/>
                </p:cNvSpPr>
                <p:nvPr/>
              </p:nvSpPr>
              <p:spPr bwMode="auto">
                <a:xfrm>
                  <a:off x="634" y="1467"/>
                  <a:ext cx="221" cy="230"/>
                </a:xfrm>
                <a:custGeom>
                  <a:avLst/>
                  <a:gdLst/>
                  <a:ahLst/>
                  <a:cxnLst>
                    <a:cxn ang="0">
                      <a:pos x="212" y="204"/>
                    </a:cxn>
                    <a:cxn ang="0">
                      <a:pos x="194" y="158"/>
                    </a:cxn>
                    <a:cxn ang="0">
                      <a:pos x="188" y="111"/>
                    </a:cxn>
                    <a:cxn ang="0">
                      <a:pos x="183" y="72"/>
                    </a:cxn>
                    <a:cxn ang="0">
                      <a:pos x="178" y="52"/>
                    </a:cxn>
                    <a:cxn ang="0">
                      <a:pos x="169" y="37"/>
                    </a:cxn>
                    <a:cxn ang="0">
                      <a:pos x="157" y="24"/>
                    </a:cxn>
                    <a:cxn ang="0">
                      <a:pos x="143" y="13"/>
                    </a:cxn>
                    <a:cxn ang="0">
                      <a:pos x="124" y="5"/>
                    </a:cxn>
                    <a:cxn ang="0">
                      <a:pos x="100" y="0"/>
                    </a:cxn>
                    <a:cxn ang="0">
                      <a:pos x="76" y="0"/>
                    </a:cxn>
                    <a:cxn ang="0">
                      <a:pos x="54" y="7"/>
                    </a:cxn>
                    <a:cxn ang="0">
                      <a:pos x="35" y="16"/>
                    </a:cxn>
                    <a:cxn ang="0">
                      <a:pos x="18" y="31"/>
                    </a:cxn>
                    <a:cxn ang="0">
                      <a:pos x="5" y="51"/>
                    </a:cxn>
                    <a:cxn ang="0">
                      <a:pos x="0" y="73"/>
                    </a:cxn>
                    <a:cxn ang="0">
                      <a:pos x="3" y="72"/>
                    </a:cxn>
                    <a:cxn ang="0">
                      <a:pos x="15" y="64"/>
                    </a:cxn>
                    <a:cxn ang="0">
                      <a:pos x="35" y="58"/>
                    </a:cxn>
                    <a:cxn ang="0">
                      <a:pos x="56" y="57"/>
                    </a:cxn>
                    <a:cxn ang="0">
                      <a:pos x="74" y="63"/>
                    </a:cxn>
                    <a:cxn ang="0">
                      <a:pos x="87" y="73"/>
                    </a:cxn>
                    <a:cxn ang="0">
                      <a:pos x="93" y="85"/>
                    </a:cxn>
                    <a:cxn ang="0">
                      <a:pos x="96" y="102"/>
                    </a:cxn>
                    <a:cxn ang="0">
                      <a:pos x="100" y="124"/>
                    </a:cxn>
                    <a:cxn ang="0">
                      <a:pos x="106" y="147"/>
                    </a:cxn>
                    <a:cxn ang="0">
                      <a:pos x="116" y="168"/>
                    </a:cxn>
                    <a:cxn ang="0">
                      <a:pos x="131" y="190"/>
                    </a:cxn>
                    <a:cxn ang="0">
                      <a:pos x="150" y="207"/>
                    </a:cxn>
                    <a:cxn ang="0">
                      <a:pos x="172" y="219"/>
                    </a:cxn>
                    <a:cxn ang="0">
                      <a:pos x="194" y="226"/>
                    </a:cxn>
                    <a:cxn ang="0">
                      <a:pos x="220" y="229"/>
                    </a:cxn>
                  </a:cxnLst>
                  <a:rect l="0" t="0" r="r" b="b"/>
                  <a:pathLst>
                    <a:path w="221" h="230">
                      <a:moveTo>
                        <a:pt x="220" y="229"/>
                      </a:moveTo>
                      <a:lnTo>
                        <a:pt x="212" y="204"/>
                      </a:lnTo>
                      <a:lnTo>
                        <a:pt x="202" y="180"/>
                      </a:lnTo>
                      <a:lnTo>
                        <a:pt x="194" y="158"/>
                      </a:lnTo>
                      <a:lnTo>
                        <a:pt x="190" y="136"/>
                      </a:lnTo>
                      <a:lnTo>
                        <a:pt x="188" y="111"/>
                      </a:lnTo>
                      <a:lnTo>
                        <a:pt x="185" y="85"/>
                      </a:lnTo>
                      <a:lnTo>
                        <a:pt x="183" y="72"/>
                      </a:lnTo>
                      <a:lnTo>
                        <a:pt x="181" y="61"/>
                      </a:lnTo>
                      <a:lnTo>
                        <a:pt x="178" y="52"/>
                      </a:lnTo>
                      <a:lnTo>
                        <a:pt x="173" y="43"/>
                      </a:lnTo>
                      <a:lnTo>
                        <a:pt x="169" y="37"/>
                      </a:lnTo>
                      <a:lnTo>
                        <a:pt x="164" y="30"/>
                      </a:lnTo>
                      <a:lnTo>
                        <a:pt x="157" y="24"/>
                      </a:lnTo>
                      <a:lnTo>
                        <a:pt x="150" y="18"/>
                      </a:lnTo>
                      <a:lnTo>
                        <a:pt x="143" y="13"/>
                      </a:lnTo>
                      <a:lnTo>
                        <a:pt x="134" y="9"/>
                      </a:lnTo>
                      <a:lnTo>
                        <a:pt x="124" y="5"/>
                      </a:lnTo>
                      <a:lnTo>
                        <a:pt x="112" y="2"/>
                      </a:lnTo>
                      <a:lnTo>
                        <a:pt x="100" y="0"/>
                      </a:lnTo>
                      <a:lnTo>
                        <a:pt x="88" y="0"/>
                      </a:lnTo>
                      <a:lnTo>
                        <a:pt x="76" y="0"/>
                      </a:lnTo>
                      <a:lnTo>
                        <a:pt x="65" y="2"/>
                      </a:lnTo>
                      <a:lnTo>
                        <a:pt x="54" y="7"/>
                      </a:lnTo>
                      <a:lnTo>
                        <a:pt x="45" y="10"/>
                      </a:lnTo>
                      <a:lnTo>
                        <a:pt x="35" y="16"/>
                      </a:lnTo>
                      <a:lnTo>
                        <a:pt x="25" y="24"/>
                      </a:lnTo>
                      <a:lnTo>
                        <a:pt x="18" y="31"/>
                      </a:lnTo>
                      <a:lnTo>
                        <a:pt x="11" y="41"/>
                      </a:lnTo>
                      <a:lnTo>
                        <a:pt x="5" y="51"/>
                      </a:lnTo>
                      <a:lnTo>
                        <a:pt x="1" y="63"/>
                      </a:lnTo>
                      <a:lnTo>
                        <a:pt x="0" y="73"/>
                      </a:lnTo>
                      <a:lnTo>
                        <a:pt x="0" y="79"/>
                      </a:lnTo>
                      <a:lnTo>
                        <a:pt x="3" y="72"/>
                      </a:lnTo>
                      <a:lnTo>
                        <a:pt x="8" y="67"/>
                      </a:lnTo>
                      <a:lnTo>
                        <a:pt x="15" y="64"/>
                      </a:lnTo>
                      <a:lnTo>
                        <a:pt x="25" y="60"/>
                      </a:lnTo>
                      <a:lnTo>
                        <a:pt x="35" y="58"/>
                      </a:lnTo>
                      <a:lnTo>
                        <a:pt x="46" y="57"/>
                      </a:lnTo>
                      <a:lnTo>
                        <a:pt x="56" y="57"/>
                      </a:lnTo>
                      <a:lnTo>
                        <a:pt x="67" y="60"/>
                      </a:lnTo>
                      <a:lnTo>
                        <a:pt x="74" y="63"/>
                      </a:lnTo>
                      <a:lnTo>
                        <a:pt x="81" y="67"/>
                      </a:lnTo>
                      <a:lnTo>
                        <a:pt x="87" y="73"/>
                      </a:lnTo>
                      <a:lnTo>
                        <a:pt x="91" y="78"/>
                      </a:lnTo>
                      <a:lnTo>
                        <a:pt x="93" y="85"/>
                      </a:lnTo>
                      <a:lnTo>
                        <a:pt x="95" y="92"/>
                      </a:lnTo>
                      <a:lnTo>
                        <a:pt x="96" y="102"/>
                      </a:lnTo>
                      <a:lnTo>
                        <a:pt x="98" y="112"/>
                      </a:lnTo>
                      <a:lnTo>
                        <a:pt x="100" y="124"/>
                      </a:lnTo>
                      <a:lnTo>
                        <a:pt x="103" y="135"/>
                      </a:lnTo>
                      <a:lnTo>
                        <a:pt x="106" y="147"/>
                      </a:lnTo>
                      <a:lnTo>
                        <a:pt x="111" y="158"/>
                      </a:lnTo>
                      <a:lnTo>
                        <a:pt x="116" y="168"/>
                      </a:lnTo>
                      <a:lnTo>
                        <a:pt x="123" y="180"/>
                      </a:lnTo>
                      <a:lnTo>
                        <a:pt x="131" y="190"/>
                      </a:lnTo>
                      <a:lnTo>
                        <a:pt x="140" y="199"/>
                      </a:lnTo>
                      <a:lnTo>
                        <a:pt x="150" y="207"/>
                      </a:lnTo>
                      <a:lnTo>
                        <a:pt x="163" y="215"/>
                      </a:lnTo>
                      <a:lnTo>
                        <a:pt x="172" y="219"/>
                      </a:lnTo>
                      <a:lnTo>
                        <a:pt x="183" y="223"/>
                      </a:lnTo>
                      <a:lnTo>
                        <a:pt x="194" y="226"/>
                      </a:lnTo>
                      <a:lnTo>
                        <a:pt x="207" y="228"/>
                      </a:lnTo>
                      <a:lnTo>
                        <a:pt x="22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3" name="Freeform 53"/>
                <p:cNvSpPr>
                  <a:spLocks/>
                </p:cNvSpPr>
                <p:nvPr/>
              </p:nvSpPr>
              <p:spPr bwMode="auto">
                <a:xfrm>
                  <a:off x="859" y="1467"/>
                  <a:ext cx="222" cy="230"/>
                </a:xfrm>
                <a:custGeom>
                  <a:avLst/>
                  <a:gdLst/>
                  <a:ahLst/>
                  <a:cxnLst>
                    <a:cxn ang="0">
                      <a:pos x="7" y="204"/>
                    </a:cxn>
                    <a:cxn ang="0">
                      <a:pos x="25" y="158"/>
                    </a:cxn>
                    <a:cxn ang="0">
                      <a:pos x="31" y="111"/>
                    </a:cxn>
                    <a:cxn ang="0">
                      <a:pos x="36" y="72"/>
                    </a:cxn>
                    <a:cxn ang="0">
                      <a:pos x="41" y="52"/>
                    </a:cxn>
                    <a:cxn ang="0">
                      <a:pos x="50" y="37"/>
                    </a:cxn>
                    <a:cxn ang="0">
                      <a:pos x="62" y="24"/>
                    </a:cxn>
                    <a:cxn ang="0">
                      <a:pos x="77" y="13"/>
                    </a:cxn>
                    <a:cxn ang="0">
                      <a:pos x="96" y="5"/>
                    </a:cxn>
                    <a:cxn ang="0">
                      <a:pos x="120" y="0"/>
                    </a:cxn>
                    <a:cxn ang="0">
                      <a:pos x="143" y="0"/>
                    </a:cxn>
                    <a:cxn ang="0">
                      <a:pos x="165" y="7"/>
                    </a:cxn>
                    <a:cxn ang="0">
                      <a:pos x="184" y="16"/>
                    </a:cxn>
                    <a:cxn ang="0">
                      <a:pos x="201" y="31"/>
                    </a:cxn>
                    <a:cxn ang="0">
                      <a:pos x="215" y="51"/>
                    </a:cxn>
                    <a:cxn ang="0">
                      <a:pos x="221" y="73"/>
                    </a:cxn>
                    <a:cxn ang="0">
                      <a:pos x="217" y="72"/>
                    </a:cxn>
                    <a:cxn ang="0">
                      <a:pos x="205" y="64"/>
                    </a:cxn>
                    <a:cxn ang="0">
                      <a:pos x="184" y="58"/>
                    </a:cxn>
                    <a:cxn ang="0">
                      <a:pos x="164" y="57"/>
                    </a:cxn>
                    <a:cxn ang="0">
                      <a:pos x="145" y="63"/>
                    </a:cxn>
                    <a:cxn ang="0">
                      <a:pos x="132" y="73"/>
                    </a:cxn>
                    <a:cxn ang="0">
                      <a:pos x="127" y="85"/>
                    </a:cxn>
                    <a:cxn ang="0">
                      <a:pos x="123" y="102"/>
                    </a:cxn>
                    <a:cxn ang="0">
                      <a:pos x="120" y="124"/>
                    </a:cxn>
                    <a:cxn ang="0">
                      <a:pos x="113" y="147"/>
                    </a:cxn>
                    <a:cxn ang="0">
                      <a:pos x="104" y="168"/>
                    </a:cxn>
                    <a:cxn ang="0">
                      <a:pos x="89" y="190"/>
                    </a:cxn>
                    <a:cxn ang="0">
                      <a:pos x="69" y="207"/>
                    </a:cxn>
                    <a:cxn ang="0">
                      <a:pos x="47" y="219"/>
                    </a:cxn>
                    <a:cxn ang="0">
                      <a:pos x="25" y="226"/>
                    </a:cxn>
                    <a:cxn ang="0">
                      <a:pos x="0" y="229"/>
                    </a:cxn>
                  </a:cxnLst>
                  <a:rect l="0" t="0" r="r" b="b"/>
                  <a:pathLst>
                    <a:path w="222" h="230">
                      <a:moveTo>
                        <a:pt x="0" y="229"/>
                      </a:moveTo>
                      <a:lnTo>
                        <a:pt x="7" y="204"/>
                      </a:lnTo>
                      <a:lnTo>
                        <a:pt x="17" y="180"/>
                      </a:lnTo>
                      <a:lnTo>
                        <a:pt x="25" y="158"/>
                      </a:lnTo>
                      <a:lnTo>
                        <a:pt x="29" y="136"/>
                      </a:lnTo>
                      <a:lnTo>
                        <a:pt x="31" y="111"/>
                      </a:lnTo>
                      <a:lnTo>
                        <a:pt x="34" y="85"/>
                      </a:lnTo>
                      <a:lnTo>
                        <a:pt x="36" y="72"/>
                      </a:lnTo>
                      <a:lnTo>
                        <a:pt x="38" y="61"/>
                      </a:lnTo>
                      <a:lnTo>
                        <a:pt x="41" y="52"/>
                      </a:lnTo>
                      <a:lnTo>
                        <a:pt x="46" y="43"/>
                      </a:lnTo>
                      <a:lnTo>
                        <a:pt x="50" y="37"/>
                      </a:lnTo>
                      <a:lnTo>
                        <a:pt x="56" y="30"/>
                      </a:lnTo>
                      <a:lnTo>
                        <a:pt x="62" y="24"/>
                      </a:lnTo>
                      <a:lnTo>
                        <a:pt x="69" y="18"/>
                      </a:lnTo>
                      <a:lnTo>
                        <a:pt x="77" y="13"/>
                      </a:lnTo>
                      <a:lnTo>
                        <a:pt x="86" y="9"/>
                      </a:lnTo>
                      <a:lnTo>
                        <a:pt x="96" y="5"/>
                      </a:lnTo>
                      <a:lnTo>
                        <a:pt x="108" y="2"/>
                      </a:lnTo>
                      <a:lnTo>
                        <a:pt x="120" y="0"/>
                      </a:lnTo>
                      <a:lnTo>
                        <a:pt x="132" y="0"/>
                      </a:lnTo>
                      <a:lnTo>
                        <a:pt x="143" y="0"/>
                      </a:lnTo>
                      <a:lnTo>
                        <a:pt x="155" y="2"/>
                      </a:lnTo>
                      <a:lnTo>
                        <a:pt x="165" y="7"/>
                      </a:lnTo>
                      <a:lnTo>
                        <a:pt x="175" y="10"/>
                      </a:lnTo>
                      <a:lnTo>
                        <a:pt x="184" y="16"/>
                      </a:lnTo>
                      <a:lnTo>
                        <a:pt x="195" y="24"/>
                      </a:lnTo>
                      <a:lnTo>
                        <a:pt x="201" y="31"/>
                      </a:lnTo>
                      <a:lnTo>
                        <a:pt x="209" y="41"/>
                      </a:lnTo>
                      <a:lnTo>
                        <a:pt x="215" y="51"/>
                      </a:lnTo>
                      <a:lnTo>
                        <a:pt x="219" y="63"/>
                      </a:lnTo>
                      <a:lnTo>
                        <a:pt x="221" y="73"/>
                      </a:lnTo>
                      <a:lnTo>
                        <a:pt x="220" y="79"/>
                      </a:lnTo>
                      <a:lnTo>
                        <a:pt x="217" y="72"/>
                      </a:lnTo>
                      <a:lnTo>
                        <a:pt x="212" y="67"/>
                      </a:lnTo>
                      <a:lnTo>
                        <a:pt x="205" y="64"/>
                      </a:lnTo>
                      <a:lnTo>
                        <a:pt x="195" y="60"/>
                      </a:lnTo>
                      <a:lnTo>
                        <a:pt x="184" y="58"/>
                      </a:lnTo>
                      <a:lnTo>
                        <a:pt x="174" y="57"/>
                      </a:lnTo>
                      <a:lnTo>
                        <a:pt x="164" y="57"/>
                      </a:lnTo>
                      <a:lnTo>
                        <a:pt x="153" y="60"/>
                      </a:lnTo>
                      <a:lnTo>
                        <a:pt x="145" y="63"/>
                      </a:lnTo>
                      <a:lnTo>
                        <a:pt x="139" y="67"/>
                      </a:lnTo>
                      <a:lnTo>
                        <a:pt x="132" y="73"/>
                      </a:lnTo>
                      <a:lnTo>
                        <a:pt x="129" y="78"/>
                      </a:lnTo>
                      <a:lnTo>
                        <a:pt x="127" y="85"/>
                      </a:lnTo>
                      <a:lnTo>
                        <a:pt x="125" y="92"/>
                      </a:lnTo>
                      <a:lnTo>
                        <a:pt x="123" y="102"/>
                      </a:lnTo>
                      <a:lnTo>
                        <a:pt x="122" y="112"/>
                      </a:lnTo>
                      <a:lnTo>
                        <a:pt x="120" y="124"/>
                      </a:lnTo>
                      <a:lnTo>
                        <a:pt x="117" y="135"/>
                      </a:lnTo>
                      <a:lnTo>
                        <a:pt x="113" y="147"/>
                      </a:lnTo>
                      <a:lnTo>
                        <a:pt x="109" y="158"/>
                      </a:lnTo>
                      <a:lnTo>
                        <a:pt x="104" y="168"/>
                      </a:lnTo>
                      <a:lnTo>
                        <a:pt x="97" y="180"/>
                      </a:lnTo>
                      <a:lnTo>
                        <a:pt x="89" y="190"/>
                      </a:lnTo>
                      <a:lnTo>
                        <a:pt x="79" y="199"/>
                      </a:lnTo>
                      <a:lnTo>
                        <a:pt x="69" y="207"/>
                      </a:lnTo>
                      <a:lnTo>
                        <a:pt x="57" y="215"/>
                      </a:lnTo>
                      <a:lnTo>
                        <a:pt x="47" y="219"/>
                      </a:lnTo>
                      <a:lnTo>
                        <a:pt x="37" y="223"/>
                      </a:lnTo>
                      <a:lnTo>
                        <a:pt x="25" y="226"/>
                      </a:lnTo>
                      <a:lnTo>
                        <a:pt x="12" y="228"/>
                      </a:lnTo>
                      <a:lnTo>
                        <a:pt x="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4" name="Oval 54"/>
                <p:cNvSpPr>
                  <a:spLocks noChangeArrowheads="1"/>
                </p:cNvSpPr>
                <p:nvPr/>
              </p:nvSpPr>
              <p:spPr bwMode="auto">
                <a:xfrm>
                  <a:off x="829" y="1345"/>
                  <a:ext cx="56" cy="5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endParaRPr kumimoji="1" lang="ru-RU" sz="2400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1229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738438" y="1381125"/>
            <a:ext cx="6253162" cy="23336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4124325"/>
            <a:ext cx="6249987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2743200" y="5410200"/>
            <a:ext cx="6248400" cy="457200"/>
          </a:xfrm>
        </p:spPr>
        <p:txBody>
          <a:bodyPr wrap="none"/>
          <a:lstStyle>
            <a:lvl1pPr>
              <a:defRPr sz="3200" b="1"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55" name="Rectangle 5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56" name="Rectangle 5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14D9C-E204-405B-AD50-C4D581D5C5D0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2022162"/>
      </p:ext>
    </p:extLst>
  </p:cSld>
  <p:clrMapOvr>
    <a:masterClrMapping/>
  </p:clrMapOvr>
  <p:transition spd="med">
    <p:pull/>
    <p:sndAc>
      <p:stSnd>
        <p:snd r:embed="rId1" name="type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3C061-925E-4EBD-823A-5D66C80EC92C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2781949"/>
      </p:ext>
    </p:extLst>
  </p:cSld>
  <p:clrMapOvr>
    <a:masterClrMapping/>
  </p:clrMapOvr>
  <p:transition spd="med">
    <p:pull/>
    <p:sndAc>
      <p:stSnd>
        <p:snd r:embed="rId1" name="type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B5BBF-5A13-43FC-A503-E54A55B8526F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4536073"/>
      </p:ext>
    </p:extLst>
  </p:cSld>
  <p:clrMapOvr>
    <a:masterClrMapping/>
  </p:clrMapOvr>
  <p:transition spd="med">
    <p:pull/>
    <p:sndAc>
      <p:stSnd>
        <p:snd r:embed="rId1" name="type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B0BB2-DBAA-4CBF-A753-C6AC72ECAEF4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4211422"/>
      </p:ext>
    </p:extLst>
  </p:cSld>
  <p:clrMapOvr>
    <a:masterClrMapping/>
  </p:clrMapOvr>
  <p:transition spd="med">
    <p:pull/>
    <p:sndAc>
      <p:stSnd>
        <p:snd r:embed="rId1" name="type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8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9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8FF-8DFB-4725-AB46-E34387CD8731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5786646"/>
      </p:ext>
    </p:extLst>
  </p:cSld>
  <p:clrMapOvr>
    <a:masterClrMapping/>
  </p:clrMapOvr>
  <p:transition spd="med">
    <p:pull/>
    <p:sndAc>
      <p:stSnd>
        <p:snd r:embed="rId1" name="type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C4207-4A37-4A8E-9A31-96F109D6E302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7361496"/>
      </p:ext>
    </p:extLst>
  </p:cSld>
  <p:clrMapOvr>
    <a:masterClrMapping/>
  </p:clrMapOvr>
  <p:transition spd="med">
    <p:pull/>
    <p:sndAc>
      <p:stSnd>
        <p:snd r:embed="rId1" name="type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3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F4BBA-5B9F-4DB6-8CCE-0651AABA696F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8450954"/>
      </p:ext>
    </p:extLst>
  </p:cSld>
  <p:clrMapOvr>
    <a:masterClrMapping/>
  </p:clrMapOvr>
  <p:transition spd="med">
    <p:pull/>
    <p:sndAc>
      <p:stSnd>
        <p:snd r:embed="rId1" name="type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CCD7B-85E9-4C00-B5C6-D111A5E2B7A3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8767509"/>
      </p:ext>
    </p:extLst>
  </p:cSld>
  <p:clrMapOvr>
    <a:masterClrMapping/>
  </p:clrMapOvr>
  <p:transition spd="med">
    <p:pull/>
    <p:sndAc>
      <p:stSnd>
        <p:snd r:embed="rId1" name="typ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A02C2-E355-4B81-B810-AB3FCEB8642D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1969658"/>
      </p:ext>
    </p:extLst>
  </p:cSld>
  <p:clrMapOvr>
    <a:masterClrMapping/>
  </p:clrMapOvr>
  <p:transition spd="med">
    <p:pull/>
    <p:sndAc>
      <p:stSnd>
        <p:snd r:embed="rId1" name="type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8302C-CDAA-470C-A8E3-3F22B45856CA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4303300"/>
      </p:ext>
    </p:extLst>
  </p:cSld>
  <p:clrMapOvr>
    <a:masterClrMapping/>
  </p:clrMapOvr>
  <p:transition spd="med">
    <p:pull/>
    <p:sndAc>
      <p:stSnd>
        <p:snd r:embed="rId1" name="type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19938" y="228600"/>
            <a:ext cx="1871662" cy="60102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00188" y="228600"/>
            <a:ext cx="5467350" cy="60102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2743D-FCF1-4E1D-BACB-BDB7CCB8A92E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8432224"/>
      </p:ext>
    </p:extLst>
  </p:cSld>
  <p:clrMapOvr>
    <a:masterClrMapping/>
  </p:clrMapOvr>
  <p:transition spd="med">
    <p:pull/>
    <p:sndAc>
      <p:stSnd>
        <p:snd r:embed="rId1" name="typ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-9525"/>
            <a:ext cx="1557338" cy="6878638"/>
            <a:chOff x="0" y="-6"/>
            <a:chExt cx="981" cy="4333"/>
          </a:xfrm>
        </p:grpSpPr>
        <p:sp>
          <p:nvSpPr>
            <p:cNvPr id="11267" name="Rectangle 3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8" name="Rectangle 4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71" name="Freeform 7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72" name="Freeform 8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73" name="Freeform 9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74" name="Freeform 10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75" name="Freeform 11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76" name="Freeform 12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77" name="Freeform 13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78" name="Freeform 14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79" name="Rectangle 15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80" name="Rectangle 16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81" name="Rectangle 17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82" name="Rectangle 18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83" name="Freeform 19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84" name="Freeform 20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85" name="Freeform 21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86" name="Freeform 22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87" name="Freeform 23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88" name="Freeform 24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89" name="Freeform 25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90" name="Freeform 26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91" name="Freeform 27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92" name="Freeform 28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93" name="Rectangle 29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94" name="Line 30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95" name="Line 31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027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500188" y="228600"/>
            <a:ext cx="74914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0188" y="1524000"/>
            <a:ext cx="7491412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298" name="Rectangle 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324600"/>
            <a:ext cx="14097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333300"/>
              </a:solidFill>
              <a:latin typeface="Times New Roman" pitchFamily="18" charset="0"/>
            </a:endParaRPr>
          </a:p>
        </p:txBody>
      </p:sp>
      <p:sp>
        <p:nvSpPr>
          <p:cNvPr id="11299" name="Rectangle 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333300"/>
              </a:solidFill>
              <a:latin typeface="Times New Roman" pitchFamily="18" charset="0"/>
            </a:endParaRPr>
          </a:p>
        </p:txBody>
      </p:sp>
      <p:sp>
        <p:nvSpPr>
          <p:cNvPr id="11300" name="Rectangle 3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9024DA-9650-4EB7-8F54-5E9861804793}" type="slidenum">
              <a:rPr lang="ru-RU">
                <a:solidFill>
                  <a:srgbClr val="333300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3333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9993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/>
    <p:sndAc>
      <p:stSnd>
        <p:snd r:embed="rId13" name="type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hyperlink" Target="http://www.catalogmineralov.ru/sample/1180.html" TargetMode="External"/><Relationship Id="rId18" Type="http://schemas.openxmlformats.org/officeDocument/2006/relationships/image" Target="../media/image19.jpeg"/><Relationship Id="rId3" Type="http://schemas.openxmlformats.org/officeDocument/2006/relationships/hyperlink" Target="http://www.catalogmineralov.ru/sample/190.html" TargetMode="External"/><Relationship Id="rId7" Type="http://schemas.openxmlformats.org/officeDocument/2006/relationships/hyperlink" Target="http://www.catalogmineralov.ru/sample/894.html" TargetMode="External"/><Relationship Id="rId12" Type="http://schemas.openxmlformats.org/officeDocument/2006/relationships/image" Target="../media/image16.jpeg"/><Relationship Id="rId17" Type="http://schemas.openxmlformats.org/officeDocument/2006/relationships/hyperlink" Target="http://www.catalogmineralov.ru/sample/885.html" TargetMode="External"/><Relationship Id="rId2" Type="http://schemas.openxmlformats.org/officeDocument/2006/relationships/audio" Target="../media/audio1.wav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11" Type="http://schemas.openxmlformats.org/officeDocument/2006/relationships/hyperlink" Target="http://www.catalogmineralov.ru/sample/1467.html" TargetMode="External"/><Relationship Id="rId5" Type="http://schemas.openxmlformats.org/officeDocument/2006/relationships/hyperlink" Target="http://www.catalogmineralov.ru/sample/1157.html" TargetMode="External"/><Relationship Id="rId15" Type="http://schemas.openxmlformats.org/officeDocument/2006/relationships/hyperlink" Target="http://www.catalogmineralov.ru/sample/1012.html" TargetMode="External"/><Relationship Id="rId10" Type="http://schemas.openxmlformats.org/officeDocument/2006/relationships/image" Target="../media/image15.jpeg"/><Relationship Id="rId4" Type="http://schemas.openxmlformats.org/officeDocument/2006/relationships/image" Target="../media/image12.jpeg"/><Relationship Id="rId9" Type="http://schemas.openxmlformats.org/officeDocument/2006/relationships/hyperlink" Target="http://www.catalogmineralov.ru/sample/1449.html" TargetMode="External"/><Relationship Id="rId1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torg.ru/lead/ammiachnaya-selitra-azotno-fosforno-kalijnoe-udobrenie-npk,1506202.html" TargetMode="External"/><Relationship Id="rId2" Type="http://schemas.openxmlformats.org/officeDocument/2006/relationships/hyperlink" Target="http://ru.wikipedia.org/wiki/&#1060;&#1086;&#1089;&#1092;&#1072;&#1090;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reetorg.com.ua/lead/prodam-kalcij-sernokislyj,2478523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/>
                <a:ea typeface="Calibri"/>
                <a:cs typeface="Times New Roman"/>
              </a:rPr>
              <a:t>Записать формулы: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Оксид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магния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–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Оксид серы (</a:t>
            </a:r>
            <a:r>
              <a:rPr lang="en-US" dirty="0">
                <a:latin typeface="Times New Roman"/>
                <a:ea typeface="Calibri"/>
                <a:cs typeface="Times New Roman"/>
              </a:rPr>
              <a:t>IV</a:t>
            </a:r>
            <a:r>
              <a:rPr lang="ru-RU" dirty="0">
                <a:latin typeface="Times New Roman"/>
                <a:ea typeface="Calibri"/>
                <a:cs typeface="Times New Roman"/>
              </a:rPr>
              <a:t>) -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Гидроксид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алюминия - 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Соляная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кислота - 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Гидроксид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калия -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Серная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кислота –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9722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Классификация солей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pPr marL="514350" indent="-514350" algn="ctr">
              <a:buAutoNum type="arabicParenR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растворимости в воде</a:t>
            </a:r>
          </a:p>
          <a:p>
            <a:pPr marL="514350" indent="-5143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Растворимые                            Нерастворимые</a:t>
            </a:r>
          </a:p>
          <a:p>
            <a:pPr marL="514350" indent="-51435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Малорастворимые</a:t>
            </a:r>
          </a:p>
          <a:p>
            <a:pPr marL="514350" indent="-51435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Аммиачная селитра</a:t>
            </a:r>
          </a:p>
          <a:p>
            <a:pPr marL="514350" indent="-51435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Сульфат кальция</a:t>
            </a:r>
          </a:p>
          <a:p>
            <a:pPr marL="514350" indent="-514350"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upload.wikimedia.org/wikipedia/commons/thumb/a/a4/Iron%28III%29-phosphate-pentahydrate-sample.jpg/200px-Iron%28III%29-phosphate-pentahydrate-sampl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276600"/>
            <a:ext cx="25146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553200" y="5257800"/>
            <a:ext cx="243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Фосфат железа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FePO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7239000" y="2286000"/>
            <a:ext cx="381000" cy="91440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http://static.wikidoc.org/a/a7/Calcium_sulfate_hemihydrat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810000"/>
            <a:ext cx="2133600" cy="2049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733800" y="6248400"/>
            <a:ext cx="1752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CaSO</a:t>
            </a:r>
            <a:r>
              <a:rPr lang="en-US" sz="2400" baseline="-300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343400" y="2819400"/>
            <a:ext cx="381000" cy="91440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1371600" y="2286000"/>
            <a:ext cx="381000" cy="91440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http://inza.neobroker.ru/img-org/tovar-42337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276600"/>
            <a:ext cx="2133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Классификация солей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8674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2) По наличию или отсутствию кислорода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Кислородсодержащие                  Бескислородные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Например:                                     Например: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(сульфат натрия)       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NaBr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бромид натрия)                          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KNO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(нитрат калия)</a:t>
            </a:r>
            <a:r>
              <a:rPr lang="ru-RU" sz="4000" baseline="-250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KY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(иодид калия)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Ca(NO</a:t>
            </a:r>
            <a:r>
              <a:rPr lang="en-US" sz="3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(нитрит кальция)               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CaCl</a:t>
            </a:r>
            <a:r>
              <a:rPr lang="en-US" sz="34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(хлорид  кальция)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1524000" y="1600200"/>
            <a:ext cx="457200" cy="213360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781800" y="1600200"/>
            <a:ext cx="457200" cy="213360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кругленный прямоугольник 3"/>
          <p:cNvSpPr>
            <a:spLocks noChangeArrowheads="1"/>
          </p:cNvSpPr>
          <p:nvPr/>
        </p:nvSpPr>
        <p:spPr bwMode="auto">
          <a:xfrm>
            <a:off x="4429125" y="1643063"/>
            <a:ext cx="1714500" cy="500062"/>
          </a:xfrm>
          <a:prstGeom prst="roundRect">
            <a:avLst>
              <a:gd name="adj" fmla="val 16667"/>
            </a:avLst>
          </a:prstGeom>
          <a:solidFill>
            <a:srgbClr val="ECFBE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00FF"/>
                </a:solidFill>
              </a:rPr>
              <a:t>Классификация солей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652588" y="1643063"/>
            <a:ext cx="7491412" cy="471487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FF0000"/>
                </a:solidFill>
                <a:latin typeface="+mj-lt"/>
              </a:rPr>
              <a:t>                              Соли</a:t>
            </a:r>
            <a:endParaRPr lang="ru-RU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8197" name="Прямая со стрелкой 5"/>
          <p:cNvCxnSpPr>
            <a:cxnSpLocks noChangeShapeType="1"/>
          </p:cNvCxnSpPr>
          <p:nvPr/>
        </p:nvCxnSpPr>
        <p:spPr bwMode="auto">
          <a:xfrm rot="10800000" flipV="1">
            <a:off x="3714750" y="2214563"/>
            <a:ext cx="785813" cy="4286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8198" name="Прямая со стрелкой 7"/>
          <p:cNvCxnSpPr>
            <a:cxnSpLocks noChangeShapeType="1"/>
          </p:cNvCxnSpPr>
          <p:nvPr/>
        </p:nvCxnSpPr>
        <p:spPr bwMode="auto">
          <a:xfrm rot="16200000" flipH="1">
            <a:off x="4964906" y="2464594"/>
            <a:ext cx="642938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8199" name="Скругленный прямоугольник 8"/>
          <p:cNvSpPr>
            <a:spLocks noChangeArrowheads="1"/>
          </p:cNvSpPr>
          <p:nvPr/>
        </p:nvSpPr>
        <p:spPr bwMode="auto">
          <a:xfrm>
            <a:off x="2000250" y="2714625"/>
            <a:ext cx="1785938" cy="642938"/>
          </a:xfrm>
          <a:prstGeom prst="roundRect">
            <a:avLst>
              <a:gd name="adj" fmla="val 16667"/>
            </a:avLst>
          </a:prstGeom>
          <a:solidFill>
            <a:srgbClr val="ECFBE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b="1">
                <a:solidFill>
                  <a:srgbClr val="0000FF"/>
                </a:solidFill>
              </a:rPr>
              <a:t>    </a:t>
            </a:r>
            <a:r>
              <a:rPr lang="ru-RU" b="1">
                <a:solidFill>
                  <a:srgbClr val="FF0000"/>
                </a:solidFill>
              </a:rPr>
              <a:t>Средние (нормальные)</a:t>
            </a:r>
          </a:p>
          <a:p>
            <a:r>
              <a:rPr lang="ru-RU"/>
              <a:t> </a:t>
            </a:r>
          </a:p>
          <a:p>
            <a:endParaRPr lang="ru-RU"/>
          </a:p>
        </p:txBody>
      </p:sp>
      <p:sp>
        <p:nvSpPr>
          <p:cNvPr id="8200" name="Скругленный прямоугольник 9"/>
          <p:cNvSpPr>
            <a:spLocks noChangeArrowheads="1"/>
          </p:cNvSpPr>
          <p:nvPr/>
        </p:nvSpPr>
        <p:spPr bwMode="auto">
          <a:xfrm>
            <a:off x="4643438" y="2857500"/>
            <a:ext cx="1143000" cy="428625"/>
          </a:xfrm>
          <a:prstGeom prst="roundRect">
            <a:avLst>
              <a:gd name="adj" fmla="val 16667"/>
            </a:avLst>
          </a:prstGeom>
          <a:solidFill>
            <a:srgbClr val="ECFBE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b="1">
                <a:solidFill>
                  <a:srgbClr val="FF0000"/>
                </a:solidFill>
              </a:rPr>
              <a:t>Кислые</a:t>
            </a:r>
          </a:p>
        </p:txBody>
      </p:sp>
      <p:sp>
        <p:nvSpPr>
          <p:cNvPr id="8201" name="Скругленный прямоугольник 15"/>
          <p:cNvSpPr>
            <a:spLocks noChangeArrowheads="1"/>
          </p:cNvSpPr>
          <p:nvPr/>
        </p:nvSpPr>
        <p:spPr bwMode="auto">
          <a:xfrm>
            <a:off x="6715125" y="2786063"/>
            <a:ext cx="1643063" cy="428625"/>
          </a:xfrm>
          <a:prstGeom prst="roundRect">
            <a:avLst>
              <a:gd name="adj" fmla="val 16667"/>
            </a:avLst>
          </a:prstGeom>
          <a:solidFill>
            <a:srgbClr val="ECFBE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b="1">
                <a:solidFill>
                  <a:srgbClr val="FF0000"/>
                </a:solidFill>
              </a:rPr>
              <a:t>Основные</a:t>
            </a:r>
          </a:p>
        </p:txBody>
      </p:sp>
      <p:cxnSp>
        <p:nvCxnSpPr>
          <p:cNvPr id="8202" name="Прямая со стрелкой 15"/>
          <p:cNvCxnSpPr>
            <a:cxnSpLocks noChangeShapeType="1"/>
          </p:cNvCxnSpPr>
          <p:nvPr/>
        </p:nvCxnSpPr>
        <p:spPr bwMode="auto">
          <a:xfrm>
            <a:off x="6072188" y="2214563"/>
            <a:ext cx="928687" cy="4286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pic>
        <p:nvPicPr>
          <p:cNvPr id="8203" name="Picture 4" descr="Копия (2) 15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860800"/>
            <a:ext cx="2449513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Разновидности солей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Соли бывают:</a:t>
            </a:r>
          </a:p>
          <a:p>
            <a:pPr marL="514350" indent="-514350" algn="just">
              <a:buAutoNum type="arabicParenR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Средние соли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продукты полного замещения атомов водорода в кислоте на металл.</a:t>
            </a:r>
          </a:p>
          <a:p>
            <a:pPr marL="514350" indent="-5143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(карбонат натрия)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514350" indent="-514350">
              <a:buNone/>
            </a:pP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CuSO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(сульфат меди)</a:t>
            </a:r>
          </a:p>
          <a:p>
            <a:pPr marL="514350" indent="-514350"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Разновидности солей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2) Кислые соли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продукты неполного замещения атомов водорода в кислоте на металл.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Например: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NaHCO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гидро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карбонат натрия)</a:t>
            </a:r>
            <a:endParaRPr lang="ru-RU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Mg(HSO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гидро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сульфат магния)</a:t>
            </a:r>
          </a:p>
          <a:p>
            <a:pPr algn="just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Разновидности солей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3) Основные соли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продукты неполного замещения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гидроксогрупп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основании на кислотный остаток.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Например: 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CuOH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гидроксо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карбонат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меди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))</a:t>
            </a:r>
            <a:endParaRPr lang="ru-RU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AlOHCl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гидроксо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хлорид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алюминия)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prstClr val="black"/>
                </a:solidFill>
                <a:ea typeface="+mn-ea"/>
                <a:cs typeface="+mn-cs"/>
              </a:rPr>
              <a:t>Физические свойства</a:t>
            </a:r>
            <a:r>
              <a:rPr lang="ru-RU" sz="3200" dirty="0">
                <a:solidFill>
                  <a:prstClr val="black"/>
                </a:solidFill>
                <a:ea typeface="+mn-ea"/>
                <a:cs typeface="+mn-cs"/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се соли твердые кристаллические вещества. Соли имеют различную окраску, и разную  растворимость в воде.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Химические свойства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838200"/>
            <a:ext cx="8763000" cy="5287963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Соль + кислота = другая соль + другая кислота</a:t>
            </a:r>
          </a:p>
          <a:p>
            <a:pPr marL="514350" indent="-51435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BaCl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 BaSO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+2HCl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Типичная реакция ионного обмена, протекающая только в том случае, если образуется осадок или газ.</a:t>
            </a:r>
          </a:p>
          <a:p>
            <a:pPr marL="514350" indent="-514350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6515894" y="1637506"/>
            <a:ext cx="381000" cy="1588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 extrusionH="76200" contourW="12700">
            <a:extrusionClr>
              <a:schemeClr val="tx1"/>
            </a:extrusionClr>
            <a:contourClr>
              <a:schemeClr val="tx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5630" y="2956941"/>
            <a:ext cx="3628970" cy="31390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Химические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2) Соль + щелочь = другая соль + другое основание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NH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Cl =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NH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800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 H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Типичная реакция ионного обмена, протекающая только в том случае, если образуется осадок или газ.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 flipH="1" flipV="1">
            <a:off x="7049294" y="1789906"/>
            <a:ext cx="228600" cy="1588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 extrusionH="76200" contourW="12700">
            <a:extrusionClr>
              <a:schemeClr val="tx1"/>
            </a:extrusionClr>
            <a:contourClr>
              <a:schemeClr val="tx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dns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124200"/>
            <a:ext cx="3276600" cy="3050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Химические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3) Соль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соль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= соль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соль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>
              <a:buNone/>
            </a:pP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Например: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+ BaCl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= BaSO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4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+2NaCl</a:t>
            </a:r>
            <a:endParaRPr lang="ru-RU" sz="28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Типичная реакция ионного обмена, протекающая только в том случае, если образуется осадок.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6363494" y="1942306"/>
            <a:ext cx="381000" cy="1588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 extrusionH="76200" contourW="12700">
            <a:extrusionClr>
              <a:schemeClr val="tx1"/>
            </a:extrusionClr>
            <a:contourClr>
              <a:schemeClr val="tx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dns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52800"/>
            <a:ext cx="5931154" cy="2911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>
                <a:latin typeface="Times New Roman"/>
                <a:ea typeface="Calibri"/>
              </a:rPr>
              <a:t>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latin typeface="Times New Roman"/>
                <a:ea typeface="Calibri"/>
              </a:rPr>
              <a:t>−</a:t>
            </a:r>
            <a:r>
              <a:rPr lang="en-US" i="1" dirty="0" err="1" smtClean="0">
                <a:latin typeface="Times New Roman"/>
                <a:ea typeface="Calibri"/>
              </a:rPr>
              <a:t>MgO</a:t>
            </a:r>
            <a:r>
              <a:rPr lang="ru-RU" i="1" dirty="0">
                <a:latin typeface="Times New Roman"/>
                <a:ea typeface="Calibri"/>
              </a:rPr>
              <a:t>, </a:t>
            </a:r>
            <a:endParaRPr lang="ru-RU" i="1" dirty="0" smtClean="0">
              <a:latin typeface="Times New Roman"/>
              <a:ea typeface="Calibri"/>
            </a:endParaRPr>
          </a:p>
          <a:p>
            <a:r>
              <a:rPr lang="ru-RU" i="1" dirty="0" smtClean="0">
                <a:latin typeface="Times New Roman"/>
                <a:ea typeface="Calibri"/>
              </a:rPr>
              <a:t> </a:t>
            </a:r>
            <a:r>
              <a:rPr lang="ru-RU" i="1" dirty="0">
                <a:latin typeface="Times New Roman"/>
                <a:ea typeface="Calibri"/>
              </a:rPr>
              <a:t>– </a:t>
            </a:r>
            <a:r>
              <a:rPr lang="en-US" i="1" dirty="0">
                <a:latin typeface="Times New Roman"/>
                <a:ea typeface="Calibri"/>
              </a:rPr>
              <a:t>SO</a:t>
            </a:r>
            <a:r>
              <a:rPr lang="ru-RU" i="1" baseline="-25000" dirty="0">
                <a:latin typeface="Times New Roman"/>
                <a:ea typeface="Calibri"/>
              </a:rPr>
              <a:t>2</a:t>
            </a:r>
            <a:r>
              <a:rPr lang="ru-RU" i="1" dirty="0">
                <a:latin typeface="Times New Roman"/>
                <a:ea typeface="Calibri"/>
              </a:rPr>
              <a:t>,   </a:t>
            </a:r>
            <a:endParaRPr lang="ru-RU" i="1" dirty="0" smtClean="0">
              <a:latin typeface="Times New Roman"/>
              <a:ea typeface="Calibri"/>
            </a:endParaRPr>
          </a:p>
          <a:p>
            <a:r>
              <a:rPr lang="ru-RU" i="1" dirty="0" smtClean="0">
                <a:latin typeface="Times New Roman"/>
                <a:ea typeface="Calibri"/>
              </a:rPr>
              <a:t>– </a:t>
            </a:r>
            <a:r>
              <a:rPr lang="en-US" i="1" dirty="0">
                <a:latin typeface="Times New Roman"/>
                <a:ea typeface="Calibri"/>
              </a:rPr>
              <a:t>Al</a:t>
            </a:r>
            <a:r>
              <a:rPr lang="ru-RU" i="1" dirty="0">
                <a:latin typeface="Times New Roman"/>
                <a:ea typeface="Calibri"/>
              </a:rPr>
              <a:t>(</a:t>
            </a:r>
            <a:r>
              <a:rPr lang="en-US" i="1" dirty="0">
                <a:latin typeface="Times New Roman"/>
                <a:ea typeface="Calibri"/>
              </a:rPr>
              <a:t>OH</a:t>
            </a:r>
            <a:r>
              <a:rPr lang="ru-RU" i="1" dirty="0">
                <a:latin typeface="Times New Roman"/>
                <a:ea typeface="Calibri"/>
              </a:rPr>
              <a:t>)</a:t>
            </a:r>
            <a:r>
              <a:rPr lang="ru-RU" i="1" baseline="-25000" dirty="0">
                <a:latin typeface="Times New Roman"/>
                <a:ea typeface="Calibri"/>
              </a:rPr>
              <a:t>3</a:t>
            </a:r>
            <a:r>
              <a:rPr lang="ru-RU" i="1" dirty="0">
                <a:latin typeface="Times New Roman"/>
                <a:ea typeface="Calibri"/>
              </a:rPr>
              <a:t>,  </a:t>
            </a:r>
            <a:endParaRPr lang="ru-RU" i="1" dirty="0" smtClean="0">
              <a:latin typeface="Times New Roman"/>
              <a:ea typeface="Calibri"/>
            </a:endParaRPr>
          </a:p>
          <a:p>
            <a:r>
              <a:rPr lang="en-US" i="1" dirty="0" smtClean="0">
                <a:latin typeface="Times New Roman"/>
                <a:ea typeface="Calibri"/>
              </a:rPr>
              <a:t>−</a:t>
            </a:r>
            <a:r>
              <a:rPr lang="en-US" i="1" dirty="0" err="1" smtClean="0">
                <a:latin typeface="Times New Roman"/>
                <a:ea typeface="Calibri"/>
              </a:rPr>
              <a:t>HCl</a:t>
            </a:r>
            <a:r>
              <a:rPr lang="ru-RU" i="1" dirty="0">
                <a:latin typeface="Times New Roman"/>
                <a:ea typeface="Calibri"/>
              </a:rPr>
              <a:t>,  </a:t>
            </a:r>
            <a:endParaRPr lang="ru-RU" i="1" dirty="0" smtClean="0">
              <a:latin typeface="Times New Roman"/>
              <a:ea typeface="Calibri"/>
            </a:endParaRPr>
          </a:p>
          <a:p>
            <a:r>
              <a:rPr lang="en-US" i="1" dirty="0" smtClean="0">
                <a:latin typeface="Times New Roman"/>
                <a:ea typeface="Calibri"/>
              </a:rPr>
              <a:t>−KOH</a:t>
            </a:r>
            <a:r>
              <a:rPr lang="ru-RU" i="1" dirty="0">
                <a:latin typeface="Times New Roman"/>
                <a:ea typeface="Calibri"/>
              </a:rPr>
              <a:t>,  </a:t>
            </a:r>
            <a:endParaRPr lang="ru-RU" i="1" dirty="0" smtClean="0">
              <a:latin typeface="Times New Roman"/>
              <a:ea typeface="Calibri"/>
            </a:endParaRPr>
          </a:p>
          <a:p>
            <a:r>
              <a:rPr lang="ru-RU" i="1" dirty="0" smtClean="0">
                <a:latin typeface="Times New Roman"/>
                <a:ea typeface="Calibri"/>
              </a:rPr>
              <a:t> −</a:t>
            </a:r>
            <a:r>
              <a:rPr lang="en-US" i="1" dirty="0" smtClean="0">
                <a:latin typeface="Times New Roman"/>
                <a:ea typeface="Calibri"/>
              </a:rPr>
              <a:t>H</a:t>
            </a:r>
            <a:r>
              <a:rPr lang="ru-RU" i="1" baseline="-25000" dirty="0">
                <a:latin typeface="Times New Roman"/>
                <a:ea typeface="Calibri"/>
              </a:rPr>
              <a:t>2</a:t>
            </a:r>
            <a:r>
              <a:rPr lang="en-US" i="1" dirty="0">
                <a:latin typeface="Times New Roman"/>
                <a:ea typeface="Calibri"/>
              </a:rPr>
              <a:t>SO</a:t>
            </a:r>
            <a:r>
              <a:rPr lang="ru-RU" i="1" baseline="-25000" dirty="0">
                <a:latin typeface="Times New Roman"/>
                <a:ea typeface="Calibri"/>
              </a:rPr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59083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Химические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4) Соль + металл = другая соль + другой металл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CuSO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(p-p) + Fe = FeSO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(p-p) + Cu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Правила: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Каждый металл вытесняет из растворов солей все другие металлы, расположенные правее его в ряду напряжений;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обе соли (и реагирующая, и образующаяся в результате реакции) должны быть растворимыми;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металлы не должны взаимодействовать с водой, поэтому металлы главных подгрупп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группы ПС Д.И.Менделеева не вытесняют другие металлы из растворов солей.</a:t>
            </a:r>
          </a:p>
          <a:p>
            <a:pPr algn="ctr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Получение солей: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686800" cy="51355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1. Взаимодействие кислоты с </a:t>
            </a:r>
            <a:r>
              <a:rPr lang="ru-RU" dirty="0" err="1" smtClean="0"/>
              <a:t>Ме</a:t>
            </a:r>
            <a:r>
              <a:rPr lang="ru-RU" dirty="0" smtClean="0"/>
              <a:t>: </a:t>
            </a:r>
          </a:p>
          <a:p>
            <a:pPr>
              <a:buNone/>
            </a:pPr>
            <a:r>
              <a:rPr lang="ru-RU" dirty="0" smtClean="0"/>
              <a:t>                 </a:t>
            </a:r>
            <a:r>
              <a:rPr lang="ru-RU" dirty="0" err="1" smtClean="0"/>
              <a:t>Zn</a:t>
            </a:r>
            <a:r>
              <a:rPr lang="ru-RU" dirty="0" smtClean="0"/>
              <a:t> + 2HCI → ZnCI</a:t>
            </a:r>
            <a:r>
              <a:rPr lang="ru-RU" baseline="-25000" dirty="0" smtClean="0"/>
              <a:t>2</a:t>
            </a:r>
            <a:r>
              <a:rPr lang="ru-RU" dirty="0" smtClean="0"/>
              <a:t> + H</a:t>
            </a:r>
            <a:r>
              <a:rPr lang="ru-RU" baseline="-25000" dirty="0" smtClean="0"/>
              <a:t>2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2. </a:t>
            </a:r>
            <a:r>
              <a:rPr lang="ru-RU" sz="2800" dirty="0" smtClean="0"/>
              <a:t>Взаимодействие кислоты с основными оксидами:</a:t>
            </a:r>
          </a:p>
          <a:p>
            <a:pPr>
              <a:buNone/>
            </a:pPr>
            <a:r>
              <a:rPr lang="ru-RU" dirty="0" smtClean="0"/>
              <a:t>                 Fe</a:t>
            </a:r>
            <a:r>
              <a:rPr lang="ru-RU" baseline="-25000" dirty="0" smtClean="0"/>
              <a:t>2</a:t>
            </a:r>
            <a:r>
              <a:rPr lang="ru-RU" dirty="0" smtClean="0"/>
              <a:t>O</a:t>
            </a:r>
            <a:r>
              <a:rPr lang="ru-RU" baseline="-25000" dirty="0" smtClean="0"/>
              <a:t>3</a:t>
            </a:r>
            <a:r>
              <a:rPr lang="ru-RU" dirty="0" smtClean="0"/>
              <a:t> + 3H</a:t>
            </a:r>
            <a:r>
              <a:rPr lang="ru-RU" baseline="-25000" dirty="0" smtClean="0"/>
              <a:t>2</a:t>
            </a:r>
            <a:r>
              <a:rPr lang="ru-RU" dirty="0" smtClean="0"/>
              <a:t>SO</a:t>
            </a:r>
            <a:r>
              <a:rPr lang="ru-RU" baseline="-25000" dirty="0" smtClean="0"/>
              <a:t>4</a:t>
            </a:r>
            <a:r>
              <a:rPr lang="ru-RU" dirty="0" smtClean="0"/>
              <a:t> → Fe</a:t>
            </a:r>
            <a:r>
              <a:rPr lang="ru-RU" baseline="-25000" dirty="0" smtClean="0"/>
              <a:t>2</a:t>
            </a:r>
            <a:r>
              <a:rPr lang="ru-RU" dirty="0" smtClean="0"/>
              <a:t>(SO</a:t>
            </a:r>
            <a:r>
              <a:rPr lang="ru-RU" baseline="-25000" dirty="0" smtClean="0"/>
              <a:t>4</a:t>
            </a:r>
            <a:r>
              <a:rPr lang="ru-RU" dirty="0" smtClean="0"/>
              <a:t>)</a:t>
            </a:r>
            <a:r>
              <a:rPr lang="ru-RU" baseline="-25000" dirty="0" smtClean="0"/>
              <a:t>3</a:t>
            </a:r>
            <a:r>
              <a:rPr lang="ru-RU" dirty="0" smtClean="0"/>
              <a:t> + 3 H</a:t>
            </a:r>
            <a:r>
              <a:rPr lang="ru-RU" baseline="-25000" dirty="0" smtClean="0"/>
              <a:t>2</a:t>
            </a:r>
            <a:r>
              <a:rPr lang="ru-RU" dirty="0" smtClean="0"/>
              <a:t>O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ru-RU" sz="2800" dirty="0" smtClean="0"/>
              <a:t>Взаимодействие </a:t>
            </a:r>
            <a:r>
              <a:rPr lang="ru-RU" sz="3000" dirty="0" smtClean="0"/>
              <a:t>кислотного оксида со щёлочью: </a:t>
            </a:r>
          </a:p>
          <a:p>
            <a:pPr>
              <a:buNone/>
            </a:pPr>
            <a:r>
              <a:rPr lang="ru-RU" dirty="0" smtClean="0"/>
              <a:t>                    </a:t>
            </a:r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5</a:t>
            </a:r>
            <a:r>
              <a:rPr lang="en-US" dirty="0" smtClean="0"/>
              <a:t> + Ca(OH)</a:t>
            </a:r>
            <a:r>
              <a:rPr lang="en-US" baseline="-25000" dirty="0" smtClean="0"/>
              <a:t>2</a:t>
            </a:r>
            <a:r>
              <a:rPr lang="en-US" dirty="0" smtClean="0"/>
              <a:t> →Ca(NO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+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4. </a:t>
            </a:r>
            <a:r>
              <a:rPr lang="ru-RU" sz="3000" dirty="0" smtClean="0"/>
              <a:t>Взаимодействие кислотного оксида с основным оксидом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                          SiO</a:t>
            </a:r>
            <a:r>
              <a:rPr lang="ru-RU" baseline="-25000" dirty="0" smtClean="0"/>
              <a:t>2 </a:t>
            </a:r>
            <a:r>
              <a:rPr lang="ru-RU" dirty="0" smtClean="0"/>
              <a:t>+ </a:t>
            </a:r>
            <a:r>
              <a:rPr lang="ru-RU" dirty="0" err="1" smtClean="0"/>
              <a:t>CaO</a:t>
            </a:r>
            <a:r>
              <a:rPr lang="ru-RU" dirty="0" smtClean="0"/>
              <a:t> → CaSiO</a:t>
            </a:r>
            <a:r>
              <a:rPr lang="ru-RU" baseline="-25000" dirty="0" smtClean="0"/>
              <a:t>3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5. Взаимодействие металла с неметаллом: </a:t>
            </a:r>
          </a:p>
          <a:p>
            <a:pPr marL="0" indent="0">
              <a:buNone/>
            </a:pPr>
            <a:r>
              <a:rPr lang="ru-RU" dirty="0" smtClean="0"/>
              <a:t>                          2Fe + 3CI</a:t>
            </a:r>
            <a:r>
              <a:rPr lang="ru-RU" baseline="-25000" dirty="0" smtClean="0"/>
              <a:t>2</a:t>
            </a:r>
            <a:r>
              <a:rPr lang="ru-RU" dirty="0" smtClean="0"/>
              <a:t> </a:t>
            </a:r>
            <a:r>
              <a:rPr lang="ru-RU" baseline="30000" dirty="0" smtClean="0"/>
              <a:t>→</a:t>
            </a:r>
            <a:r>
              <a:rPr lang="ru-RU" dirty="0" smtClean="0"/>
              <a:t> 2FeCI</a:t>
            </a:r>
            <a:r>
              <a:rPr lang="ru-RU" baseline="-25000" dirty="0" smtClean="0"/>
              <a:t>3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b="1" dirty="0" smtClean="0"/>
              <a:t>Применение солей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5486400"/>
          </a:xfrm>
        </p:spPr>
        <p:txBody>
          <a:bodyPr>
            <a:normAutofit fontScale="85000" lnSpcReduction="20000"/>
          </a:bodyPr>
          <a:lstStyle/>
          <a:p>
            <a:pPr marL="8001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latin typeface="Times New Roman"/>
                <a:ea typeface="Calibri"/>
                <a:cs typeface="Times New Roman"/>
              </a:rPr>
              <a:t>- в стирке, с помощью порошка, с состав которого входит стиральная (кальцинированная) сода – Na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2</a:t>
            </a:r>
            <a:r>
              <a:rPr lang="ru-RU" dirty="0">
                <a:latin typeface="Times New Roman"/>
                <a:ea typeface="Calibri"/>
                <a:cs typeface="Times New Roman"/>
              </a:rPr>
              <a:t>CO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;</a:t>
            </a:r>
          </a:p>
          <a:p>
            <a:pPr marL="8001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-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удобрения, которые мы вносим в почву – NH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4</a:t>
            </a:r>
            <a:r>
              <a:rPr lang="ru-RU" dirty="0">
                <a:latin typeface="Times New Roman"/>
                <a:ea typeface="Calibri"/>
                <a:cs typeface="Times New Roman"/>
              </a:rPr>
              <a:t>NO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3</a:t>
            </a:r>
            <a:r>
              <a:rPr lang="ru-RU" dirty="0">
                <a:latin typeface="Times New Roman"/>
                <a:ea typeface="Calibri"/>
                <a:cs typeface="Times New Roman"/>
              </a:rPr>
              <a:t>- аммиачная селитра; CaHPO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4</a:t>
            </a:r>
            <a:r>
              <a:rPr lang="ru-RU" dirty="0">
                <a:latin typeface="Times New Roman"/>
                <a:ea typeface="Calibri"/>
                <a:cs typeface="Times New Roman"/>
              </a:rPr>
              <a:t>- простой суперфосфат и другие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8001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-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 домашней аптечке – ляпис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AgNO</a:t>
            </a:r>
            <a:r>
              <a:rPr lang="ru-RU" baseline="-25000" dirty="0" smtClean="0">
                <a:latin typeface="Times New Roman"/>
                <a:ea typeface="Calibri"/>
                <a:cs typeface="Times New Roman"/>
              </a:rPr>
              <a:t>3</a:t>
            </a:r>
            <a:endParaRPr lang="ru-RU" dirty="0">
              <a:latin typeface="Times New Roman"/>
              <a:ea typeface="Calibri"/>
              <a:cs typeface="Times New Roman"/>
            </a:endParaRPr>
          </a:p>
          <a:p>
            <a:pPr marL="8001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-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СuSO</a:t>
            </a:r>
            <a:r>
              <a:rPr lang="ru-RU" baseline="-25000" dirty="0">
                <a:latin typeface="Times New Roman"/>
                <a:ea typeface="Calibri"/>
                <a:cs typeface="Times New Roman"/>
              </a:rPr>
              <a:t>4</a:t>
            </a:r>
            <a:r>
              <a:rPr lang="ru-RU" dirty="0">
                <a:latin typeface="Times New Roman"/>
                <a:ea typeface="Calibri"/>
                <a:cs typeface="Times New Roman"/>
              </a:rPr>
              <a:t>- медный купорос, который добавляют в побелку, применяют против болезней и вредителей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растений.</a:t>
            </a:r>
            <a:endParaRPr lang="ru-RU" sz="2400" dirty="0" smtClean="0">
              <a:ea typeface="Calibri"/>
              <a:cs typeface="Times New Roman"/>
            </a:endParaRPr>
          </a:p>
          <a:p>
            <a:pPr marL="800100" indent="-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/>
                <a:ea typeface="Calibri"/>
              </a:rPr>
              <a:t>да </a:t>
            </a:r>
            <a:r>
              <a:rPr lang="ru-RU" dirty="0">
                <a:latin typeface="Times New Roman"/>
                <a:ea typeface="Calibri"/>
              </a:rPr>
              <a:t>и сам наш организм содержит соли, в костях – Ca</a:t>
            </a:r>
            <a:r>
              <a:rPr lang="ru-RU" baseline="-25000" dirty="0">
                <a:latin typeface="Times New Roman"/>
                <a:ea typeface="Calibri"/>
              </a:rPr>
              <a:t>3</a:t>
            </a:r>
            <a:r>
              <a:rPr lang="ru-RU" dirty="0">
                <a:latin typeface="Times New Roman"/>
                <a:ea typeface="Calibri"/>
              </a:rPr>
              <a:t>(PO</a:t>
            </a:r>
            <a:r>
              <a:rPr lang="ru-RU" baseline="-25000" dirty="0">
                <a:latin typeface="Times New Roman"/>
                <a:ea typeface="Calibri"/>
              </a:rPr>
              <a:t>4</a:t>
            </a:r>
            <a:r>
              <a:rPr lang="ru-RU" dirty="0">
                <a:latin typeface="Times New Roman"/>
                <a:ea typeface="Calibri"/>
              </a:rPr>
              <a:t>)</a:t>
            </a:r>
            <a:r>
              <a:rPr lang="ru-RU" baseline="-25000" dirty="0">
                <a:latin typeface="Times New Roman"/>
                <a:ea typeface="Calibri"/>
              </a:rPr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7588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smtClean="0"/>
              <a:t>Мрамор, известняк,</a:t>
            </a:r>
            <a:r>
              <a:rPr lang="ru-RU" smtClean="0"/>
              <a:t> </a:t>
            </a:r>
            <a:r>
              <a:rPr lang="ru-RU" b="1" u="sng" smtClean="0"/>
              <a:t>мел</a:t>
            </a:r>
          </a:p>
        </p:txBody>
      </p:sp>
      <p:pic>
        <p:nvPicPr>
          <p:cNvPr id="7171" name="Picture 4" descr="Рисунок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633538" y="1341438"/>
            <a:ext cx="1906587" cy="3197225"/>
          </a:xfrm>
        </p:spPr>
      </p:pic>
      <p:pic>
        <p:nvPicPr>
          <p:cNvPr id="7172" name="Picture 6" descr="Рисунок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412875"/>
            <a:ext cx="4157662" cy="317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7" descr="Рисунок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860800"/>
            <a:ext cx="212725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6495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Малахит">
            <a:hlinkClick r:id="rId3" tooltip="Малахит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84438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5" descr="Малахит">
            <a:hlinkClick r:id="rId5" tooltip="Малахит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88" y="2428875"/>
            <a:ext cx="2160587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6" descr="Малахит">
            <a:hlinkClick r:id="rId7" tooltip="Малахит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428875"/>
            <a:ext cx="20161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7" descr="Малахит">
            <a:hlinkClick r:id="rId9" tooltip="Малахит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25" y="0"/>
            <a:ext cx="2771775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8" descr="Малахит.">
            <a:hlinkClick r:id="rId11" tooltip="Малахит.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6563" y="2428875"/>
            <a:ext cx="2160587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9" descr="Малахит. Ларец.">
            <a:hlinkClick r:id="rId13" tooltip="&quot;Малахит. Ларец.&quot;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724400"/>
            <a:ext cx="208915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0" descr="Малахит. Ваза.">
            <a:hlinkClick r:id="rId15" tooltip="&quot;Малахит. Ваза.&quot;"/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868863"/>
            <a:ext cx="2220913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11" descr="Малахит">
            <a:hlinkClick r:id="rId17" tooltip="Малахит"/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11975" y="4941888"/>
            <a:ext cx="2232025" cy="19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Text Box 12"/>
          <p:cNvSpPr txBox="1">
            <a:spLocks noChangeArrowheads="1"/>
          </p:cNvSpPr>
          <p:nvPr/>
        </p:nvSpPr>
        <p:spPr bwMode="auto">
          <a:xfrm>
            <a:off x="2700338" y="404813"/>
            <a:ext cx="3527425" cy="1190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</a:rPr>
              <a:t>ИЗДЕЛИЯ ИЗ МАЛАХИТА</a:t>
            </a:r>
          </a:p>
        </p:txBody>
      </p:sp>
    </p:spTree>
    <p:extLst>
      <p:ext uri="{BB962C8B-B14F-4D97-AF65-F5344CB8AC3E}">
        <p14:creationId xmlns:p14="http://schemas.microsoft.com/office/powerpoint/2010/main" xmlns="" val="4040474047"/>
      </p:ext>
    </p:extLst>
  </p:cSld>
  <p:clrMapOvr>
    <a:masterClrMapping/>
  </p:clrMapOvr>
  <p:transition spd="med">
    <p:pull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Обобщение темы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8674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Тест «Как я запомнил тему»: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Выберите формулу соли: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б)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Ca(OH)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Какая из приведенных солей растворима в воде: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AgCl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б)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MgS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FePO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CuSO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Какая из приведенных солей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бескислородная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KBr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Na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73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какому типу солей относится данная соль -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AlOHCl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средняя	б) основная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кислая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г) ни к одной из этих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5) Какая реакция не является типичной реакцией для средних солей: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соль + металл	б) соль + кислота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соль + оксид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г) соль + щелочь 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в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г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б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б </a:t>
            </a:r>
          </a:p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в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70894775"/>
              </p:ext>
            </p:extLst>
          </p:nvPr>
        </p:nvGraphicFramePr>
        <p:xfrm>
          <a:off x="838200" y="990600"/>
          <a:ext cx="7620000" cy="5664174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4680856"/>
                <a:gridCol w="1451430"/>
                <a:gridCol w="1487714"/>
              </a:tblGrid>
              <a:tr h="8838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55"/>
                        </a:spcAft>
                      </a:pPr>
                      <a:r>
                        <a:rPr lang="ru-RU" sz="2800" dirty="0">
                          <a:effectLst/>
                        </a:rPr>
                        <a:t>Знания/умения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55"/>
                        </a:spcAft>
                      </a:pPr>
                      <a:r>
                        <a:rPr lang="ru-RU" sz="2000" dirty="0">
                          <a:effectLst/>
                        </a:rPr>
                        <a:t>Да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655"/>
                        </a:spcAft>
                      </a:pPr>
                      <a:r>
                        <a:rPr lang="ru-RU" sz="2000" dirty="0">
                          <a:effectLst/>
                        </a:rPr>
                        <a:t>+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55"/>
                        </a:spcAft>
                      </a:pPr>
                      <a:r>
                        <a:rPr lang="ru-RU" sz="2000" dirty="0">
                          <a:effectLst/>
                        </a:rPr>
                        <a:t>нет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655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37691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55"/>
                        </a:spcAft>
                      </a:pPr>
                      <a:r>
                        <a:rPr lang="ru-RU" sz="3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1)Я знаю</a:t>
                      </a:r>
                      <a:endParaRPr lang="ru-RU" sz="3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376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55"/>
                        </a:spcAft>
                      </a:pPr>
                      <a:r>
                        <a:rPr lang="ru-RU" sz="2400" dirty="0">
                          <a:effectLst/>
                        </a:rPr>
                        <a:t>Что такое соли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376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55"/>
                        </a:spcAft>
                      </a:pPr>
                      <a:r>
                        <a:rPr lang="ru-RU" sz="2400" dirty="0">
                          <a:effectLst/>
                        </a:rPr>
                        <a:t>Состав солей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37691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55"/>
                        </a:spcAft>
                      </a:pPr>
                      <a:r>
                        <a:rPr lang="ru-RU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2)Я </a:t>
                      </a:r>
                      <a:r>
                        <a:rPr lang="ru-RU" sz="3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</a:rPr>
                        <a:t>умею</a:t>
                      </a:r>
                      <a:endParaRPr lang="ru-RU" sz="3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834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55"/>
                        </a:spcAft>
                      </a:pPr>
                      <a:r>
                        <a:rPr lang="ru-RU" sz="2400" dirty="0">
                          <a:effectLst/>
                        </a:rPr>
                        <a:t>Выбирать из предложенных веществ соли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5509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55"/>
                        </a:spcAft>
                      </a:pPr>
                      <a:r>
                        <a:rPr lang="ru-RU" sz="2400" dirty="0">
                          <a:effectLst/>
                        </a:rPr>
                        <a:t>Выводить формулы солей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5509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55"/>
                        </a:spcAft>
                      </a:pPr>
                      <a:r>
                        <a:rPr lang="ru-RU" sz="2400" dirty="0">
                          <a:effectLst/>
                        </a:rPr>
                        <a:t>Составлять название солей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777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655"/>
                        </a:spcAft>
                      </a:pPr>
                      <a:r>
                        <a:rPr lang="ru-RU" sz="2400" dirty="0">
                          <a:effectLst/>
                        </a:rPr>
                        <a:t>Классифицировать соли по растворимости.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204983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33 Упр. 2, 3</a:t>
            </a:r>
            <a:r>
              <a:rPr lang="ru-RU" dirty="0" smtClean="0">
                <a:latin typeface="Times New Roman"/>
                <a:ea typeface="Calibri"/>
              </a:rPr>
              <a:t> стр.112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9050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нашей лаборатории расцвёл цветок необычайной красоты – на его лепестках – формулы веществ. Расклассифицируйте  вещества по классам: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ксиды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кислоты, основания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>P</a:t>
            </a:r>
            <a:r>
              <a:rPr lang="en-US" sz="3600" baseline="-25000" dirty="0" smtClean="0">
                <a:solidFill>
                  <a:srgbClr val="7030A0"/>
                </a:solidFill>
              </a:rPr>
              <a:t>2</a:t>
            </a:r>
            <a:r>
              <a:rPr lang="en-US" sz="3600" dirty="0" smtClean="0">
                <a:solidFill>
                  <a:srgbClr val="7030A0"/>
                </a:solidFill>
              </a:rPr>
              <a:t>O</a:t>
            </a:r>
            <a:r>
              <a:rPr lang="en-US" sz="3600" baseline="-25000" dirty="0" smtClean="0">
                <a:solidFill>
                  <a:srgbClr val="7030A0"/>
                </a:solidFill>
              </a:rPr>
              <a:t>5</a:t>
            </a:r>
            <a:r>
              <a:rPr lang="en-US" sz="3600" dirty="0" smtClean="0">
                <a:solidFill>
                  <a:srgbClr val="7030A0"/>
                </a:solidFill>
              </a:rPr>
              <a:t>, Na</a:t>
            </a:r>
            <a:r>
              <a:rPr lang="ru-RU" sz="3600" dirty="0" smtClean="0">
                <a:solidFill>
                  <a:srgbClr val="7030A0"/>
                </a:solidFill>
              </a:rPr>
              <a:t>С</a:t>
            </a:r>
            <a:r>
              <a:rPr lang="en-US" sz="3600" dirty="0" smtClean="0">
                <a:solidFill>
                  <a:srgbClr val="7030A0"/>
                </a:solidFill>
              </a:rPr>
              <a:t>I,  </a:t>
            </a:r>
            <a:r>
              <a:rPr lang="en-US" sz="3600" dirty="0" err="1" smtClean="0">
                <a:solidFill>
                  <a:srgbClr val="7030A0"/>
                </a:solidFill>
              </a:rPr>
              <a:t>CuO</a:t>
            </a:r>
            <a:r>
              <a:rPr lang="ru-RU" sz="3600" dirty="0" smtClean="0">
                <a:solidFill>
                  <a:srgbClr val="7030A0"/>
                </a:solidFill>
              </a:rPr>
              <a:t>Н</a:t>
            </a:r>
            <a:r>
              <a:rPr lang="en-US" sz="3600" dirty="0" smtClean="0">
                <a:solidFill>
                  <a:srgbClr val="7030A0"/>
                </a:solidFill>
              </a:rPr>
              <a:t>, </a:t>
            </a:r>
            <a:r>
              <a:rPr lang="ru-RU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Са</a:t>
            </a:r>
            <a:r>
              <a:rPr lang="ru-RU" sz="3600" b="1" baseline="-25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3</a:t>
            </a:r>
            <a:r>
              <a:rPr lang="ru-RU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(РО</a:t>
            </a:r>
            <a:r>
              <a:rPr lang="ru-RU" sz="3600" b="1" baseline="-25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4</a:t>
            </a:r>
            <a:r>
              <a:rPr lang="ru-RU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)</a:t>
            </a:r>
            <a:r>
              <a:rPr lang="ru-RU" sz="3600" b="1" baseline="-25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ea typeface="Times New Roman"/>
              </a:rPr>
              <a:t>2</a:t>
            </a:r>
            <a:r>
              <a:rPr lang="ru-RU" sz="3600" dirty="0" smtClean="0">
                <a:latin typeface="Times New Roman"/>
                <a:ea typeface="Times New Roman"/>
              </a:rPr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>,  HNO</a:t>
            </a:r>
            <a:r>
              <a:rPr lang="en-US" sz="3600" baseline="-25000" dirty="0" smtClean="0">
                <a:solidFill>
                  <a:srgbClr val="7030A0"/>
                </a:solidFill>
              </a:rPr>
              <a:t>3</a:t>
            </a:r>
            <a:r>
              <a:rPr lang="en-US" sz="3600" dirty="0" smtClean="0">
                <a:solidFill>
                  <a:srgbClr val="7030A0"/>
                </a:solidFill>
              </a:rPr>
              <a:t>, </a:t>
            </a:r>
            <a:endParaRPr lang="ru-RU" sz="36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sz="3600" dirty="0" err="1" smtClean="0">
                <a:solidFill>
                  <a:srgbClr val="7030A0"/>
                </a:solidFill>
              </a:rPr>
              <a:t>Ba</a:t>
            </a:r>
            <a:r>
              <a:rPr lang="en-US" sz="3600" dirty="0" smtClean="0">
                <a:solidFill>
                  <a:srgbClr val="7030A0"/>
                </a:solidFill>
              </a:rPr>
              <a:t>(OH)</a:t>
            </a:r>
            <a:r>
              <a:rPr lang="en-US" sz="3600" baseline="-25000" dirty="0" smtClean="0">
                <a:solidFill>
                  <a:srgbClr val="7030A0"/>
                </a:solidFill>
              </a:rPr>
              <a:t>2</a:t>
            </a:r>
            <a:r>
              <a:rPr lang="en-US" sz="3600" dirty="0" smtClean="0">
                <a:solidFill>
                  <a:srgbClr val="7030A0"/>
                </a:solidFill>
              </a:rPr>
              <a:t>,  </a:t>
            </a:r>
            <a:r>
              <a:rPr lang="en-US" sz="3600" dirty="0" err="1" smtClean="0">
                <a:solidFill>
                  <a:srgbClr val="7030A0"/>
                </a:solidFill>
              </a:rPr>
              <a:t>MgO</a:t>
            </a:r>
            <a:r>
              <a:rPr lang="en-US" sz="3600" dirty="0" smtClean="0">
                <a:solidFill>
                  <a:srgbClr val="7030A0"/>
                </a:solidFill>
              </a:rPr>
              <a:t>,  H</a:t>
            </a:r>
            <a:r>
              <a:rPr lang="en-US" sz="3600" baseline="-25000" dirty="0" smtClean="0">
                <a:solidFill>
                  <a:srgbClr val="7030A0"/>
                </a:solidFill>
              </a:rPr>
              <a:t>2</a:t>
            </a:r>
            <a:r>
              <a:rPr lang="en-US" sz="3600" dirty="0" smtClean="0">
                <a:solidFill>
                  <a:srgbClr val="7030A0"/>
                </a:solidFill>
              </a:rPr>
              <a:t>SO</a:t>
            </a:r>
            <a:r>
              <a:rPr lang="en-US" sz="3600" baseline="-25000" dirty="0" smtClean="0">
                <a:solidFill>
                  <a:srgbClr val="7030A0"/>
                </a:solidFill>
              </a:rPr>
              <a:t>4</a:t>
            </a:r>
            <a:r>
              <a:rPr lang="en-US" sz="3600" dirty="0" smtClean="0">
                <a:solidFill>
                  <a:srgbClr val="7030A0"/>
                </a:solidFill>
              </a:rPr>
              <a:t>,  KO</a:t>
            </a:r>
            <a:r>
              <a:rPr lang="ru-RU" sz="3600" dirty="0" smtClean="0">
                <a:solidFill>
                  <a:srgbClr val="7030A0"/>
                </a:solidFill>
              </a:rPr>
              <a:t>Н</a:t>
            </a:r>
            <a:r>
              <a:rPr lang="en-US" sz="3600" dirty="0" smtClean="0">
                <a:solidFill>
                  <a:srgbClr val="7030A0"/>
                </a:solidFill>
              </a:rPr>
              <a:t>,  SO</a:t>
            </a:r>
            <a:r>
              <a:rPr lang="en-US" sz="3600" baseline="-25000" dirty="0" smtClean="0">
                <a:solidFill>
                  <a:srgbClr val="7030A0"/>
                </a:solidFill>
              </a:rPr>
              <a:t>3</a:t>
            </a:r>
            <a:r>
              <a:rPr lang="en-US" sz="3600" dirty="0" smtClean="0">
                <a:solidFill>
                  <a:srgbClr val="7030A0"/>
                </a:solidFill>
              </a:rPr>
              <a:t>,  CaCO</a:t>
            </a:r>
            <a:r>
              <a:rPr lang="en-US" sz="3600" baseline="-25000" dirty="0" smtClean="0">
                <a:solidFill>
                  <a:srgbClr val="7030A0"/>
                </a:solidFill>
              </a:rPr>
              <a:t>3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Список источников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5715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Использованы фотографии:</a:t>
            </a:r>
          </a:p>
          <a:p>
            <a:pPr algn="just"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http://ru.wikipedia.org/wiki/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Фосфат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железа (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фосфат железа</a:t>
            </a:r>
          </a:p>
          <a:p>
            <a:pPr algn="just"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http://www.freetorg.ru/lead/ammiachnaya-selitra-azotno-fosforno-kalijnoe-udobrenie-npk,1506202.html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аммиачная селитра</a:t>
            </a:r>
          </a:p>
          <a:p>
            <a:pPr>
              <a:buNone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http://www.freetorg.com.ua/lead/prodam-kalcij-sernokislyj,2478523.html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сульфат кальция</a:t>
            </a:r>
          </a:p>
          <a:p>
            <a:pPr algn="just">
              <a:buNone/>
            </a:pP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71600"/>
            <a:ext cx="8915400" cy="31242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Соли. Классификация.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Физические и химические свойства.   Получение и применение солей.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7315200" cy="1600200"/>
          </a:xfrm>
        </p:spPr>
        <p:txBody>
          <a:bodyPr>
            <a:noAutofit/>
          </a:bodyPr>
          <a:lstStyle/>
          <a:p>
            <a:pPr algn="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1" descr="j028369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8600" y="0"/>
            <a:ext cx="183515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j028369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4724400"/>
            <a:ext cx="183515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906963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1)Познакомить учащихся с понятием соли, изучить основные классификации солей;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2)Изучить основные химические свойства солей;</a:t>
            </a:r>
          </a:p>
          <a:p>
            <a:pPr lv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3)Изучить основные способы получения солей;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Продолжить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умений составлять уравнения химических реакций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Na</a:t>
            </a:r>
            <a:r>
              <a:rPr lang="ru-RU" sz="5400" dirty="0" smtClean="0">
                <a:solidFill>
                  <a:schemeClr val="accent4">
                    <a:lumMod val="50000"/>
                  </a:schemeClr>
                </a:solidFill>
              </a:rPr>
              <a:t>С</a:t>
            </a:r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I</a:t>
            </a:r>
          </a:p>
          <a:p>
            <a:r>
              <a:rPr lang="ru-RU" sz="5400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Са</a:t>
            </a:r>
            <a:r>
              <a:rPr lang="ru-RU" sz="5400" baseline="-25000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3</a:t>
            </a:r>
            <a:r>
              <a:rPr lang="ru-RU" sz="5400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(РО</a:t>
            </a:r>
            <a:r>
              <a:rPr lang="ru-RU" sz="5400" baseline="-25000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4</a:t>
            </a:r>
            <a:r>
              <a:rPr lang="ru-RU" sz="5400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)</a:t>
            </a:r>
            <a:r>
              <a:rPr lang="ru-RU" sz="5400" baseline="-25000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2</a:t>
            </a:r>
            <a:r>
              <a:rPr lang="ru-RU" sz="5400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endParaRPr lang="ru-RU" sz="5400" dirty="0" smtClean="0">
              <a:solidFill>
                <a:schemeClr val="accent4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r>
              <a:rPr lang="en-US" sz="5400" dirty="0" smtClean="0">
                <a:solidFill>
                  <a:schemeClr val="accent4">
                    <a:lumMod val="50000"/>
                  </a:schemeClr>
                </a:solidFill>
              </a:rPr>
              <a:t>CaCO</a:t>
            </a:r>
            <a:r>
              <a:rPr lang="en-US" sz="5400" baseline="-25000" dirty="0" smtClean="0">
                <a:solidFill>
                  <a:schemeClr val="accent4">
                    <a:lumMod val="50000"/>
                  </a:schemeClr>
                </a:solidFill>
              </a:rPr>
              <a:t>3</a:t>
            </a:r>
            <a:endParaRPr lang="ru-RU" sz="54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Что такое соли?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Соли–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сложные вещества, образованные атомами металлов и кислотными остатками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792162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Номенклатура солей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Название</a:t>
            </a: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Название  </a:t>
            </a:r>
            <a:r>
              <a:rPr lang="ru-RU" dirty="0" smtClean="0"/>
              <a:t>           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Указание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Кислотного</a:t>
            </a:r>
            <a:r>
              <a:rPr lang="ru-RU" dirty="0" smtClean="0"/>
              <a:t>   </a:t>
            </a:r>
            <a:r>
              <a:rPr lang="ru-RU" sz="4000" dirty="0" smtClean="0"/>
              <a:t>+</a:t>
            </a:r>
            <a:r>
              <a:rPr lang="ru-RU" dirty="0" smtClean="0"/>
              <a:t>  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металла (в Р.п.) </a:t>
            </a:r>
            <a:r>
              <a:rPr lang="ru-RU" sz="4400" dirty="0" smtClean="0"/>
              <a:t>+</a:t>
            </a:r>
            <a:r>
              <a:rPr lang="ru-RU" dirty="0" smtClean="0"/>
              <a:t> 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валентности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остатка</a:t>
            </a:r>
            <a:r>
              <a:rPr lang="ru-RU" b="1" dirty="0" smtClean="0"/>
              <a:t>  </a:t>
            </a:r>
            <a:r>
              <a:rPr lang="ru-RU" dirty="0" smtClean="0"/>
              <a:t>                                                </a:t>
            </a:r>
            <a:r>
              <a:rPr lang="ru-RU" sz="1800" b="1" dirty="0" smtClean="0">
                <a:solidFill>
                  <a:schemeClr val="accent4">
                    <a:lumMod val="75000"/>
                  </a:schemeClr>
                </a:solidFill>
              </a:rPr>
              <a:t>(если она переменная)</a:t>
            </a:r>
          </a:p>
          <a:p>
            <a:pPr>
              <a:buNone/>
            </a:pPr>
            <a:endParaRPr lang="ru-RU" sz="18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хлорид натрия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CaCO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3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карбонат кальция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(РО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фосфат кальция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gCI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хлорид магния</a:t>
            </a:r>
          </a:p>
          <a:p>
            <a:pPr>
              <a:buNone/>
            </a:pPr>
            <a:endParaRPr lang="ru-RU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Попробуйте сами дать названия следующим</a:t>
            </a:r>
            <a:r>
              <a:rPr lang="en-US" dirty="0" smtClean="0"/>
              <a:t> </a:t>
            </a:r>
            <a:r>
              <a:rPr lang="ru-RU" dirty="0" smtClean="0"/>
              <a:t>солям: 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</a:rPr>
              <a:t>KCI</a:t>
            </a:r>
          </a:p>
          <a:p>
            <a:r>
              <a:rPr lang="en-US" sz="4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CaCI</a:t>
            </a:r>
            <a:r>
              <a:rPr lang="ru-RU" sz="4400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4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4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sz="4400" baseline="-25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4400" baseline="-250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porting Progress or Status">
  <a:themeElements>
    <a:clrScheme name="Reporting Progress or Status 1">
      <a:dk1>
        <a:srgbClr val="333300"/>
      </a:dk1>
      <a:lt1>
        <a:srgbClr val="FFFFFF"/>
      </a:lt1>
      <a:dk2>
        <a:srgbClr val="000000"/>
      </a:dk2>
      <a:lt2>
        <a:srgbClr val="969696"/>
      </a:lt2>
      <a:accent1>
        <a:srgbClr val="E5D58A"/>
      </a:accent1>
      <a:accent2>
        <a:srgbClr val="CCCC00"/>
      </a:accent2>
      <a:accent3>
        <a:srgbClr val="FFFFFF"/>
      </a:accent3>
      <a:accent4>
        <a:srgbClr val="2A2A00"/>
      </a:accent4>
      <a:accent5>
        <a:srgbClr val="F0E7C4"/>
      </a:accent5>
      <a:accent6>
        <a:srgbClr val="B9B900"/>
      </a:accent6>
      <a:hlink>
        <a:srgbClr val="999933"/>
      </a:hlink>
      <a:folHlink>
        <a:srgbClr val="666633"/>
      </a:folHlink>
    </a:clrScheme>
    <a:fontScheme name="Reporting Progress or Statu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eporting Progress or Status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915</Words>
  <Application>Microsoft Office PowerPoint</Application>
  <PresentationFormat>Экран (4:3)</PresentationFormat>
  <Paragraphs>191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Office Theme</vt:lpstr>
      <vt:lpstr>Reporting Progress or Status</vt:lpstr>
      <vt:lpstr>Записать формулы:</vt:lpstr>
      <vt:lpstr>Ответы</vt:lpstr>
      <vt:lpstr>В нашей лаборатории расцвёл цветок необычайной красоты – на его лепестках – формулы веществ. Расклассифицируйте  вещества по классам: oксиды, кислоты, основания</vt:lpstr>
      <vt:lpstr>Соли. Классификация.  Физические и химические свойства.   Получение и применение солей.</vt:lpstr>
      <vt:lpstr>Цели урока:</vt:lpstr>
      <vt:lpstr>Слайд 6</vt:lpstr>
      <vt:lpstr>Что такое соли?</vt:lpstr>
      <vt:lpstr>Номенклатура солей</vt:lpstr>
      <vt:lpstr>Слайд 9</vt:lpstr>
      <vt:lpstr>Классификация солей</vt:lpstr>
      <vt:lpstr>Классификация солей</vt:lpstr>
      <vt:lpstr>Классификация солей</vt:lpstr>
      <vt:lpstr>Разновидности солей</vt:lpstr>
      <vt:lpstr>Разновидности солей</vt:lpstr>
      <vt:lpstr>Разновидности солей</vt:lpstr>
      <vt:lpstr>Физические свойства:</vt:lpstr>
      <vt:lpstr>Химические свойства</vt:lpstr>
      <vt:lpstr>Химические свойства</vt:lpstr>
      <vt:lpstr>Химические свойства</vt:lpstr>
      <vt:lpstr>Химические свойства</vt:lpstr>
      <vt:lpstr>Получение солей:  </vt:lpstr>
      <vt:lpstr>Применение солей</vt:lpstr>
      <vt:lpstr>Мрамор, известняк, мел</vt:lpstr>
      <vt:lpstr>Слайд 24</vt:lpstr>
      <vt:lpstr>Обобщение темы</vt:lpstr>
      <vt:lpstr>.</vt:lpstr>
      <vt:lpstr>Ответы:</vt:lpstr>
      <vt:lpstr>Рефлексия</vt:lpstr>
      <vt:lpstr>Домашнее задание:</vt:lpstr>
      <vt:lpstr>Список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Соли, их классификация и свойства</dc:title>
  <dc:creator>dns</dc:creator>
  <cp:lastModifiedBy>User</cp:lastModifiedBy>
  <cp:revision>54</cp:revision>
  <dcterms:created xsi:type="dcterms:W3CDTF">2014-03-15T07:50:15Z</dcterms:created>
  <dcterms:modified xsi:type="dcterms:W3CDTF">2018-02-04T09:36:07Z</dcterms:modified>
</cp:coreProperties>
</file>