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4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4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6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5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53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04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62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7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72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20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FAC8-565B-4585-88F3-C79BBD2526FB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5C00E-740E-459C-9A81-ADC33A84FD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8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019" y="1052736"/>
            <a:ext cx="8779968" cy="452431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48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Arial Black" panose="020B0A04020102020204" pitchFamily="34" charset="0"/>
                <a:ea typeface="Batang" panose="02030600000101010101" pitchFamily="18" charset="-127"/>
              </a:rPr>
              <a:t>Изменение   свойств </a:t>
            </a:r>
          </a:p>
          <a:p>
            <a:pPr algn="ctr">
              <a:lnSpc>
                <a:spcPct val="150000"/>
              </a:lnSpc>
            </a:pPr>
            <a:r>
              <a:rPr lang="ru-RU" sz="48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Arial Black" panose="020B0A04020102020204" pitchFamily="34" charset="0"/>
                <a:ea typeface="Batang" panose="02030600000101010101" pitchFamily="18" charset="-127"/>
              </a:rPr>
              <a:t>Соединений   в </a:t>
            </a:r>
          </a:p>
          <a:p>
            <a:pPr algn="ctr"/>
            <a:r>
              <a:rPr lang="ru-RU" sz="72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  <a:ea typeface="Batang" panose="02030600000101010101" pitchFamily="18" charset="-127"/>
              </a:rPr>
              <a:t>Периодической </a:t>
            </a:r>
          </a:p>
          <a:p>
            <a:pPr algn="ctr"/>
            <a:r>
              <a:rPr lang="ru-RU" sz="72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  <a:ea typeface="Batang" panose="02030600000101010101" pitchFamily="18" charset="-127"/>
              </a:rPr>
              <a:t>системе</a:t>
            </a:r>
          </a:p>
        </p:txBody>
      </p:sp>
      <p:sp>
        <p:nvSpPr>
          <p:cNvPr id="6" name="Стрелка вправо с вырезом 5">
            <a:hlinkClick r:id="rId2" action="ppaction://hlinksldjump"/>
          </p:cNvPr>
          <p:cNvSpPr/>
          <p:nvPr/>
        </p:nvSpPr>
        <p:spPr>
          <a:xfrm rot="5400000">
            <a:off x="4118800" y="5754408"/>
            <a:ext cx="978408" cy="1224136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062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ый прямоугольник 31"/>
          <p:cNvSpPr/>
          <p:nvPr/>
        </p:nvSpPr>
        <p:spPr>
          <a:xfrm>
            <a:off x="153418" y="260648"/>
            <a:ext cx="8811070" cy="30963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endParaRPr lang="ru-RU" sz="3200" dirty="0">
              <a:solidFill>
                <a:schemeClr val="tx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Верны ли следующие суждения о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свойствах оксидов?</a:t>
            </a:r>
          </a:p>
          <a:p>
            <a:pPr algn="ctr">
              <a:lnSpc>
                <a:spcPts val="2800"/>
              </a:lnSpc>
            </a:pPr>
            <a:endParaRPr lang="ru-RU" sz="3200" dirty="0">
              <a:solidFill>
                <a:schemeClr val="tx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А. Высшие оксиды неметаллов </a:t>
            </a:r>
            <a:r>
              <a:rPr lang="en-US" sz="3200" dirty="0">
                <a:solidFill>
                  <a:schemeClr val="tx1"/>
                </a:solidFill>
              </a:rPr>
              <a:t>VI</a:t>
            </a:r>
            <a:r>
              <a:rPr lang="ru-RU" sz="3200" dirty="0">
                <a:solidFill>
                  <a:schemeClr val="tx1"/>
                </a:solidFill>
              </a:rPr>
              <a:t>А группы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являются кислотными</a:t>
            </a:r>
          </a:p>
          <a:p>
            <a:pPr algn="ctr">
              <a:lnSpc>
                <a:spcPts val="2800"/>
              </a:lnSpc>
            </a:pPr>
            <a:endParaRPr lang="ru-RU" sz="3200" dirty="0">
              <a:solidFill>
                <a:schemeClr val="tx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Б. Оксиды металлов </a:t>
            </a:r>
            <a:r>
              <a:rPr lang="en-US" sz="3200" dirty="0">
                <a:solidFill>
                  <a:schemeClr val="tx1"/>
                </a:solidFill>
              </a:rPr>
              <a:t>IA </a:t>
            </a:r>
            <a:r>
              <a:rPr lang="ru-RU" sz="3200" dirty="0">
                <a:solidFill>
                  <a:schemeClr val="tx1"/>
                </a:solidFill>
              </a:rPr>
              <a:t>группы являются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основными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0103" y="4006298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верны оба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суждения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400506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 Верно только 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501317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оба суждения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неверны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501317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Верно только Б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204720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17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402306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503117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4024300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503117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247964" y="6309320"/>
            <a:ext cx="648072" cy="521208"/>
          </a:xfrm>
          <a:prstGeom prst="actionButtonHom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1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одинаковыми зарядами 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ядер атомов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одинаковыми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размерами атомов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одинаковым 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числом электрон-</a:t>
            </a:r>
          </a:p>
          <a:p>
            <a:pPr algn="ctr">
              <a:lnSpc>
                <a:spcPts val="2500"/>
              </a:lnSpc>
            </a:pPr>
            <a:r>
              <a:rPr lang="ru-RU" sz="3200" dirty="0" err="1">
                <a:solidFill>
                  <a:schemeClr val="tx1"/>
                </a:solidFill>
              </a:rPr>
              <a:t>ных</a:t>
            </a:r>
            <a:r>
              <a:rPr lang="ru-RU" sz="3200" dirty="0">
                <a:solidFill>
                  <a:schemeClr val="tx1"/>
                </a:solidFill>
              </a:rPr>
              <a:t> слоев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2,8,4 и 2,8,5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одинаковым 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числом валентных электронов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2,8,6 и 2,8,7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2,8,3 и 2,3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Сходство в строении атомов химических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элементов одной А-группы обусловлено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738736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В одной подгруппе периодической системы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находятся химические элементы, имеющие электронные схемы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738736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2,8,1 и 2,8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765993" cy="89355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765993" cy="89355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765993" cy="89355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765993" cy="89355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4437112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29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 и 2,8,8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2,8,4 и 2,8,5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2,8,8,1 и 2,8,1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2,8,8,4 и 2,8,4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не изменяется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уменьшается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изменяется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периодически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В одном периоде периодической системы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находятся химические элементы, имеющие электронные схемы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4720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Валентность у летучих водородных </a:t>
            </a:r>
          </a:p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соединений элементов одного периода </a:t>
            </a:r>
          </a:p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при увеличении зарядов ядер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увеличивается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4293096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72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   не изменяется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увеличивается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49289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изменяется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периодически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49289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уменьшается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501317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</a:t>
            </a:r>
            <a:r>
              <a:rPr lang="ru-RU" sz="3200" dirty="0" err="1">
                <a:solidFill>
                  <a:schemeClr val="tx1"/>
                </a:solidFill>
              </a:rPr>
              <a:t>щелочь</a:t>
            </a:r>
            <a:r>
              <a:rPr lang="ru-RU" sz="3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 err="1">
                <a:solidFill>
                  <a:schemeClr val="tx1"/>
                </a:solidFill>
              </a:rPr>
              <a:t>амфотер</a:t>
            </a:r>
            <a:r>
              <a:rPr lang="ru-RU" sz="3200" dirty="0">
                <a:solidFill>
                  <a:schemeClr val="tx1"/>
                </a:solidFill>
              </a:rPr>
              <a:t>-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</a:t>
            </a:r>
            <a:r>
              <a:rPr lang="ru-RU" sz="3200" dirty="0" err="1">
                <a:solidFill>
                  <a:schemeClr val="tx1"/>
                </a:solidFill>
              </a:rPr>
              <a:t>ный</a:t>
            </a:r>
            <a:r>
              <a:rPr lang="ru-RU" sz="3200" dirty="0">
                <a:solidFill>
                  <a:schemeClr val="tx1"/>
                </a:solidFill>
              </a:rPr>
              <a:t> гидроксид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501317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кислота </a:t>
            </a:r>
            <a:r>
              <a:rPr lang="ru-RU" sz="3200" dirty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 err="1">
                <a:solidFill>
                  <a:schemeClr val="tx1"/>
                </a:solidFill>
              </a:rPr>
              <a:t>амфо</a:t>
            </a:r>
            <a:r>
              <a:rPr lang="ru-RU" sz="3200" dirty="0">
                <a:solidFill>
                  <a:schemeClr val="tx1"/>
                </a:solidFill>
              </a:rPr>
              <a:t>-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</a:t>
            </a:r>
            <a:r>
              <a:rPr lang="ru-RU" sz="3200" dirty="0" err="1">
                <a:solidFill>
                  <a:schemeClr val="tx1"/>
                </a:solidFill>
              </a:rPr>
              <a:t>терный</a:t>
            </a:r>
            <a:r>
              <a:rPr lang="ru-RU" sz="3200" dirty="0">
                <a:solidFill>
                  <a:schemeClr val="tx1"/>
                </a:solidFill>
              </a:rPr>
              <a:t> гидроксид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9669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амфотерный гид-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</a:t>
            </a:r>
            <a:r>
              <a:rPr lang="ru-RU" sz="3200" dirty="0" err="1">
                <a:solidFill>
                  <a:schemeClr val="tx1"/>
                </a:solidFill>
              </a:rPr>
              <a:t>роксид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Arial"/>
                <a:cs typeface="Arial"/>
              </a:rPr>
              <a:t>→ </a:t>
            </a:r>
            <a:r>
              <a:rPr lang="ru-RU" sz="3200" dirty="0">
                <a:solidFill>
                  <a:schemeClr val="tx1"/>
                </a:solidFill>
              </a:rPr>
              <a:t>кислота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Валентность у оксидов элементов одного </a:t>
            </a:r>
          </a:p>
          <a:p>
            <a:pPr lvl="0"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периода при увеличении зарядов ядер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429000"/>
            <a:ext cx="8811070" cy="144016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При увеличении заряда ядра атомов  </a:t>
            </a:r>
          </a:p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свойства гидроксидов, образованных</a:t>
            </a:r>
          </a:p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элементами подгруппы </a:t>
            </a:r>
            <a:r>
              <a:rPr lang="en-US" sz="3200" dirty="0">
                <a:solidFill>
                  <a:schemeClr val="tx1"/>
                </a:solidFill>
              </a:rPr>
              <a:t>IVA</a:t>
            </a:r>
            <a:r>
              <a:rPr lang="ru-RU" sz="3200" dirty="0">
                <a:solidFill>
                  <a:schemeClr val="tx1"/>
                </a:solidFill>
              </a:rPr>
              <a:t> изменяются, соответственно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9669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нерастворимое ос-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</a:t>
            </a:r>
            <a:r>
              <a:rPr lang="ru-RU" sz="3200" dirty="0" err="1">
                <a:solidFill>
                  <a:schemeClr val="tx1"/>
                </a:solidFill>
              </a:rPr>
              <a:t>нование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кислота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1089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1089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503117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91469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91469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503117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4437112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02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Э</a:t>
            </a:r>
            <a:r>
              <a:rPr lang="ru-RU" sz="3200" baseline="-25000" dirty="0">
                <a:solidFill>
                  <a:schemeClr val="tx1"/>
                </a:solidFill>
              </a:rPr>
              <a:t>2</a:t>
            </a:r>
            <a:r>
              <a:rPr lang="ru-RU" sz="3200" dirty="0">
                <a:solidFill>
                  <a:schemeClr val="tx1"/>
                </a:solidFill>
              </a:rPr>
              <a:t>О</a:t>
            </a:r>
            <a:r>
              <a:rPr lang="ru-RU" sz="3200" baseline="-25000" dirty="0">
                <a:solidFill>
                  <a:schemeClr val="tx1"/>
                </a:solidFill>
              </a:rPr>
              <a:t>3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Э</a:t>
            </a:r>
            <a:r>
              <a:rPr lang="ru-RU" sz="3200" baseline="-25000" dirty="0">
                <a:solidFill>
                  <a:schemeClr val="tx1"/>
                </a:solidFill>
              </a:rPr>
              <a:t>2</a:t>
            </a:r>
            <a:r>
              <a:rPr lang="ru-RU" sz="32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Э</a:t>
            </a:r>
            <a:r>
              <a:rPr lang="ru-RU" sz="3200" baseline="-25000" dirty="0">
                <a:solidFill>
                  <a:schemeClr val="tx1"/>
                </a:solidFill>
              </a:rPr>
              <a:t>2</a:t>
            </a:r>
            <a:r>
              <a:rPr lang="ru-RU" sz="3200" dirty="0">
                <a:solidFill>
                  <a:schemeClr val="tx1"/>
                </a:solidFill>
              </a:rPr>
              <a:t>О</a:t>
            </a:r>
            <a:r>
              <a:rPr lang="ru-RU" sz="3200" baseline="-25000" dirty="0">
                <a:solidFill>
                  <a:schemeClr val="tx1"/>
                </a:solidFill>
              </a:rPr>
              <a:t>5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ЭО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2, 6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2, 8, 18, 3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2,8,4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Элементу с зарядом ядра атома +12 соответствует высший оксид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4720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Высший оксид состава RO</a:t>
            </a:r>
            <a:r>
              <a:rPr lang="ru-RU" sz="3200" baseline="-25000" dirty="0">
                <a:solidFill>
                  <a:schemeClr val="tx1"/>
                </a:solidFill>
              </a:rPr>
              <a:t>3</a:t>
            </a:r>
            <a:r>
              <a:rPr lang="ru-RU" sz="3200" dirty="0">
                <a:solidFill>
                  <a:schemeClr val="tx1"/>
                </a:solidFill>
              </a:rPr>
              <a:t> может </a:t>
            </a:r>
          </a:p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соответствовать химическому элементу с</a:t>
            </a:r>
          </a:p>
          <a:p>
            <a:pPr lvl="0"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распределением электронов по слоям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7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060704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8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2,8,5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3448424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кислотных к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амфотерным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кислотных к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основным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основных к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амфотерным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основных к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кислотным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усиливаются 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амфотерные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усиливаются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кислотные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усиливаются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основные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В ряду оксидов </a:t>
            </a:r>
            <a:r>
              <a:rPr lang="en-US" sz="3200" dirty="0">
                <a:solidFill>
                  <a:schemeClr val="tx1"/>
                </a:solidFill>
              </a:rPr>
              <a:t>P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O</a:t>
            </a:r>
            <a:r>
              <a:rPr lang="en-US" sz="3200" baseline="-25000" dirty="0">
                <a:solidFill>
                  <a:schemeClr val="tx1"/>
                </a:solidFill>
              </a:rPr>
              <a:t>5</a:t>
            </a: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en-US" sz="3200" dirty="0">
                <a:solidFill>
                  <a:schemeClr val="tx1"/>
                </a:solidFill>
              </a:rPr>
              <a:t>SiO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en-US" sz="3200" dirty="0">
                <a:solidFill>
                  <a:schemeClr val="tx1"/>
                </a:solidFill>
              </a:rPr>
              <a:t>Al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O</a:t>
            </a:r>
            <a:r>
              <a:rPr lang="en-US" sz="3200" baseline="-25000" dirty="0">
                <a:solidFill>
                  <a:schemeClr val="tx1"/>
                </a:solidFill>
              </a:rPr>
              <a:t>3 </a:t>
            </a:r>
            <a:endParaRPr lang="ru-RU" sz="3200" baseline="-25000" dirty="0">
              <a:solidFill>
                <a:schemeClr val="tx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свойства изменяются от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4720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en-US" sz="3200" dirty="0">
                <a:solidFill>
                  <a:schemeClr val="tx1"/>
                </a:solidFill>
              </a:rPr>
              <a:t>     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Свойства в ряду гидроксидов </a:t>
            </a:r>
            <a:endParaRPr lang="en-US" sz="3200" dirty="0">
              <a:solidFill>
                <a:schemeClr val="tx1"/>
              </a:solidFill>
            </a:endParaRPr>
          </a:p>
          <a:p>
            <a:pPr algn="ctr">
              <a:lnSpc>
                <a:spcPts val="2800"/>
              </a:lnSpc>
            </a:pPr>
            <a:r>
              <a:rPr lang="en-US" sz="3200" dirty="0">
                <a:solidFill>
                  <a:schemeClr val="tx1"/>
                </a:solidFill>
              </a:rPr>
              <a:t>Be(OH)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en-US" sz="3200" dirty="0">
                <a:solidFill>
                  <a:schemeClr val="tx1"/>
                </a:solidFill>
                <a:cs typeface="Arial"/>
              </a:rPr>
              <a:t>Mg</a:t>
            </a:r>
            <a:r>
              <a:rPr lang="en-US" sz="3200" dirty="0">
                <a:solidFill>
                  <a:schemeClr val="tx1"/>
                </a:solidFill>
              </a:rPr>
              <a:t>(OH)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  <a:latin typeface="Arial"/>
                <a:cs typeface="Arial"/>
              </a:rPr>
              <a:t>→</a:t>
            </a:r>
            <a:r>
              <a:rPr lang="en-US" sz="3200" dirty="0">
                <a:solidFill>
                  <a:schemeClr val="tx1"/>
                </a:solidFill>
              </a:rPr>
              <a:t> Ba(OH)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  <a:p>
            <a:pPr algn="ctr">
              <a:lnSpc>
                <a:spcPts val="2800"/>
              </a:lnSpc>
            </a:pP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204720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9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204720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10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не изменяются</a:t>
            </a:r>
          </a:p>
          <a:p>
            <a:pPr algn="ctr">
              <a:lnSpc>
                <a:spcPts val="2500"/>
              </a:lnSpc>
            </a:pPr>
            <a:r>
              <a:rPr lang="ru-RU" sz="3200" dirty="0">
                <a:solidFill>
                  <a:schemeClr val="tx1"/>
                </a:solidFill>
              </a:rPr>
              <a:t>       основные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3933056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0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SiO</a:t>
            </a:r>
            <a:r>
              <a:rPr lang="en-US" sz="3200" baseline="-25000" dirty="0">
                <a:solidFill>
                  <a:schemeClr val="tx1"/>
                </a:solidFill>
              </a:rPr>
              <a:t>3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SO</a:t>
            </a:r>
            <a:r>
              <a:rPr lang="en-US" sz="3200" baseline="-25000" dirty="0">
                <a:solidFill>
                  <a:schemeClr val="tx1"/>
                </a:solidFill>
              </a:rPr>
              <a:t>4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baseline="-25000" dirty="0">
                <a:solidFill>
                  <a:schemeClr val="tx1"/>
                </a:solidFill>
              </a:rPr>
              <a:t>3</a:t>
            </a:r>
            <a:r>
              <a:rPr lang="en-US" sz="3200" dirty="0">
                <a:solidFill>
                  <a:schemeClr val="tx1"/>
                </a:solidFill>
              </a:rPr>
              <a:t>PO</a:t>
            </a:r>
            <a:r>
              <a:rPr lang="en-US" sz="3200" baseline="-25000" dirty="0">
                <a:solidFill>
                  <a:schemeClr val="tx1"/>
                </a:solidFill>
              </a:rPr>
              <a:t>4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HClO</a:t>
            </a:r>
            <a:r>
              <a:rPr lang="en-US" sz="3200" baseline="-25000" dirty="0">
                <a:solidFill>
                  <a:schemeClr val="tx1"/>
                </a:solidFill>
              </a:rPr>
              <a:t>4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HR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baseline="-25000" dirty="0">
                <a:solidFill>
                  <a:schemeClr val="tx1"/>
                </a:solidFill>
              </a:rPr>
              <a:t>3</a:t>
            </a:r>
            <a:r>
              <a:rPr lang="en-US" sz="3200" dirty="0">
                <a:solidFill>
                  <a:schemeClr val="tx1"/>
                </a:solidFill>
              </a:rPr>
              <a:t>R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R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Наиболее сильными кислотными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свойствами обладает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4720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  Элементы </a:t>
            </a:r>
            <a:r>
              <a:rPr lang="en-US" sz="3200" dirty="0">
                <a:solidFill>
                  <a:schemeClr val="tx1"/>
                </a:solidFill>
              </a:rPr>
              <a:t>VI</a:t>
            </a:r>
            <a:r>
              <a:rPr lang="ru-RU" sz="3200" dirty="0">
                <a:solidFill>
                  <a:schemeClr val="tx1"/>
                </a:solidFill>
              </a:rPr>
              <a:t>А группы образуют водород-</a:t>
            </a:r>
          </a:p>
          <a:p>
            <a:pPr algn="ctr"/>
            <a:r>
              <a:rPr lang="ru-RU" sz="3200" dirty="0" err="1">
                <a:solidFill>
                  <a:schemeClr val="tx1"/>
                </a:solidFill>
              </a:rPr>
              <a:t>ное</a:t>
            </a:r>
            <a:r>
              <a:rPr lang="ru-RU" sz="3200" dirty="0">
                <a:solidFill>
                  <a:schemeClr val="tx1"/>
                </a:solidFill>
              </a:rPr>
              <a:t> соединение с общей формулой 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204720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11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204720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12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US" sz="3200" baseline="-25000" dirty="0">
                <a:solidFill>
                  <a:schemeClr val="tx1"/>
                </a:solidFill>
              </a:rPr>
              <a:t>4</a:t>
            </a:r>
            <a:r>
              <a:rPr lang="en-US" sz="3200" dirty="0">
                <a:solidFill>
                  <a:schemeClr val="tx1"/>
                </a:solidFill>
              </a:rPr>
              <a:t>R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4240512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73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        </a:t>
            </a:r>
            <a:r>
              <a:rPr lang="ru-RU" sz="3200" dirty="0">
                <a:solidFill>
                  <a:schemeClr val="tx1"/>
                </a:solidFill>
              </a:rPr>
              <a:t>оксида фосфора(</a:t>
            </a:r>
            <a:r>
              <a:rPr lang="en-US" sz="3200" dirty="0">
                <a:solidFill>
                  <a:schemeClr val="tx1"/>
                </a:solidFill>
              </a:rPr>
              <a:t>V</a:t>
            </a:r>
            <a:r>
              <a:rPr lang="ru-RU" sz="3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оксида магния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оксида кремния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 оксида алюминия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оксид цинка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оксида калия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       </a:t>
            </a:r>
            <a:r>
              <a:rPr lang="ru-RU" sz="3200" dirty="0">
                <a:solidFill>
                  <a:schemeClr val="tx1"/>
                </a:solidFill>
              </a:rPr>
              <a:t>оксида алюминия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    Кислотные свойства сильнее выражены у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4720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     Основные свойства сильнее выражены у</a:t>
            </a: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276728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13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276728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14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оксид магния</a:t>
            </a: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4437112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4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0103" y="1558026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К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Na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Li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155679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К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Rb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Cs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70103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S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Se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Te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9512" y="2564904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F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O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N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</a:t>
            </a:r>
            <a:r>
              <a:rPr lang="en-US" sz="3200" dirty="0">
                <a:solidFill>
                  <a:schemeClr val="tx1"/>
                </a:solidFill>
              </a:rPr>
              <a:t>SO</a:t>
            </a:r>
            <a:r>
              <a:rPr lang="en-US" sz="3200" baseline="-25000" dirty="0">
                <a:solidFill>
                  <a:schemeClr val="tx1"/>
                </a:solidFill>
              </a:rPr>
              <a:t>3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P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O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5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SiO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70103" y="486916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</a:t>
            </a:r>
            <a:r>
              <a:rPr lang="en-US" sz="3200" dirty="0">
                <a:solidFill>
                  <a:schemeClr val="tx1"/>
                </a:solidFill>
              </a:rPr>
              <a:t>Cl</a:t>
            </a:r>
            <a:r>
              <a:rPr lang="en-US" sz="3200" baseline="-25000" dirty="0">
                <a:solidFill>
                  <a:schemeClr val="tx1"/>
                </a:solidFill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O</a:t>
            </a:r>
            <a:r>
              <a:rPr lang="en-US" sz="3200" baseline="-25000" dirty="0">
                <a:solidFill>
                  <a:schemeClr val="tx1"/>
                </a:solidFill>
              </a:rPr>
              <a:t>7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SO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3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P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O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5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9512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 </a:t>
            </a:r>
            <a:r>
              <a:rPr lang="en-US" sz="3200" dirty="0" err="1">
                <a:solidFill>
                  <a:schemeClr val="tx1"/>
                </a:solidFill>
              </a:rPr>
              <a:t>MgO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Al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O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3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>
                <a:solidFill>
                  <a:schemeClr val="tx1"/>
                </a:solidFill>
                <a:cs typeface="Arial" panose="020B0604020202020204" pitchFamily="34" charset="0"/>
              </a:rPr>
              <a:t>SiO</a:t>
            </a:r>
            <a:r>
              <a:rPr lang="en-US" sz="3200" baseline="-25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endParaRPr lang="ru-RU" sz="3200" baseline="-250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3" y="260648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   Неметаллические свойства усиливаются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в ряду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79512" y="3594720"/>
            <a:ext cx="8811070" cy="105841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Кислотные свойства усиливаются </a:t>
            </a:r>
          </a:p>
          <a:p>
            <a:pPr algn="ctr">
              <a:lnSpc>
                <a:spcPts val="2800"/>
              </a:lnSpc>
            </a:pPr>
            <a:r>
              <a:rPr lang="ru-RU" sz="3200" dirty="0">
                <a:solidFill>
                  <a:schemeClr val="tx1"/>
                </a:solidFill>
              </a:rPr>
              <a:t>         в ряду</a:t>
            </a:r>
          </a:p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126920" y="260648"/>
            <a:ext cx="1276728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15</a:t>
            </a:r>
          </a:p>
        </p:txBody>
      </p:sp>
      <p:sp>
        <p:nvSpPr>
          <p:cNvPr id="25" name="Шестиугольник 24"/>
          <p:cNvSpPr/>
          <p:nvPr/>
        </p:nvSpPr>
        <p:spPr>
          <a:xfrm>
            <a:off x="126920" y="3594720"/>
            <a:ext cx="1276728" cy="105841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prstClr val="white"/>
                </a:solidFill>
              </a:rPr>
              <a:t>16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670103" y="5877272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       С</a:t>
            </a:r>
            <a:r>
              <a:rPr lang="en-US" sz="3200" dirty="0" err="1">
                <a:solidFill>
                  <a:schemeClr val="tx1"/>
                </a:solidFill>
              </a:rPr>
              <a:t>aO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</a:t>
            </a:r>
            <a:r>
              <a:rPr lang="en-US" sz="3200" dirty="0" err="1">
                <a:solidFill>
                  <a:schemeClr val="tx1"/>
                </a:solidFill>
                <a:cs typeface="Arial" panose="020B0604020202020204" pitchFamily="34" charset="0"/>
              </a:rPr>
              <a:t>MgO</a:t>
            </a:r>
            <a:r>
              <a:rPr lang="ru-RU" sz="3200" dirty="0">
                <a:solidFill>
                  <a:schemeClr val="tx1"/>
                </a:solidFill>
                <a:cs typeface="Arial" panose="020B0604020202020204" pitchFamily="34" charset="0"/>
              </a:rPr>
              <a:t> – В</a:t>
            </a:r>
            <a:r>
              <a:rPr lang="en-US" sz="3200" dirty="0" err="1">
                <a:solidFill>
                  <a:schemeClr val="tx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>
                <a:solidFill>
                  <a:schemeClr val="tx1"/>
                </a:solidFill>
                <a:cs typeface="Arial" panose="020B0604020202020204" pitchFamily="34" charset="0"/>
              </a:rPr>
              <a:t>O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79512" y="157479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179512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70103" y="1576028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7" name="Овал 26"/>
          <p:cNvSpPr/>
          <p:nvPr/>
        </p:nvSpPr>
        <p:spPr>
          <a:xfrm>
            <a:off x="4670103" y="2582906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4670103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Овал 28"/>
          <p:cNvSpPr/>
          <p:nvPr/>
        </p:nvSpPr>
        <p:spPr>
          <a:xfrm>
            <a:off x="4670103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30" name="Овал 29"/>
          <p:cNvSpPr/>
          <p:nvPr/>
        </p:nvSpPr>
        <p:spPr>
          <a:xfrm>
            <a:off x="179512" y="5895274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1" name="Овал 30"/>
          <p:cNvSpPr/>
          <p:nvPr/>
        </p:nvSpPr>
        <p:spPr>
          <a:xfrm>
            <a:off x="179512" y="4887162"/>
            <a:ext cx="864096" cy="7560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3" name="Стрелка вправо с вырезом 2">
            <a:hlinkClick r:id="rId2" action="ppaction://hlinksldjump"/>
          </p:cNvPr>
          <p:cNvSpPr/>
          <p:nvPr/>
        </p:nvSpPr>
        <p:spPr>
          <a:xfrm>
            <a:off x="8100392" y="4149080"/>
            <a:ext cx="978408" cy="48463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7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9FF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3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548</Words>
  <Application>Microsoft Office PowerPoint</Application>
  <PresentationFormat>Экран (4:3)</PresentationFormat>
  <Paragraphs>221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Agency FB</vt:lpstr>
      <vt:lpstr>Arial</vt:lpstr>
      <vt:lpstr>Arial Black</vt:lpstr>
      <vt:lpstr>Batang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</dc:creator>
  <cp:lastModifiedBy>Елизавета Гусева</cp:lastModifiedBy>
  <cp:revision>21</cp:revision>
  <dcterms:created xsi:type="dcterms:W3CDTF">2015-04-19T14:48:19Z</dcterms:created>
  <dcterms:modified xsi:type="dcterms:W3CDTF">2017-04-11T18:08:02Z</dcterms:modified>
</cp:coreProperties>
</file>