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52" y="15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04AE3D4-4DED-4AEF-9F77-00B2DAEFF0A6}" type="datetimeFigureOut">
              <a:rPr lang="ru-RU" smtClean="0"/>
              <a:t>22.10.2014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A23332C-F656-45B6-97D9-CCBC940C01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636912"/>
            <a:ext cx="3672408" cy="3141876"/>
          </a:xfrm>
        </p:spPr>
        <p:txBody>
          <a:bodyPr>
            <a:no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Треугольник.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признак равенства треугольников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49847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864096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Дано: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628800"/>
                <a:ext cx="6777317" cy="2329484"/>
              </a:xfrm>
            </p:spPr>
            <p:txBody>
              <a:bodyPr>
                <a:normAutofit fontScale="77500" lnSpcReduction="20000"/>
              </a:bodyPr>
              <a:lstStyle/>
              <a:p>
                <a:pPr marL="68263" indent="468313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ru-RU" sz="3600" b="0" i="1" smtClean="0">
                          <a:latin typeface="Cambria Math"/>
                          <a:ea typeface="Cambria Math"/>
                        </a:rPr>
                        <m:t> АВС,</m:t>
                      </m:r>
                    </m:oMath>
                  </m:oMathPara>
                </a14:m>
                <a:endParaRPr lang="ru-RU" sz="3600" b="0" dirty="0" smtClean="0">
                  <a:ea typeface="Cambria Math"/>
                </a:endParaRPr>
              </a:p>
              <a:p>
                <a:pPr marL="68263" indent="468313">
                  <a:buNone/>
                </a:pPr>
                <a14:m>
                  <m:oMath xmlns:m="http://schemas.openxmlformats.org/officeDocument/2006/math">
                    <m:r>
                      <a:rPr lang="ru-RU" sz="36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ru-RU" sz="36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ru-RU" sz="3600" i="1">
                        <a:latin typeface="Cambria Math"/>
                        <a:ea typeface="Cambria Math"/>
                      </a:rPr>
                      <m:t>А</m:t>
                    </m:r>
                    <m:r>
                      <a:rPr lang="ru-RU" sz="3600" b="0" i="1" baseline="-25000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ru-RU" sz="3600" i="1">
                        <a:latin typeface="Cambria Math"/>
                        <a:ea typeface="Cambria Math"/>
                      </a:rPr>
                      <m:t>В</m:t>
                    </m:r>
                    <m:r>
                      <a:rPr lang="ru-RU" sz="3600" b="0" i="1" baseline="-25000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ru-RU" sz="3600" i="1">
                        <a:latin typeface="Cambria Math"/>
                        <a:ea typeface="Cambria Math"/>
                      </a:rPr>
                      <m:t>С</m:t>
                    </m:r>
                  </m:oMath>
                </a14:m>
                <a:r>
                  <a:rPr lang="ru-RU" sz="3600" baseline="-25000" dirty="0" smtClean="0">
                    <a:ea typeface="Cambria Math"/>
                  </a:rPr>
                  <a:t>1,</a:t>
                </a:r>
                <a:endParaRPr lang="ru-RU" sz="3600" baseline="-25000" dirty="0">
                  <a:ea typeface="Cambria Math"/>
                </a:endParaRPr>
              </a:p>
              <a:p>
                <a:pPr marL="68263" indent="468313">
                  <a:buNone/>
                </a:pPr>
                <a:r>
                  <a:rPr lang="en-US" sz="3600" dirty="0" smtClean="0"/>
                  <a:t>AB = A</a:t>
                </a:r>
                <a:r>
                  <a:rPr lang="en-US" sz="3600" baseline="-25000" dirty="0" smtClean="0"/>
                  <a:t>1</a:t>
                </a:r>
                <a:r>
                  <a:rPr lang="en-US" sz="3600" dirty="0" smtClean="0"/>
                  <a:t>B</a:t>
                </a:r>
                <a:r>
                  <a:rPr lang="en-US" sz="3600" baseline="-25000" dirty="0" smtClean="0"/>
                  <a:t>1</a:t>
                </a:r>
                <a:r>
                  <a:rPr lang="ru-RU" sz="3600" baseline="-25000" dirty="0" smtClean="0"/>
                  <a:t>,</a:t>
                </a:r>
                <a:endParaRPr lang="en-US" sz="3600" baseline="-25000" dirty="0" smtClean="0"/>
              </a:p>
              <a:p>
                <a:pPr marL="68263" indent="468313">
                  <a:buNone/>
                </a:pPr>
                <a:r>
                  <a:rPr lang="en-US" sz="3600" dirty="0" smtClean="0"/>
                  <a:t>AC = A</a:t>
                </a:r>
                <a:r>
                  <a:rPr lang="en-US" sz="3600" baseline="-25000" dirty="0" smtClean="0"/>
                  <a:t>1</a:t>
                </a:r>
                <a:r>
                  <a:rPr lang="en-US" sz="3600" dirty="0" smtClean="0"/>
                  <a:t>C</a:t>
                </a:r>
                <a:r>
                  <a:rPr lang="en-US" sz="3600" baseline="-25000" dirty="0" smtClean="0"/>
                  <a:t>1,</a:t>
                </a:r>
                <a:endParaRPr lang="ru-RU" sz="3600" baseline="-25000" dirty="0" smtClean="0"/>
              </a:p>
              <a:p>
                <a:pPr marL="68263" indent="19050">
                  <a:buNone/>
                </a:pPr>
                <a14:m>
                  <m:oMath xmlns:m="http://schemas.openxmlformats.org/officeDocument/2006/math">
                    <m:r>
                      <a:rPr lang="ru-RU" sz="3600" b="0" i="1" smtClean="0">
                        <a:latin typeface="Cambria Math"/>
                        <a:ea typeface="Cambria Math"/>
                      </a:rPr>
                      <m:t>     </m:t>
                    </m:r>
                    <m:r>
                      <a:rPr lang="ru-RU" sz="36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= ∠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ru-RU" sz="3600" b="0" i="1" baseline="-25000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628800"/>
                <a:ext cx="6777317" cy="232948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3645024"/>
            <a:ext cx="7024744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Доказать: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43608" y="4509120"/>
            <a:ext cx="6777317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263" indent="468313">
              <a:buFont typeface="Wingdings 2" pitchFamily="18" charset="2"/>
              <a:buNone/>
            </a:pP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2"/>
              <p:cNvSpPr txBox="1">
                <a:spLocks/>
              </p:cNvSpPr>
              <p:nvPr/>
            </p:nvSpPr>
            <p:spPr>
              <a:xfrm>
                <a:off x="1043608" y="4509120"/>
                <a:ext cx="6777317" cy="13681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263" indent="468313">
                  <a:buNone/>
                </a:pPr>
                <a14:m>
                  <m:oMath xmlns:m="http://schemas.openxmlformats.org/officeDocument/2006/math">
                    <m:r>
                      <a:rPr lang="ru-RU" sz="3200" i="1" smtClean="0">
                        <a:latin typeface="Cambria Math"/>
                        <a:ea typeface="Cambria Math"/>
                      </a:rPr>
                      <m:t>∆ АВС</m:t>
                    </m:r>
                    <m:r>
                      <a:rPr lang="ru-RU" sz="3200" b="0" i="1" smtClean="0">
                        <a:latin typeface="Cambria Math"/>
                        <a:ea typeface="Cambria Math"/>
                      </a:rPr>
                      <m:t>= </m:t>
                    </m:r>
                    <m:r>
                      <a:rPr lang="ru-RU" sz="3200" i="1">
                        <a:latin typeface="Cambria Math"/>
                        <a:ea typeface="Cambria Math"/>
                      </a:rPr>
                      <m:t>∆ А</m:t>
                    </m:r>
                    <m:r>
                      <a:rPr lang="ru-RU" sz="3200" i="1" baseline="-25000">
                        <a:latin typeface="Cambria Math"/>
                        <a:ea typeface="Cambria Math"/>
                      </a:rPr>
                      <m:t>1</m:t>
                    </m:r>
                    <m:r>
                      <a:rPr lang="ru-RU" sz="3200" i="1">
                        <a:latin typeface="Cambria Math"/>
                        <a:ea typeface="Cambria Math"/>
                      </a:rPr>
                      <m:t>В</m:t>
                    </m:r>
                    <m:r>
                      <a:rPr lang="ru-RU" sz="3200" i="1" baseline="-25000">
                        <a:latin typeface="Cambria Math"/>
                        <a:ea typeface="Cambria Math"/>
                      </a:rPr>
                      <m:t>1</m:t>
                    </m:r>
                    <m:r>
                      <a:rPr lang="ru-RU" sz="3200" i="1">
                        <a:latin typeface="Cambria Math"/>
                        <a:ea typeface="Cambria Math"/>
                      </a:rPr>
                      <m:t>С</m:t>
                    </m:r>
                  </m:oMath>
                </a14:m>
                <a:r>
                  <a:rPr lang="ru-RU" sz="3200" baseline="-25000" dirty="0">
                    <a:ea typeface="Cambria Math"/>
                  </a:rPr>
                  <a:t>1</a:t>
                </a:r>
              </a:p>
            </p:txBody>
          </p:sp>
        </mc:Choice>
        <mc:Fallback xmlns="">
          <p:sp>
            <p:nvSpPr>
              <p:cNvPr id="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509120"/>
                <a:ext cx="6777317" cy="13681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6720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H="1" flipV="1">
            <a:off x="1662631" y="1136948"/>
            <a:ext cx="2232248" cy="18722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7" name="Группа 26"/>
          <p:cNvGrpSpPr/>
          <p:nvPr/>
        </p:nvGrpSpPr>
        <p:grpSpPr>
          <a:xfrm>
            <a:off x="865064" y="1136948"/>
            <a:ext cx="3029815" cy="2076028"/>
            <a:chOff x="865064" y="1136948"/>
            <a:chExt cx="3029815" cy="2076028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1014559" y="1136948"/>
              <a:ext cx="648072" cy="187220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014559" y="3009156"/>
              <a:ext cx="2880320" cy="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Дуга 5"/>
            <p:cNvSpPr/>
            <p:nvPr/>
          </p:nvSpPr>
          <p:spPr>
            <a:xfrm>
              <a:off x="865064" y="2780928"/>
              <a:ext cx="504056" cy="43204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5885095" y="1136948"/>
            <a:ext cx="2232248" cy="187220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26" name="Группа 25"/>
          <p:cNvGrpSpPr/>
          <p:nvPr/>
        </p:nvGrpSpPr>
        <p:grpSpPr>
          <a:xfrm>
            <a:off x="5074131" y="1136948"/>
            <a:ext cx="3043212" cy="2076028"/>
            <a:chOff x="5074131" y="1136948"/>
            <a:chExt cx="3043212" cy="2076028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5237023" y="1136948"/>
              <a:ext cx="648072" cy="1872208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5237023" y="3009156"/>
              <a:ext cx="288032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12" name="Дуга 11"/>
            <p:cNvSpPr/>
            <p:nvPr/>
          </p:nvSpPr>
          <p:spPr>
            <a:xfrm>
              <a:off x="5074131" y="2780928"/>
              <a:ext cx="504056" cy="432048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" name="Прямая соединительная линия 2"/>
          <p:cNvCxnSpPr/>
          <p:nvPr/>
        </p:nvCxnSpPr>
        <p:spPr>
          <a:xfrm>
            <a:off x="2454719" y="5733256"/>
            <a:ext cx="4925593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28" name="Группа 27"/>
          <p:cNvGrpSpPr/>
          <p:nvPr/>
        </p:nvGrpSpPr>
        <p:grpSpPr>
          <a:xfrm>
            <a:off x="4917515" y="382165"/>
            <a:ext cx="3645976" cy="3537715"/>
            <a:chOff x="4917515" y="382165"/>
            <a:chExt cx="3645976" cy="3537715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4917515" y="3005041"/>
              <a:ext cx="900614" cy="87010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/>
                  <a:solidFill>
                    <a:schemeClr val="accent3"/>
                  </a:solidFill>
                </a:rPr>
                <a:t>А</a:t>
              </a:r>
              <a:r>
                <a:rPr lang="ru-RU" sz="5400" b="1" baseline="-25000" dirty="0" smtClean="0">
                  <a:ln/>
                  <a:solidFill>
                    <a:schemeClr val="accent3"/>
                  </a:solidFill>
                </a:rPr>
                <a:t>1</a:t>
              </a:r>
              <a:endParaRPr lang="ru-RU" sz="5400" b="1" cap="none" spc="0" baseline="-2500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627040" y="382165"/>
              <a:ext cx="796383" cy="87010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/>
                  <a:solidFill>
                    <a:schemeClr val="accent3"/>
                  </a:solidFill>
                </a:rPr>
                <a:t>В</a:t>
              </a:r>
              <a:r>
                <a:rPr lang="ru-RU" sz="5400" b="1" baseline="-25000" dirty="0" smtClean="0">
                  <a:ln/>
                  <a:solidFill>
                    <a:schemeClr val="accent3"/>
                  </a:solidFill>
                </a:rPr>
                <a:t>1</a:t>
              </a:r>
              <a:endParaRPr lang="ru-RU" sz="5400" b="1" cap="none" spc="0" baseline="-2500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637197" y="3049780"/>
              <a:ext cx="926294" cy="87010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/>
                  <a:solidFill>
                    <a:schemeClr val="accent3"/>
                  </a:solidFill>
                </a:rPr>
                <a:t>С</a:t>
              </a:r>
              <a:r>
                <a:rPr lang="ru-RU" sz="5400" b="1" baseline="-25000" dirty="0" smtClean="0">
                  <a:ln/>
                  <a:solidFill>
                    <a:schemeClr val="accent3"/>
                  </a:solidFill>
                </a:rPr>
                <a:t>1</a:t>
              </a:r>
              <a:endParaRPr lang="ru-RU" sz="5400" b="1" cap="none" spc="0" baseline="-2500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848870" y="387701"/>
            <a:ext cx="3561012" cy="3530797"/>
            <a:chOff x="550778" y="1360884"/>
            <a:chExt cx="3778861" cy="3746798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1254153" y="1360884"/>
              <a:ext cx="58702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>
                  <a:ln/>
                  <a:solidFill>
                    <a:schemeClr val="accent3"/>
                  </a:solidFill>
                </a:rPr>
                <a:t>В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50778" y="4184352"/>
              <a:ext cx="69762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>
                  <a:ln/>
                  <a:solidFill>
                    <a:schemeClr val="accent3"/>
                  </a:solidFill>
                </a:rPr>
                <a:t>А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604761" y="3181416"/>
              <a:ext cx="724878" cy="923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/>
                  <a:solidFill>
                    <a:schemeClr val="accent3"/>
                  </a:solidFill>
                </a:rPr>
                <a:t>С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4409882" y="5733255"/>
            <a:ext cx="1832553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С(</a:t>
            </a:r>
            <a:r>
              <a:rPr lang="ru-RU" sz="4400" b="1" dirty="0">
                <a:ln/>
                <a:solidFill>
                  <a:schemeClr val="accent3"/>
                </a:solidFill>
              </a:rPr>
              <a:t>С</a:t>
            </a:r>
            <a:r>
              <a:rPr lang="ru-RU" sz="4400" b="1" baseline="-25000" dirty="0">
                <a:ln/>
                <a:solidFill>
                  <a:schemeClr val="accent3"/>
                </a:solidFill>
              </a:rPr>
              <a:t>1</a:t>
            </a:r>
            <a:r>
              <a:rPr lang="ru-RU" sz="4400" b="1" dirty="0" smtClean="0">
                <a:ln/>
                <a:solidFill>
                  <a:schemeClr val="accent3"/>
                </a:solidFill>
              </a:rPr>
              <a:t>)</a:t>
            </a:r>
            <a:r>
              <a:rPr lang="ru-RU" sz="4400" b="1" baseline="-25000" dirty="0" smtClean="0">
                <a:ln/>
                <a:solidFill>
                  <a:schemeClr val="accent3"/>
                </a:solidFill>
              </a:rPr>
              <a:t> </a:t>
            </a:r>
            <a:endParaRPr lang="ru-RU" sz="4400" b="1" baseline="-25000" dirty="0">
              <a:ln/>
              <a:solidFill>
                <a:schemeClr val="accent3"/>
              </a:solidFill>
            </a:endParaRP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1177575" y="1988840"/>
            <a:ext cx="5493164" cy="1164332"/>
            <a:chOff x="1177575" y="1988840"/>
            <a:chExt cx="5493164" cy="1164332"/>
          </a:xfrm>
        </p:grpSpPr>
        <p:cxnSp>
          <p:nvCxnSpPr>
            <p:cNvPr id="31" name="Прямая соединительная линия 30"/>
            <p:cNvCxnSpPr/>
            <p:nvPr/>
          </p:nvCxnSpPr>
          <p:spPr>
            <a:xfrm>
              <a:off x="1177575" y="1988840"/>
              <a:ext cx="334121" cy="84212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5393998" y="1988840"/>
              <a:ext cx="334121" cy="84212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Группа 35"/>
            <p:cNvGrpSpPr/>
            <p:nvPr/>
          </p:nvGrpSpPr>
          <p:grpSpPr>
            <a:xfrm>
              <a:off x="2064875" y="2859642"/>
              <a:ext cx="130861" cy="293530"/>
              <a:chOff x="2064875" y="2859642"/>
              <a:chExt cx="130861" cy="293530"/>
            </a:xfrm>
          </p:grpSpPr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2195736" y="2865140"/>
                <a:ext cx="0" cy="288032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2064875" y="2859642"/>
                <a:ext cx="0" cy="288032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7" name="Группа 36"/>
            <p:cNvGrpSpPr/>
            <p:nvPr/>
          </p:nvGrpSpPr>
          <p:grpSpPr>
            <a:xfrm>
              <a:off x="6539878" y="2838562"/>
              <a:ext cx="130861" cy="293530"/>
              <a:chOff x="2064875" y="2859642"/>
              <a:chExt cx="130861" cy="293530"/>
            </a:xfrm>
          </p:grpSpPr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2195736" y="2865140"/>
                <a:ext cx="0" cy="28803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2064875" y="2859642"/>
                <a:ext cx="0" cy="28803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Группа 40"/>
          <p:cNvGrpSpPr/>
          <p:nvPr/>
        </p:nvGrpSpPr>
        <p:grpSpPr>
          <a:xfrm>
            <a:off x="5074131" y="1160027"/>
            <a:ext cx="3043212" cy="2076028"/>
            <a:chOff x="5074131" y="1136948"/>
            <a:chExt cx="3043212" cy="2076028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5237023" y="1136948"/>
              <a:ext cx="648072" cy="1872208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5237023" y="3009156"/>
              <a:ext cx="2880320" cy="0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4" name="Дуга 43"/>
            <p:cNvSpPr/>
            <p:nvPr/>
          </p:nvSpPr>
          <p:spPr>
            <a:xfrm>
              <a:off x="5074131" y="2780928"/>
              <a:ext cx="504056" cy="432048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5" name="Прямоугольник 44"/>
          <p:cNvSpPr/>
          <p:nvPr/>
        </p:nvSpPr>
        <p:spPr>
          <a:xfrm>
            <a:off x="2435832" y="3236055"/>
            <a:ext cx="187072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В(В</a:t>
            </a:r>
            <a:r>
              <a:rPr lang="ru-RU" sz="4400" b="1" baseline="-25000" dirty="0" smtClean="0">
                <a:ln/>
                <a:solidFill>
                  <a:schemeClr val="accent3"/>
                </a:solidFill>
              </a:rPr>
              <a:t>1</a:t>
            </a:r>
            <a:r>
              <a:rPr lang="ru-RU" sz="4400" b="1" dirty="0" smtClean="0">
                <a:ln/>
                <a:solidFill>
                  <a:schemeClr val="accent3"/>
                </a:solidFill>
              </a:rPr>
              <a:t>)</a:t>
            </a:r>
            <a:endParaRPr lang="ru-RU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H="1" flipV="1">
            <a:off x="3160016" y="3875141"/>
            <a:ext cx="2232248" cy="187220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4" name="Группа 3"/>
          <p:cNvGrpSpPr/>
          <p:nvPr/>
        </p:nvGrpSpPr>
        <p:grpSpPr>
          <a:xfrm>
            <a:off x="1679576" y="5642697"/>
            <a:ext cx="1870726" cy="880935"/>
            <a:chOff x="1679576" y="5642697"/>
            <a:chExt cx="1870726" cy="880935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679576" y="5754191"/>
              <a:ext cx="1870726" cy="7694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4400" b="1" dirty="0" smtClean="0">
                  <a:ln/>
                  <a:solidFill>
                    <a:schemeClr val="accent3"/>
                  </a:solidFill>
                </a:rPr>
                <a:t>А(А</a:t>
              </a:r>
              <a:r>
                <a:rPr lang="ru-RU" sz="4400" b="1" baseline="-25000" dirty="0" smtClean="0">
                  <a:ln/>
                  <a:solidFill>
                    <a:schemeClr val="accent3"/>
                  </a:solidFill>
                </a:rPr>
                <a:t>1</a:t>
              </a:r>
              <a:r>
                <a:rPr lang="ru-RU" sz="4400" b="1" dirty="0" smtClean="0">
                  <a:ln/>
                  <a:solidFill>
                    <a:schemeClr val="accent3"/>
                  </a:solidFill>
                </a:rPr>
                <a:t>)</a:t>
              </a:r>
              <a:endParaRPr lang="ru-RU" sz="48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2" name="Овал 1"/>
            <p:cNvSpPr/>
            <p:nvPr/>
          </p:nvSpPr>
          <p:spPr>
            <a:xfrm>
              <a:off x="2382711" y="5642697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84650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1088 L -0.3 0.3895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1" y="18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838306" y="1235653"/>
                <a:ext cx="2600737" cy="1842209"/>
              </a:xfrm>
            </p:spPr>
            <p:txBody>
              <a:bodyPr>
                <a:normAutofit/>
              </a:bodyPr>
              <a:lstStyle/>
              <a:p>
                <a:pPr marL="525463" indent="-457200">
                  <a:buFont typeface="+mj-lt"/>
                  <a:buAutoNum type="arabicPeriod"/>
                </a:pPr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 = CD,</a:t>
                </a:r>
              </a:p>
              <a:p>
                <a:pPr marL="525463" indent="-457200">
                  <a:buFont typeface="+mj-lt"/>
                  <a:buAutoNum type="arabicPeriod"/>
                </a:pPr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BC = AD,</a:t>
                </a:r>
              </a:p>
              <a:p>
                <a:pPr marL="525463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 =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C</a:t>
                </a:r>
                <a:r>
                  <a:rPr lang="ru-RU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endPara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38306" y="1235653"/>
                <a:ext cx="2600737" cy="1842209"/>
              </a:xfrm>
              <a:blipFill rotWithShape="1">
                <a:blip r:embed="rId2"/>
                <a:stretch>
                  <a:fillRect l="-704" t="-36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Группа 8"/>
          <p:cNvGrpSpPr/>
          <p:nvPr/>
        </p:nvGrpSpPr>
        <p:grpSpPr>
          <a:xfrm>
            <a:off x="614673" y="1647768"/>
            <a:ext cx="3600400" cy="1800200"/>
            <a:chOff x="1043608" y="2852936"/>
            <a:chExt cx="3600400" cy="1800200"/>
          </a:xfrm>
        </p:grpSpPr>
        <p:sp>
          <p:nvSpPr>
            <p:cNvPr id="4" name="Параллелограмм 3"/>
            <p:cNvSpPr/>
            <p:nvPr/>
          </p:nvSpPr>
          <p:spPr>
            <a:xfrm>
              <a:off x="1043608" y="2852936"/>
              <a:ext cx="3600400" cy="1800200"/>
            </a:xfrm>
            <a:prstGeom prst="parallelogram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 flipH="1" flipV="1">
              <a:off x="1475656" y="2852936"/>
              <a:ext cx="2736304" cy="180020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27174" y="951590"/>
            <a:ext cx="4175398" cy="3215972"/>
            <a:chOff x="761319" y="2145050"/>
            <a:chExt cx="4175398" cy="3215972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761319" y="4653136"/>
              <a:ext cx="56457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A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234243" y="2145050"/>
              <a:ext cx="48282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B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4351299" y="2145050"/>
              <a:ext cx="58541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C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3985322" y="4653136"/>
              <a:ext cx="56457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D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514202" y="1516137"/>
            <a:ext cx="3801342" cy="2088232"/>
            <a:chOff x="940024" y="2708920"/>
            <a:chExt cx="3801342" cy="2088232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1187624" y="2708920"/>
              <a:ext cx="3384376" cy="2088232"/>
              <a:chOff x="1187624" y="2708920"/>
              <a:chExt cx="3384376" cy="2088232"/>
            </a:xfrm>
          </p:grpSpPr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2915816" y="2708920"/>
                <a:ext cx="0" cy="288032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grpSp>
            <p:nvGrpSpPr>
              <p:cNvPr id="47" name="Группа 46"/>
              <p:cNvGrpSpPr/>
              <p:nvPr/>
            </p:nvGrpSpPr>
            <p:grpSpPr>
              <a:xfrm>
                <a:off x="4283968" y="3609020"/>
                <a:ext cx="288032" cy="72008"/>
                <a:chOff x="4283968" y="3573016"/>
                <a:chExt cx="288032" cy="72008"/>
              </a:xfrm>
            </p:grpSpPr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 flipH="1">
                  <a:off x="4283968" y="3573016"/>
                  <a:ext cx="288032" cy="0"/>
                </a:xfrm>
                <a:prstGeom prst="line">
                  <a:avLst/>
                </a:prstGeom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Прямая соединительная линия 52"/>
                <p:cNvCxnSpPr/>
                <p:nvPr/>
              </p:nvCxnSpPr>
              <p:spPr>
                <a:xfrm flipH="1">
                  <a:off x="4283968" y="3645024"/>
                  <a:ext cx="288032" cy="0"/>
                </a:xfrm>
                <a:prstGeom prst="line">
                  <a:avLst/>
                </a:prstGeom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Группа 47"/>
              <p:cNvGrpSpPr/>
              <p:nvPr/>
            </p:nvGrpSpPr>
            <p:grpSpPr>
              <a:xfrm>
                <a:off x="1187624" y="3573016"/>
                <a:ext cx="288032" cy="72008"/>
                <a:chOff x="4283968" y="3573016"/>
                <a:chExt cx="288032" cy="72008"/>
              </a:xfrm>
            </p:grpSpPr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 flipH="1">
                  <a:off x="4283968" y="3573016"/>
                  <a:ext cx="288032" cy="0"/>
                </a:xfrm>
                <a:prstGeom prst="line">
                  <a:avLst/>
                </a:prstGeom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Прямая соединительная линия 50"/>
                <p:cNvCxnSpPr/>
                <p:nvPr/>
              </p:nvCxnSpPr>
              <p:spPr>
                <a:xfrm flipH="1">
                  <a:off x="4283968" y="3645024"/>
                  <a:ext cx="288032" cy="0"/>
                </a:xfrm>
                <a:prstGeom prst="line">
                  <a:avLst/>
                </a:prstGeom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Прямая соединительная линия 48"/>
              <p:cNvCxnSpPr/>
              <p:nvPr/>
            </p:nvCxnSpPr>
            <p:spPr>
              <a:xfrm>
                <a:off x="2555776" y="4509120"/>
                <a:ext cx="0" cy="288032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</p:grpSp>
        <p:sp>
          <p:nvSpPr>
            <p:cNvPr id="44" name="Дуга 43"/>
            <p:cNvSpPr/>
            <p:nvPr/>
          </p:nvSpPr>
          <p:spPr>
            <a:xfrm>
              <a:off x="940024" y="4509120"/>
              <a:ext cx="288032" cy="288032"/>
            </a:xfrm>
            <a:prstGeom prst="arc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Дуга 44"/>
            <p:cNvSpPr/>
            <p:nvPr/>
          </p:nvSpPr>
          <p:spPr>
            <a:xfrm rot="10800000">
              <a:off x="4453334" y="2708920"/>
              <a:ext cx="288032" cy="288032"/>
            </a:xfrm>
            <a:prstGeom prst="arc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4788024" y="476672"/>
            <a:ext cx="1840632" cy="864096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Дано: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4716016" y="2562178"/>
            <a:ext cx="25922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Доказать: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Объект 2"/>
              <p:cNvSpPr txBox="1">
                <a:spLocks/>
              </p:cNvSpPr>
              <p:nvPr/>
            </p:nvSpPr>
            <p:spPr>
              <a:xfrm>
                <a:off x="4707567" y="3534489"/>
                <a:ext cx="2600737" cy="92110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263" indent="0">
                  <a:buNone/>
                </a:pP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ABD =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𝑩𝑪𝑫</m:t>
                    </m:r>
                  </m:oMath>
                </a14:m>
                <a:endPara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2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7567" y="3534489"/>
                <a:ext cx="2600737" cy="921105"/>
              </a:xfrm>
              <a:prstGeom prst="rect">
                <a:avLst/>
              </a:prstGeom>
              <a:blipFill rotWithShape="1">
                <a:blip r:embed="rId3"/>
                <a:stretch>
                  <a:fillRect t="-72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Заголовок 1"/>
          <p:cNvSpPr txBox="1">
            <a:spLocks/>
          </p:cNvSpPr>
          <p:nvPr/>
        </p:nvSpPr>
        <p:spPr>
          <a:xfrm>
            <a:off x="988910" y="3867145"/>
            <a:ext cx="25922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Объект 2"/>
              <p:cNvSpPr txBox="1">
                <a:spLocks/>
              </p:cNvSpPr>
              <p:nvPr/>
            </p:nvSpPr>
            <p:spPr>
              <a:xfrm>
                <a:off x="377281" y="4653136"/>
                <a:ext cx="8923153" cy="208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263" indent="0">
                  <a:buNone/>
                </a:pPr>
                <a14:m>
                  <m:oMath xmlns:m="http://schemas.openxmlformats.org/officeDocument/2006/math">
                    <m:r>
                      <a:rPr lang="ru-RU" sz="2800" b="1" i="0" smtClean="0">
                        <a:solidFill>
                          <a:schemeClr val="tx2"/>
                        </a:solidFill>
                        <a:effectLst/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sz="2800" b="1" dirty="0">
                    <a:solidFill>
                      <a:schemeClr val="tx2"/>
                    </a:solidFill>
                    <a:effectLst/>
                  </a:rPr>
                  <a:t>ABD = </a:t>
                </a:r>
                <a14:m>
                  <m:oMath xmlns:m="http://schemas.openxmlformats.org/officeDocument/2006/math">
                    <m:r>
                      <a:rPr lang="ru-RU" sz="2800" b="1" i="0">
                        <a:solidFill>
                          <a:schemeClr val="tx2"/>
                        </a:solidFill>
                        <a:effectLst/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b="1" i="0">
                        <a:solidFill>
                          <a:schemeClr val="tx2"/>
                        </a:solidFill>
                        <a:effectLst/>
                        <a:latin typeface="Cambria Math"/>
                        <a:ea typeface="Cambria Math"/>
                      </a:rPr>
                      <m:t>𝐁𝐂𝐃</m:t>
                    </m:r>
                  </m:oMath>
                </a14:m>
                <a:r>
                  <a:rPr lang="ru-RU" sz="2800" b="1" dirty="0" smtClean="0">
                    <a:solidFill>
                      <a:schemeClr val="tx2"/>
                    </a:solidFill>
                    <a:effectLst/>
                  </a:rPr>
                  <a:t> </a:t>
                </a:r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(по двум сторонам и углу между ними)</a:t>
                </a:r>
                <a:br>
                  <a:rPr lang="ru-RU" dirty="0" smtClean="0">
                    <a:solidFill>
                      <a:schemeClr val="tx2"/>
                    </a:solidFill>
                    <a:effectLst/>
                  </a:rPr>
                </a:br>
                <a:r>
                  <a:rPr lang="ru-RU" dirty="0" smtClean="0">
                    <a:effectLst/>
                  </a:rPr>
                  <a:t>1. </a:t>
                </a:r>
                <a:r>
                  <a:rPr lang="en-US" b="1" i="1" dirty="0"/>
                  <a:t>AB = </a:t>
                </a:r>
                <a:r>
                  <a:rPr lang="en-US" b="1" i="1" dirty="0" smtClean="0"/>
                  <a:t>CD</a:t>
                </a:r>
                <a:r>
                  <a:rPr lang="ru-RU" b="1" i="1" dirty="0" smtClean="0"/>
                  <a:t> </a:t>
                </a:r>
                <a:r>
                  <a:rPr lang="ru-RU" dirty="0" smtClean="0"/>
                  <a:t>(по условию),</a:t>
                </a:r>
                <a:endParaRPr lang="en-US" dirty="0"/>
              </a:p>
              <a:p>
                <a:pPr marL="68263" indent="0">
                  <a:buNone/>
                </a:pPr>
                <a:r>
                  <a:rPr lang="ru-RU" dirty="0" smtClean="0"/>
                  <a:t>2.</a:t>
                </a:r>
                <a:r>
                  <a:rPr lang="ru-RU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b="1" i="1" dirty="0" smtClean="0"/>
                  <a:t>BC </a:t>
                </a:r>
                <a:r>
                  <a:rPr lang="en-US" b="1" i="1" dirty="0"/>
                  <a:t>= </a:t>
                </a:r>
                <a:r>
                  <a:rPr lang="en-US" b="1" i="1" dirty="0" smtClean="0"/>
                  <a:t>AD</a:t>
                </a:r>
                <a:r>
                  <a:rPr lang="ru-RU" b="1" i="1" dirty="0" smtClean="0"/>
                  <a:t> </a:t>
                </a:r>
                <a:r>
                  <a:rPr lang="ru-RU" dirty="0" smtClean="0"/>
                  <a:t>(по условию),</a:t>
                </a:r>
                <a:br>
                  <a:rPr lang="ru-RU" dirty="0" smtClean="0"/>
                </a:br>
                <a:r>
                  <a:rPr lang="ru-RU" dirty="0" smtClean="0"/>
                  <a:t>3</a:t>
                </a:r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. </a:t>
                </a:r>
                <a14:m>
                  <m:oMath xmlns:m="http://schemas.openxmlformats.org/officeDocument/2006/math">
                    <m:r>
                      <a:rPr lang="ru-RU" b="1" i="1">
                        <a:solidFill>
                          <a:schemeClr val="tx2"/>
                        </a:solidFill>
                        <a:effectLst/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b="1" i="1" dirty="0">
                    <a:solidFill>
                      <a:schemeClr val="tx2"/>
                    </a:solidFill>
                    <a:effectLst/>
                  </a:rPr>
                  <a:t>A = </a:t>
                </a:r>
                <a14:m>
                  <m:oMath xmlns:m="http://schemas.openxmlformats.org/officeDocument/2006/math">
                    <m:r>
                      <a:rPr lang="ru-RU" b="1" i="1">
                        <a:solidFill>
                          <a:schemeClr val="tx2"/>
                        </a:solidFill>
                        <a:effectLst/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b="1" i="1" dirty="0">
                    <a:solidFill>
                      <a:schemeClr val="tx2"/>
                    </a:solidFill>
                    <a:effectLst/>
                  </a:rPr>
                  <a:t> </a:t>
                </a:r>
                <a:r>
                  <a:rPr lang="en-US" b="1" i="1" dirty="0" smtClean="0">
                    <a:solidFill>
                      <a:schemeClr val="tx2"/>
                    </a:solidFill>
                    <a:effectLst/>
                  </a:rPr>
                  <a:t>C </a:t>
                </a:r>
                <a:r>
                  <a:rPr lang="ru-RU" dirty="0"/>
                  <a:t>(по условию</a:t>
                </a:r>
                <a:r>
                  <a:rPr lang="ru-RU" dirty="0" smtClean="0"/>
                  <a:t>).  </a:t>
                </a:r>
                <a:r>
                  <a:rPr lang="ru-RU" b="1" dirty="0" smtClean="0"/>
                  <a:t>Ч.Т.Д.</a:t>
                </a:r>
                <a:endParaRPr lang="ru-RU" b="1" i="1" dirty="0">
                  <a:solidFill>
                    <a:schemeClr val="tx2"/>
                  </a:solidFill>
                  <a:effectLst/>
                </a:endParaRPr>
              </a:p>
              <a:p>
                <a:pPr marL="68263" indent="0">
                  <a:buNone/>
                </a:pPr>
                <a:endParaRPr lang="en-US" dirty="0"/>
              </a:p>
              <a:p>
                <a:pPr marL="68263" indent="0">
                  <a:buNone/>
                </a:pPr>
                <a:endParaRPr lang="ru-RU" dirty="0">
                  <a:solidFill>
                    <a:schemeClr val="tx2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7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81" y="4653136"/>
                <a:ext cx="8923153" cy="2088232"/>
              </a:xfrm>
              <a:prstGeom prst="rect">
                <a:avLst/>
              </a:prstGeom>
              <a:blipFill rotWithShape="1">
                <a:blip r:embed="rId4"/>
                <a:stretch>
                  <a:fillRect l="-342" t="-29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0898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3" grpId="0"/>
      <p:bldP spid="24" grpId="0"/>
      <p:bldP spid="25" grpId="0" build="p"/>
      <p:bldP spid="26" grpId="0"/>
      <p:bldP spid="2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1462967" y="1124744"/>
            <a:ext cx="2520280" cy="2952328"/>
            <a:chOff x="1475656" y="2060848"/>
            <a:chExt cx="2520280" cy="2952328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475656" y="2060848"/>
              <a:ext cx="2520280" cy="2952328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H="1">
              <a:off x="2195736" y="2744924"/>
              <a:ext cx="1080120" cy="1584176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 flipV="1">
              <a:off x="1475656" y="2060848"/>
              <a:ext cx="1800200" cy="684076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195736" y="4329100"/>
              <a:ext cx="1800200" cy="684076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2033524" y="1825098"/>
            <a:ext cx="1301651" cy="1423882"/>
            <a:chOff x="2046213" y="2761202"/>
            <a:chExt cx="1301651" cy="1423882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3203848" y="4077072"/>
              <a:ext cx="144016" cy="108012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2046213" y="2761202"/>
              <a:ext cx="144016" cy="108012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3" name="Группа 22"/>
            <p:cNvGrpSpPr/>
            <p:nvPr/>
          </p:nvGrpSpPr>
          <p:grpSpPr>
            <a:xfrm>
              <a:off x="2876575" y="3120776"/>
              <a:ext cx="216024" cy="166874"/>
              <a:chOff x="2876575" y="3120776"/>
              <a:chExt cx="216024" cy="166874"/>
            </a:xfrm>
          </p:grpSpPr>
          <p:cxnSp>
            <p:nvCxnSpPr>
              <p:cNvPr id="20" name="Прямая соединительная линия 19"/>
              <p:cNvCxnSpPr/>
              <p:nvPr/>
            </p:nvCxnSpPr>
            <p:spPr>
              <a:xfrm flipH="1" flipV="1">
                <a:off x="2876575" y="3179638"/>
                <a:ext cx="144016" cy="108012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flipH="1" flipV="1">
                <a:off x="2948583" y="3120776"/>
                <a:ext cx="144016" cy="108012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4" name="Группа 23"/>
            <p:cNvGrpSpPr/>
            <p:nvPr/>
          </p:nvGrpSpPr>
          <p:grpSpPr>
            <a:xfrm>
              <a:off x="2339752" y="3861048"/>
              <a:ext cx="216024" cy="166874"/>
              <a:chOff x="2876575" y="3120776"/>
              <a:chExt cx="216024" cy="166874"/>
            </a:xfrm>
          </p:grpSpPr>
          <p:cxnSp>
            <p:nvCxnSpPr>
              <p:cNvPr id="25" name="Прямая соединительная линия 24"/>
              <p:cNvCxnSpPr/>
              <p:nvPr/>
            </p:nvCxnSpPr>
            <p:spPr>
              <a:xfrm flipH="1" flipV="1">
                <a:off x="2876575" y="3179638"/>
                <a:ext cx="144016" cy="108012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flipH="1" flipV="1">
                <a:off x="2948583" y="3120776"/>
                <a:ext cx="144016" cy="108012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Группа 1"/>
          <p:cNvGrpSpPr/>
          <p:nvPr/>
        </p:nvGrpSpPr>
        <p:grpSpPr>
          <a:xfrm>
            <a:off x="1180678" y="416858"/>
            <a:ext cx="3455280" cy="4090732"/>
            <a:chOff x="1180678" y="416858"/>
            <a:chExt cx="3455280" cy="4090732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1180678" y="416858"/>
              <a:ext cx="56457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D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3222416" y="1100934"/>
              <a:ext cx="50206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K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572331" y="3091818"/>
              <a:ext cx="58541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A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050540" y="3799704"/>
              <a:ext cx="58541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C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887747" y="2217058"/>
              <a:ext cx="48282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B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33" name="Объект 2"/>
          <p:cNvSpPr>
            <a:spLocks noGrp="1"/>
          </p:cNvSpPr>
          <p:nvPr>
            <p:ph idx="1"/>
          </p:nvPr>
        </p:nvSpPr>
        <p:spPr>
          <a:xfrm>
            <a:off x="4716016" y="1190330"/>
            <a:ext cx="3240360" cy="1053204"/>
          </a:xfrm>
        </p:spPr>
        <p:txBody>
          <a:bodyPr>
            <a:normAutofit/>
          </a:bodyPr>
          <a:lstStyle/>
          <a:p>
            <a:pPr marL="525463" indent="-457200">
              <a:buFont typeface="+mj-lt"/>
              <a:buAutoNum type="arabicPeriod"/>
            </a:pP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DB = BC,</a:t>
            </a:r>
          </a:p>
          <a:p>
            <a:pPr marL="525463" indent="-457200">
              <a:buFont typeface="+mj-lt"/>
              <a:buAutoNum type="arabicPeriod"/>
            </a:pP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BK = AB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4788024" y="476672"/>
            <a:ext cx="1840632" cy="864096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Дано: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4704334" y="2227722"/>
            <a:ext cx="25922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Доказать: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988910" y="3867145"/>
            <a:ext cx="25922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Объект 2"/>
              <p:cNvSpPr txBox="1">
                <a:spLocks/>
              </p:cNvSpPr>
              <p:nvPr/>
            </p:nvSpPr>
            <p:spPr>
              <a:xfrm>
                <a:off x="4663161" y="3113850"/>
                <a:ext cx="3176801" cy="92110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263" indent="0">
                  <a:buNone/>
                </a:pP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</a:t>
                </a:r>
                <a:r>
                  <a:rPr lang="ru-RU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</a:t>
                </a:r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𝑫𝑲𝑩</m:t>
                    </m:r>
                  </m:oMath>
                </a14:m>
                <a:endPara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7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61" y="3113850"/>
                <a:ext cx="3176801" cy="921105"/>
              </a:xfrm>
              <a:prstGeom prst="rect">
                <a:avLst/>
              </a:prstGeom>
              <a:blipFill rotWithShape="1">
                <a:blip r:embed="rId2"/>
                <a:stretch>
                  <a:fillRect t="-72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Объект 2"/>
              <p:cNvSpPr txBox="1">
                <a:spLocks/>
              </p:cNvSpPr>
              <p:nvPr/>
            </p:nvSpPr>
            <p:spPr>
              <a:xfrm>
                <a:off x="377281" y="4653136"/>
                <a:ext cx="9235279" cy="208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263" indent="0">
                  <a:buNone/>
                </a:pPr>
                <a14:m>
                  <m:oMath xmlns:m="http://schemas.openxmlformats.org/officeDocument/2006/math">
                    <m:r>
                      <a:rPr lang="ru-RU" sz="2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</a:t>
                </a:r>
                <a:r>
                  <a:rPr lang="ru-RU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</a:t>
                </a:r>
                <a:r>
                  <a:rPr lang="en-US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r>
                      <a:rPr lang="ru-RU" sz="2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𝑫𝑲𝑩</m:t>
                    </m:r>
                  </m:oMath>
                </a14:m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(по двум сторонам и углу между ними)</a:t>
                </a:r>
                <a:br>
                  <a:rPr lang="ru-RU" dirty="0" smtClean="0">
                    <a:solidFill>
                      <a:schemeClr val="tx2"/>
                    </a:solidFill>
                    <a:effectLst/>
                  </a:rPr>
                </a:br>
                <a:r>
                  <a:rPr lang="ru-RU" dirty="0" smtClean="0">
                    <a:effectLst/>
                  </a:rPr>
                  <a:t>1. </a:t>
                </a:r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DB = BC</a:t>
                </a:r>
                <a:r>
                  <a:rPr lang="ru-RU" dirty="0" smtClean="0"/>
                  <a:t>(по условию),</a:t>
                </a:r>
                <a:endParaRPr lang="en-US" dirty="0"/>
              </a:p>
              <a:p>
                <a:pPr marL="68263" indent="0">
                  <a:buNone/>
                </a:pPr>
                <a:r>
                  <a:rPr lang="ru-RU" dirty="0" smtClean="0"/>
                  <a:t>2.</a:t>
                </a:r>
                <a:r>
                  <a:rPr lang="ru-RU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BK = AB</a:t>
                </a:r>
                <a:r>
                  <a:rPr lang="ru-RU" dirty="0" smtClean="0"/>
                  <a:t>(по условию),</a:t>
                </a:r>
                <a:br>
                  <a:rPr lang="ru-RU" dirty="0" smtClean="0"/>
                </a:br>
                <a:r>
                  <a:rPr lang="ru-RU" dirty="0" smtClean="0"/>
                  <a:t>3</a:t>
                </a:r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. </a:t>
                </a:r>
                <a14:m>
                  <m:oMath xmlns:m="http://schemas.openxmlformats.org/officeDocument/2006/math">
                    <m:r>
                      <a:rPr lang="ru-RU" b="1" i="0" smtClean="0">
                        <a:solidFill>
                          <a:schemeClr val="tx2"/>
                        </a:solidFill>
                        <a:effectLst/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b="1" dirty="0">
                    <a:solidFill>
                      <a:schemeClr val="tx2"/>
                    </a:solidFill>
                    <a:effectLst/>
                  </a:rPr>
                  <a:t>DBK = </a:t>
                </a:r>
                <a14:m>
                  <m:oMath xmlns:m="http://schemas.openxmlformats.org/officeDocument/2006/math">
                    <m:r>
                      <a:rPr lang="ru-RU" b="1" i="0" smtClean="0">
                        <a:solidFill>
                          <a:schemeClr val="tx2"/>
                        </a:solidFill>
                        <a:effectLst/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b="1" dirty="0">
                    <a:solidFill>
                      <a:schemeClr val="tx2"/>
                    </a:solidFill>
                    <a:effectLst/>
                  </a:rPr>
                  <a:t> ABC</a:t>
                </a:r>
                <a:r>
                  <a:rPr lang="ru-RU" b="1" dirty="0">
                    <a:solidFill>
                      <a:schemeClr val="tx2"/>
                    </a:solidFill>
                    <a:effectLst/>
                  </a:rPr>
                  <a:t> </a:t>
                </a:r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(</a:t>
                </a:r>
                <a:r>
                  <a:rPr lang="ru-RU" dirty="0"/>
                  <a:t>По свойству вертикальных </a:t>
                </a:r>
                <a:r>
                  <a:rPr lang="ru-RU" dirty="0" smtClean="0"/>
                  <a:t>углов</a:t>
                </a:r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)</a:t>
                </a:r>
                <a:r>
                  <a:rPr lang="ru-RU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 Ч.Т.Д. </a:t>
                </a:r>
                <a:endParaRPr lang="ru-RU" b="1" i="1" dirty="0">
                  <a:solidFill>
                    <a:schemeClr val="bg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68263" indent="0">
                  <a:buNone/>
                </a:pPr>
                <a:endParaRPr lang="ru-RU" dirty="0">
                  <a:solidFill>
                    <a:schemeClr val="tx2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8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81" y="4653136"/>
                <a:ext cx="9235279" cy="2088232"/>
              </a:xfrm>
              <a:prstGeom prst="rect">
                <a:avLst/>
              </a:prstGeom>
              <a:blipFill rotWithShape="1">
                <a:blip r:embed="rId3"/>
                <a:stretch>
                  <a:fillRect l="-330" t="-3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83813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34" grpId="0"/>
      <p:bldP spid="35" grpId="0"/>
      <p:bldP spid="36" grpId="0"/>
      <p:bldP spid="37" grpId="0" build="p"/>
      <p:bldP spid="3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1492050" y="582357"/>
            <a:ext cx="2245888" cy="3244061"/>
            <a:chOff x="1259632" y="1700808"/>
            <a:chExt cx="2808312" cy="4056451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1259632" y="1700808"/>
              <a:ext cx="2808312" cy="4056451"/>
              <a:chOff x="2123728" y="2492896"/>
              <a:chExt cx="1944216" cy="2808312"/>
            </a:xfrm>
          </p:grpSpPr>
          <p:cxnSp>
            <p:nvCxnSpPr>
              <p:cNvPr id="5" name="Прямая соединительная линия 4"/>
              <p:cNvCxnSpPr/>
              <p:nvPr/>
            </p:nvCxnSpPr>
            <p:spPr>
              <a:xfrm>
                <a:off x="3059832" y="2492896"/>
                <a:ext cx="0" cy="1584176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 flipH="1">
                <a:off x="2123728" y="4077072"/>
                <a:ext cx="936104" cy="1224136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>
                <a:off x="3059832" y="4077072"/>
                <a:ext cx="1008112" cy="1224136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flipH="1">
                <a:off x="2123728" y="2492896"/>
                <a:ext cx="936104" cy="2808312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3059832" y="2492896"/>
                <a:ext cx="1008112" cy="2808312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</p:grpSp>
        <p:sp>
          <p:nvSpPr>
            <p:cNvPr id="19" name="Дуга 18"/>
            <p:cNvSpPr/>
            <p:nvPr/>
          </p:nvSpPr>
          <p:spPr>
            <a:xfrm rot="7215203">
              <a:off x="2524578" y="1984052"/>
              <a:ext cx="334186" cy="286445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Дуга 19"/>
            <p:cNvSpPr/>
            <p:nvPr/>
          </p:nvSpPr>
          <p:spPr>
            <a:xfrm rot="10137394">
              <a:off x="2402401" y="2132410"/>
              <a:ext cx="334186" cy="286445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050520" y="1916832"/>
            <a:ext cx="1100868" cy="133456"/>
            <a:chOff x="1935707" y="3356992"/>
            <a:chExt cx="1376551" cy="166876"/>
          </a:xfrm>
        </p:grpSpPr>
        <p:cxnSp>
          <p:nvCxnSpPr>
            <p:cNvPr id="23" name="Прямая соединительная линия 22"/>
            <p:cNvCxnSpPr/>
            <p:nvPr/>
          </p:nvCxnSpPr>
          <p:spPr>
            <a:xfrm>
              <a:off x="1935707" y="3356992"/>
              <a:ext cx="188021" cy="144016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V="1">
              <a:off x="3176243" y="3379852"/>
              <a:ext cx="136015" cy="144016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>
            <a:off x="988910" y="227163"/>
            <a:ext cx="3232575" cy="3787507"/>
            <a:chOff x="762243" y="1418598"/>
            <a:chExt cx="4042088" cy="4735989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2804751" y="1418598"/>
              <a:ext cx="452368" cy="646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B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62243" y="5508255"/>
              <a:ext cx="526104" cy="646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А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2560367" y="4226829"/>
              <a:ext cx="526104" cy="646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D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258989" y="5508254"/>
              <a:ext cx="545342" cy="646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C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31660" y="1338601"/>
                <a:ext cx="3888432" cy="1109610"/>
              </a:xfrm>
            </p:spPr>
            <p:txBody>
              <a:bodyPr>
                <a:normAutofit/>
              </a:bodyPr>
              <a:lstStyle/>
              <a:p>
                <a:pPr marL="525463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ABD </a:t>
                </a:r>
                <a:r>
                  <a:rPr lang="en-US" sz="2800" b="1" i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800" b="1" i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DBC,</a:t>
                </a:r>
              </a:p>
              <a:p>
                <a:pPr marL="525463" indent="-457200">
                  <a:buFont typeface="+mj-lt"/>
                  <a:buAutoNum type="arabicPeriod"/>
                </a:pPr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 = BC</a:t>
                </a:r>
                <a:r>
                  <a:rPr lang="ru-RU" sz="2800" b="1" i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endParaRPr lang="en-US" sz="2800" b="1" i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2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31660" y="1338601"/>
                <a:ext cx="3888432" cy="1109610"/>
              </a:xfrm>
              <a:blipFill rotWithShape="1">
                <a:blip r:embed="rId2"/>
                <a:stretch>
                  <a:fillRect l="-313" t="-6044" b="-109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Заголовок 1"/>
          <p:cNvSpPr txBox="1">
            <a:spLocks/>
          </p:cNvSpPr>
          <p:nvPr/>
        </p:nvSpPr>
        <p:spPr>
          <a:xfrm>
            <a:off x="4568307" y="2304796"/>
            <a:ext cx="25922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Доказать: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988910" y="3867145"/>
            <a:ext cx="25922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Объект 2"/>
              <p:cNvSpPr txBox="1">
                <a:spLocks/>
              </p:cNvSpPr>
              <p:nvPr/>
            </p:nvSpPr>
            <p:spPr>
              <a:xfrm>
                <a:off x="377281" y="4653136"/>
                <a:ext cx="9235279" cy="208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263" indent="0">
                  <a:buNone/>
                </a:pPr>
                <a14:m>
                  <m:oMath xmlns:m="http://schemas.openxmlformats.org/officeDocument/2006/math">
                    <m:r>
                      <a:rPr lang="ru-RU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</a:t>
                </a:r>
                <a:r>
                  <a:rPr lang="ru-RU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</a:t>
                </a:r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r>
                      <a:rPr lang="ru-RU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𝑫𝑲𝑩</m:t>
                    </m:r>
                  </m:oMath>
                </a14:m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(по двум сторонам и углу между ними)</a:t>
                </a:r>
                <a:br>
                  <a:rPr lang="ru-RU" dirty="0" smtClean="0">
                    <a:solidFill>
                      <a:schemeClr val="tx2"/>
                    </a:solidFill>
                    <a:effectLst/>
                  </a:rPr>
                </a:br>
                <a:r>
                  <a:rPr lang="ru-RU" dirty="0" smtClean="0">
                    <a:effectLst/>
                  </a:rPr>
                  <a:t>1. </a:t>
                </a:r>
                <a14:m>
                  <m:oMath xmlns:m="http://schemas.openxmlformats.org/officeDocument/2006/math">
                    <m:r>
                      <a:rPr lang="ru-RU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ABD = </a:t>
                </a:r>
                <a14:m>
                  <m:oMath xmlns:m="http://schemas.openxmlformats.org/officeDocument/2006/math">
                    <m:r>
                      <a:rPr lang="ru-RU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DBC</a:t>
                </a:r>
                <a:r>
                  <a:rPr lang="ru-RU" dirty="0" smtClean="0"/>
                  <a:t>(по условию),</a:t>
                </a:r>
                <a:endParaRPr lang="en-US" dirty="0"/>
              </a:p>
              <a:p>
                <a:pPr marL="68263" indent="0">
                  <a:buNone/>
                </a:pPr>
                <a:r>
                  <a:rPr lang="ru-RU" dirty="0" smtClean="0"/>
                  <a:t>2.</a:t>
                </a:r>
                <a:r>
                  <a:rPr lang="ru-RU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 = BC</a:t>
                </a:r>
                <a:r>
                  <a:rPr lang="ru-RU" dirty="0" smtClean="0"/>
                  <a:t>(по условию),</a:t>
                </a:r>
                <a:br>
                  <a:rPr lang="ru-RU" dirty="0" smtClean="0"/>
                </a:br>
                <a:r>
                  <a:rPr lang="ru-RU" dirty="0" smtClean="0"/>
                  <a:t>3</a:t>
                </a:r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.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effectLst/>
                        <a:latin typeface="Cambria Math"/>
                        <a:ea typeface="Cambria Math"/>
                      </a:rPr>
                      <m:t>𝑫𝑩</m:t>
                    </m:r>
                    <m:r>
                      <a:rPr lang="ru-RU" b="1" i="1" smtClean="0">
                        <a:solidFill>
                          <a:schemeClr val="tx2"/>
                        </a:solidFill>
                        <a:effectLst/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ru-RU" dirty="0" smtClean="0"/>
                  <a:t>– общая сторона. </a:t>
                </a:r>
                <a:r>
                  <a:rPr lang="ru-RU" b="1" dirty="0" smtClean="0"/>
                  <a:t>Ч.Т.Д.</a:t>
                </a:r>
                <a:endParaRPr lang="ru-RU" b="1" dirty="0"/>
              </a:p>
              <a:p>
                <a:pPr marL="68263" indent="0">
                  <a:buNone/>
                </a:pPr>
                <a:endParaRPr lang="ru-RU" dirty="0">
                  <a:solidFill>
                    <a:schemeClr val="tx2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81" y="4653136"/>
                <a:ext cx="9235279" cy="2088232"/>
              </a:xfrm>
              <a:prstGeom prst="rect">
                <a:avLst/>
              </a:prstGeom>
              <a:blipFill rotWithShape="1">
                <a:blip r:embed="rId3"/>
                <a:stretch>
                  <a:fillRect l="-330" t="-26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4788024" y="476672"/>
            <a:ext cx="1840632" cy="864096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Дано: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Объект 2"/>
              <p:cNvSpPr txBox="1">
                <a:spLocks/>
              </p:cNvSpPr>
              <p:nvPr/>
            </p:nvSpPr>
            <p:spPr>
              <a:xfrm>
                <a:off x="4663161" y="3113850"/>
                <a:ext cx="3176801" cy="92110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263" indent="0">
                  <a:buNone/>
                </a:pP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</a:t>
                </a:r>
                <a:r>
                  <a:rPr lang="ru-RU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</a:t>
                </a:r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𝑫𝑲𝑩</m:t>
                    </m:r>
                  </m:oMath>
                </a14:m>
                <a:endPara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8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161" y="3113850"/>
                <a:ext cx="3176801" cy="921105"/>
              </a:xfrm>
              <a:prstGeom prst="rect">
                <a:avLst/>
              </a:prstGeom>
              <a:blipFill rotWithShape="1">
                <a:blip r:embed="rId4"/>
                <a:stretch>
                  <a:fillRect t="-72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2407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24" grpId="0"/>
      <p:bldP spid="34" grpId="0"/>
      <p:bldP spid="35" grpId="0" build="p"/>
      <p:bldP spid="36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1043608" y="1282021"/>
            <a:ext cx="2448272" cy="2448272"/>
            <a:chOff x="1043608" y="2060848"/>
            <a:chExt cx="2448272" cy="244827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043608" y="3140968"/>
              <a:ext cx="0" cy="1368152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1043608" y="4509120"/>
              <a:ext cx="1512168" cy="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1043608" y="2060848"/>
              <a:ext cx="2448272" cy="2448272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H="1">
              <a:off x="2555776" y="2060848"/>
              <a:ext cx="936104" cy="2448272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1043608" y="2060848"/>
              <a:ext cx="2448272" cy="108012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>
            <a:off x="971600" y="1822081"/>
            <a:ext cx="2088232" cy="2052228"/>
            <a:chOff x="971600" y="2600908"/>
            <a:chExt cx="2088232" cy="2052228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971600" y="2600908"/>
              <a:ext cx="2088232" cy="1980220"/>
              <a:chOff x="971600" y="2600908"/>
              <a:chExt cx="2088232" cy="1980220"/>
            </a:xfrm>
          </p:grpSpPr>
          <p:grpSp>
            <p:nvGrpSpPr>
              <p:cNvPr id="18" name="Группа 17"/>
              <p:cNvGrpSpPr/>
              <p:nvPr/>
            </p:nvGrpSpPr>
            <p:grpSpPr>
              <a:xfrm>
                <a:off x="1691680" y="4437112"/>
                <a:ext cx="104242" cy="144016"/>
                <a:chOff x="1691680" y="4437112"/>
                <a:chExt cx="104242" cy="144016"/>
              </a:xfrm>
            </p:grpSpPr>
            <p:cxnSp>
              <p:nvCxnSpPr>
                <p:cNvPr id="16" name="Прямая соединительная линия 15"/>
                <p:cNvCxnSpPr/>
                <p:nvPr/>
              </p:nvCxnSpPr>
              <p:spPr>
                <a:xfrm>
                  <a:off x="1691680" y="4437112"/>
                  <a:ext cx="0" cy="144016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Прямая соединительная линия 16"/>
                <p:cNvCxnSpPr/>
                <p:nvPr/>
              </p:nvCxnSpPr>
              <p:spPr>
                <a:xfrm>
                  <a:off x="1795922" y="4437112"/>
                  <a:ext cx="0" cy="144016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Группа 28"/>
              <p:cNvGrpSpPr/>
              <p:nvPr/>
            </p:nvGrpSpPr>
            <p:grpSpPr>
              <a:xfrm>
                <a:off x="971600" y="3717032"/>
                <a:ext cx="148432" cy="108012"/>
                <a:chOff x="971600" y="3717032"/>
                <a:chExt cx="148432" cy="108012"/>
              </a:xfrm>
            </p:grpSpPr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971600" y="3717032"/>
                  <a:ext cx="144016" cy="0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/>
                <p:nvPr/>
              </p:nvCxnSpPr>
              <p:spPr>
                <a:xfrm>
                  <a:off x="976016" y="3825044"/>
                  <a:ext cx="144016" cy="0"/>
                </a:xfrm>
                <a:prstGeom prst="line">
                  <a:avLst/>
                </a:prstGeom>
              </p:spPr>
              <p:style>
                <a:lnRef idx="3">
                  <a:schemeClr val="accent3"/>
                </a:lnRef>
                <a:fillRef idx="0">
                  <a:schemeClr val="accent3"/>
                </a:fillRef>
                <a:effectRef idx="2">
                  <a:schemeClr val="accent3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1979712" y="2600908"/>
                <a:ext cx="72008" cy="180020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2843808" y="3501008"/>
                <a:ext cx="216024" cy="0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35" name="Дуга 34"/>
            <p:cNvSpPr/>
            <p:nvPr/>
          </p:nvSpPr>
          <p:spPr>
            <a:xfrm>
              <a:off x="1109018" y="4365104"/>
              <a:ext cx="216024" cy="288032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Дуга 35"/>
            <p:cNvSpPr/>
            <p:nvPr/>
          </p:nvSpPr>
          <p:spPr>
            <a:xfrm rot="19136216">
              <a:off x="1039630" y="4257573"/>
              <a:ext cx="216024" cy="288032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483447" y="574135"/>
            <a:ext cx="3583431" cy="3595997"/>
            <a:chOff x="483447" y="1352962"/>
            <a:chExt cx="3583431" cy="3595997"/>
          </a:xfrm>
        </p:grpSpPr>
        <p:sp>
          <p:nvSpPr>
            <p:cNvPr id="38" name="Прямоугольник 37"/>
            <p:cNvSpPr/>
            <p:nvPr/>
          </p:nvSpPr>
          <p:spPr>
            <a:xfrm>
              <a:off x="483447" y="4241073"/>
              <a:ext cx="56457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A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623990" y="2433082"/>
              <a:ext cx="48282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B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3481460" y="1352962"/>
              <a:ext cx="58541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C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589661" y="4241073"/>
              <a:ext cx="56457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D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355976" y="1302086"/>
                <a:ext cx="4104456" cy="1271303"/>
              </a:xfrm>
            </p:spPr>
            <p:txBody>
              <a:bodyPr>
                <a:normAutofit fontScale="92500" lnSpcReduction="20000"/>
              </a:bodyPr>
              <a:lstStyle/>
              <a:p>
                <a:pPr marL="525463" indent="-457200">
                  <a:buFont typeface="+mj-lt"/>
                  <a:buAutoNum type="arabicPeriod"/>
                </a:pPr>
                <a:r>
                  <a:rPr lang="en-US" sz="28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 = AD,</a:t>
                </a:r>
              </a:p>
              <a:p>
                <a:pPr marL="525463" indent="-457200">
                  <a:buFont typeface="+mj-lt"/>
                  <a:buAutoNum type="arabicPeriod"/>
                </a:pPr>
                <a:r>
                  <a:rPr lang="en-US" sz="28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BC = CD</a:t>
                </a:r>
                <a:r>
                  <a:rPr lang="ru-RU" sz="28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</a:p>
              <a:p>
                <a:pPr marL="525463" indent="-45720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ru-RU" sz="2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8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𝑩𝑨𝑫</m:t>
                    </m:r>
                  </m:oMath>
                </a14:m>
                <a:r>
                  <a:rPr lang="en-US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r>
                      <a:rPr lang="ru-RU" sz="28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8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28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CAD</a:t>
                </a:r>
                <a:r>
                  <a:rPr lang="ru-RU" sz="28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endParaRPr lang="en-US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5976" y="1302086"/>
                <a:ext cx="4104456" cy="1271303"/>
              </a:xfrm>
              <a:blipFill rotWithShape="1">
                <a:blip r:embed="rId2"/>
                <a:stretch>
                  <a:fillRect l="-149" t="-11058" b="-91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Заголовок 1"/>
          <p:cNvSpPr txBox="1">
            <a:spLocks/>
          </p:cNvSpPr>
          <p:nvPr/>
        </p:nvSpPr>
        <p:spPr>
          <a:xfrm>
            <a:off x="4568307" y="2168860"/>
            <a:ext cx="25922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Доказать: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988910" y="3867145"/>
            <a:ext cx="25922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Объект 2"/>
              <p:cNvSpPr txBox="1">
                <a:spLocks/>
              </p:cNvSpPr>
              <p:nvPr/>
            </p:nvSpPr>
            <p:spPr>
              <a:xfrm>
                <a:off x="377281" y="4653136"/>
                <a:ext cx="9235279" cy="20882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263" indent="0">
                  <a:buNone/>
                </a:pPr>
                <a14:m>
                  <m:oMath xmlns:m="http://schemas.openxmlformats.org/officeDocument/2006/math">
                    <m:r>
                      <a:rPr lang="ru-RU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</a:t>
                </a:r>
                <a:r>
                  <a:rPr lang="ru-RU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</a:t>
                </a:r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r>
                      <a:rPr lang="ru-RU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𝑫𝑲𝑩</m:t>
                    </m:r>
                  </m:oMath>
                </a14:m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(по двум сторонам и углу между ними)</a:t>
                </a:r>
                <a:br>
                  <a:rPr lang="ru-RU" dirty="0" smtClean="0">
                    <a:solidFill>
                      <a:schemeClr val="tx2"/>
                    </a:solidFill>
                    <a:effectLst/>
                  </a:rPr>
                </a:br>
                <a:r>
                  <a:rPr lang="ru-RU" dirty="0" smtClean="0">
                    <a:effectLst/>
                  </a:rPr>
                  <a:t>1. </a:t>
                </a:r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 = AD</a:t>
                </a:r>
                <a:r>
                  <a:rPr lang="ru-RU" dirty="0" smtClean="0"/>
                  <a:t>(по условию),</a:t>
                </a:r>
                <a:endParaRPr lang="en-US" dirty="0"/>
              </a:p>
              <a:p>
                <a:pPr marL="68263" indent="0">
                  <a:buNone/>
                </a:pPr>
                <a:r>
                  <a:rPr lang="ru-RU" dirty="0" smtClean="0"/>
                  <a:t>2.</a:t>
                </a:r>
                <a:r>
                  <a:rPr lang="ru-RU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BC = </a:t>
                </a:r>
                <a:r>
                  <a:rPr lang="en-US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CD</a:t>
                </a:r>
                <a:r>
                  <a:rPr lang="ru-RU" dirty="0" smtClean="0"/>
                  <a:t>(по условию),</a:t>
                </a:r>
                <a:br>
                  <a:rPr lang="ru-RU" dirty="0" smtClean="0"/>
                </a:br>
                <a:r>
                  <a:rPr lang="ru-RU" dirty="0" smtClean="0"/>
                  <a:t>3</a:t>
                </a:r>
                <a:r>
                  <a:rPr lang="ru-RU" dirty="0" smtClean="0">
                    <a:solidFill>
                      <a:schemeClr val="tx2"/>
                    </a:solidFill>
                    <a:effectLst/>
                  </a:rPr>
                  <a:t>. </a:t>
                </a:r>
                <a:r>
                  <a:rPr lang="ru-RU" b="1" i="1" dirty="0" smtClean="0"/>
                  <a:t>АС</a:t>
                </a:r>
                <a:r>
                  <a:rPr lang="ru-RU" dirty="0" smtClean="0"/>
                  <a:t>– общая сторона. </a:t>
                </a:r>
                <a:r>
                  <a:rPr lang="ru-RU" b="1" dirty="0" smtClean="0"/>
                  <a:t>Ч.Т.Д.</a:t>
                </a:r>
                <a:endParaRPr lang="ru-RU" b="1" dirty="0"/>
              </a:p>
              <a:p>
                <a:pPr marL="68263" indent="0">
                  <a:buNone/>
                </a:pPr>
                <a:endParaRPr lang="ru-RU" dirty="0">
                  <a:solidFill>
                    <a:schemeClr val="tx2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0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81" y="4653136"/>
                <a:ext cx="9235279" cy="2088232"/>
              </a:xfrm>
              <a:prstGeom prst="rect">
                <a:avLst/>
              </a:prstGeom>
              <a:blipFill rotWithShape="1">
                <a:blip r:embed="rId3"/>
                <a:stretch>
                  <a:fillRect l="-330" t="-26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4788024" y="476672"/>
            <a:ext cx="1840632" cy="864096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Дано: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Объект 2"/>
              <p:cNvSpPr txBox="1">
                <a:spLocks/>
              </p:cNvSpPr>
              <p:nvPr/>
            </p:nvSpPr>
            <p:spPr>
              <a:xfrm>
                <a:off x="4355976" y="3140968"/>
                <a:ext cx="3176801" cy="92110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7432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12471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32588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600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517904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2121408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76000"/>
                  <a:buFont typeface="Wingdings 2" pitchFamily="18" charset="2"/>
                  <a:buChar char=""/>
                  <a:defRPr sz="1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68263" indent="0">
                  <a:buNone/>
                </a:pP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AB</a:t>
                </a:r>
                <a:r>
                  <a:rPr lang="ru-RU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С</a:t>
                </a:r>
                <a:r>
                  <a:rPr lang="en-US" sz="2800" b="1" i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b="1" i="1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𝑫𝑲𝑩</m:t>
                    </m:r>
                  </m:oMath>
                </a14:m>
                <a:endParaRPr lang="ru-RU" sz="28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3140968"/>
                <a:ext cx="3176801" cy="921105"/>
              </a:xfrm>
              <a:prstGeom prst="rect">
                <a:avLst/>
              </a:prstGeom>
              <a:blipFill rotWithShape="1">
                <a:blip r:embed="rId4"/>
                <a:stretch>
                  <a:fillRect t="-72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72169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/>
      <p:bldP spid="26" grpId="0"/>
      <p:bldP spid="27" grpId="0"/>
      <p:bldP spid="30" grpId="0" build="p"/>
      <p:bldP spid="32" grpId="0"/>
      <p:bldP spid="4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024744" cy="1143000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Треугольник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860032" y="1484783"/>
            <a:ext cx="3744416" cy="4890449"/>
          </a:xfrm>
        </p:spPr>
        <p:txBody>
          <a:bodyPr>
            <a:noAutofit/>
          </a:bodyPr>
          <a:lstStyle/>
          <a:p>
            <a:pPr marL="68263" indent="285750">
              <a:buNone/>
            </a:pPr>
            <a:r>
              <a:rPr lang="ru-RU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Треугольником</a:t>
            </a:r>
            <a:r>
              <a:rPr lang="ru-RU" sz="28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/>
              <a:t>называется геометрическая фигура, состоящая из трёхзвенной замкнутой ломаной и части плоскости, ограниченной этой ломаной.</a:t>
            </a:r>
            <a:endParaRPr lang="ru-RU" sz="28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128577" y="1904154"/>
            <a:ext cx="2255291" cy="1944216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2874068" y="4365104"/>
            <a:ext cx="1584178" cy="1656186"/>
            <a:chOff x="2195736" y="4149080"/>
            <a:chExt cx="1584176" cy="1656184"/>
          </a:xfrm>
        </p:grpSpPr>
        <p:cxnSp>
          <p:nvCxnSpPr>
            <p:cNvPr id="9" name="Прямая соединительная линия 8"/>
            <p:cNvCxnSpPr/>
            <p:nvPr/>
          </p:nvCxnSpPr>
          <p:spPr>
            <a:xfrm>
              <a:off x="2195736" y="4149080"/>
              <a:ext cx="0" cy="16561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195736" y="5805264"/>
              <a:ext cx="15841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 flipV="1">
              <a:off x="2195736" y="4149080"/>
              <a:ext cx="1584176" cy="16561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564000" y="1340768"/>
            <a:ext cx="3394866" cy="2724110"/>
            <a:chOff x="564000" y="1340768"/>
            <a:chExt cx="3394866" cy="272411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564000" y="3356992"/>
              <a:ext cx="56457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>
                  <a:ln/>
                  <a:solidFill>
                    <a:schemeClr val="accent3"/>
                  </a:solidFill>
                </a:rPr>
                <a:t>A</a:t>
              </a:r>
              <a:endParaRPr lang="ru-RU" sz="5400" b="1" dirty="0">
                <a:ln/>
                <a:solidFill>
                  <a:schemeClr val="accent3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014809" y="1340768"/>
              <a:ext cx="48282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B</a:t>
              </a:r>
              <a:endParaRPr lang="ru-RU" sz="5400" b="1" dirty="0">
                <a:ln/>
                <a:solidFill>
                  <a:schemeClr val="accent3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373448" y="3352983"/>
              <a:ext cx="58541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C</a:t>
              </a:r>
              <a:endParaRPr lang="ru-RU" sz="5400" b="1" dirty="0">
                <a:ln/>
                <a:solidFill>
                  <a:schemeClr val="accent3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267465" y="3848370"/>
            <a:ext cx="2698451" cy="2526863"/>
            <a:chOff x="2267465" y="3848370"/>
            <a:chExt cx="2698451" cy="252686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267465" y="5667347"/>
              <a:ext cx="58541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C</a:t>
              </a:r>
              <a:endParaRPr lang="ru-RU" sz="5400" b="1" dirty="0">
                <a:ln/>
                <a:solidFill>
                  <a:schemeClr val="accent3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600429" y="3848370"/>
              <a:ext cx="56457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D</a:t>
              </a:r>
              <a:endParaRPr lang="ru-RU" sz="5400" b="1" dirty="0">
                <a:ln/>
                <a:solidFill>
                  <a:schemeClr val="accent3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515152" y="5667347"/>
              <a:ext cx="45076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dirty="0" smtClean="0">
                  <a:ln/>
                  <a:solidFill>
                    <a:schemeClr val="accent3"/>
                  </a:solidFill>
                </a:rPr>
                <a:t>E</a:t>
              </a:r>
              <a:endParaRPr lang="ru-RU" sz="5400" b="1" dirty="0">
                <a:ln/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805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2771800" y="2132856"/>
            <a:ext cx="3508230" cy="3024336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2074173" y="1244563"/>
            <a:ext cx="5081288" cy="4374294"/>
            <a:chOff x="2074173" y="1244563"/>
            <a:chExt cx="5081288" cy="437429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074173" y="4695527"/>
              <a:ext cx="69762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/>
                  <a:solidFill>
                    <a:schemeClr val="accent3"/>
                  </a:solidFill>
                  <a:effectLst/>
                </a:rPr>
                <a:t>A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232404" y="1244563"/>
              <a:ext cx="58702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/>
                  <a:solidFill>
                    <a:schemeClr val="accent3"/>
                  </a:solidFill>
                  <a:effectLst/>
                </a:rPr>
                <a:t>B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430583" y="4695527"/>
              <a:ext cx="72487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5400" b="1" cap="none" spc="0" dirty="0" smtClean="0">
                  <a:ln/>
                  <a:solidFill>
                    <a:schemeClr val="accent3"/>
                  </a:solidFill>
                  <a:effectLst/>
                </a:rPr>
                <a:t>C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819425" y="1844824"/>
            <a:ext cx="2087166" cy="3024336"/>
            <a:chOff x="4819425" y="1844824"/>
            <a:chExt cx="2087166" cy="3024336"/>
          </a:xfrm>
        </p:grpSpPr>
        <p:cxnSp>
          <p:nvCxnSpPr>
            <p:cNvPr id="10" name="Прямая со стрелкой 9"/>
            <p:cNvCxnSpPr/>
            <p:nvPr/>
          </p:nvCxnSpPr>
          <p:spPr>
            <a:xfrm flipH="1">
              <a:off x="4819425" y="1844824"/>
              <a:ext cx="2087166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 flipH="1">
              <a:off x="6430583" y="1844824"/>
              <a:ext cx="476008" cy="302433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3" name="Прямоугольник 12"/>
          <p:cNvSpPr/>
          <p:nvPr/>
        </p:nvSpPr>
        <p:spPr>
          <a:xfrm>
            <a:off x="5220072" y="505899"/>
            <a:ext cx="337303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Вершины</a:t>
            </a:r>
            <a:b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треугольника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7" name="Правая фигурная скобка 16"/>
          <p:cNvSpPr/>
          <p:nvPr/>
        </p:nvSpPr>
        <p:spPr>
          <a:xfrm rot="12570806">
            <a:off x="2907572" y="2025515"/>
            <a:ext cx="609791" cy="2880320"/>
          </a:xfrm>
          <a:prstGeom prst="righ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979712" y="2348880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09857" y="1575591"/>
            <a:ext cx="27286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/>
                </a:solidFill>
                <a:effectLst/>
              </a:rPr>
              <a:t>Сторона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4702681" y="4278289"/>
            <a:ext cx="306034" cy="109492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2787425" y="5157192"/>
            <a:ext cx="318067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Внутренняя</a:t>
            </a:r>
            <a:b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</a:b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 точка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670048" y="3343635"/>
            <a:ext cx="478016" cy="877453"/>
            <a:chOff x="4670048" y="3343635"/>
            <a:chExt cx="478016" cy="877453"/>
          </a:xfrm>
        </p:grpSpPr>
        <p:sp>
          <p:nvSpPr>
            <p:cNvPr id="23" name="Овал 22"/>
            <p:cNvSpPr/>
            <p:nvPr/>
          </p:nvSpPr>
          <p:spPr>
            <a:xfrm>
              <a:off x="4932040" y="4005064"/>
              <a:ext cx="216024" cy="21602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670048" y="3343635"/>
              <a:ext cx="478016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4400" b="1" cap="none" spc="0" dirty="0" smtClean="0">
                  <a:ln/>
                  <a:solidFill>
                    <a:schemeClr val="accent3"/>
                  </a:solidFill>
                  <a:effectLst/>
                </a:rPr>
                <a:t>Е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549477" y="644398"/>
                <a:ext cx="119269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 smtClean="0">
                          <a:ln/>
                          <a:solidFill>
                            <a:schemeClr val="accent3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800" b="1" i="1" smtClean="0">
                          <a:ln/>
                          <a:solidFill>
                            <a:schemeClr val="accent3"/>
                          </a:solidFill>
                          <a:latin typeface="Cambria Math"/>
                          <a:ea typeface="Cambria Math"/>
                        </a:rPr>
                        <m:t>𝐴𝐵𝐶</m:t>
                      </m:r>
                    </m:oMath>
                  </m:oMathPara>
                </a14:m>
                <a:endParaRPr lang="ru-RU" sz="2000" b="1" dirty="0">
                  <a:ln/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9477" y="644398"/>
                <a:ext cx="1192699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1096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17" grpId="0" animBg="1"/>
      <p:bldP spid="20" grpId="0"/>
      <p:bldP spid="28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7632848" cy="1440160"/>
          </a:xfrm>
        </p:spPr>
        <p:txBody>
          <a:bodyPr/>
          <a:lstStyle/>
          <a:p>
            <a:pPr marL="68263" indent="461963">
              <a:buNone/>
            </a:pPr>
            <a:r>
              <a:rPr lang="ru-RU" dirty="0" smtClean="0"/>
              <a:t>Углы АВС, АСВ, САВ называются </a:t>
            </a:r>
            <a:r>
              <a:rPr lang="ru-RU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внутренними углами </a:t>
            </a:r>
            <a:r>
              <a:rPr lang="ru-RU" dirty="0" smtClean="0"/>
              <a:t>треугольника АВС или просто углами треугольника.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27584" y="5013176"/>
            <a:ext cx="7632848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263" indent="461963">
              <a:buFont typeface="Wingdings 2" pitchFamily="18" charset="2"/>
              <a:buNone/>
            </a:pPr>
            <a:r>
              <a:rPr lang="ru-RU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Стороны и углы треугольника называются его элементами.</a:t>
            </a:r>
            <a:endParaRPr lang="ru-RU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498829" y="1887540"/>
            <a:ext cx="3948990" cy="3047531"/>
            <a:chOff x="2498829" y="1887540"/>
            <a:chExt cx="3948990" cy="3047531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498829" y="4227185"/>
              <a:ext cx="48282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B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862401" y="4227185"/>
              <a:ext cx="58541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C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152039" y="1887540"/>
              <a:ext cx="564577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4000" b="1" cap="none" spc="0" dirty="0" smtClean="0">
                  <a:ln/>
                  <a:solidFill>
                    <a:schemeClr val="accent3"/>
                  </a:solidFill>
                  <a:effectLst/>
                </a:rPr>
                <a:t>A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783220" y="2336686"/>
            <a:ext cx="3080436" cy="2514998"/>
            <a:chOff x="2812571" y="2150512"/>
            <a:chExt cx="3080436" cy="2514998"/>
          </a:xfrm>
        </p:grpSpPr>
        <p:sp>
          <p:nvSpPr>
            <p:cNvPr id="10" name="Равнобедренный треугольник 9"/>
            <p:cNvSpPr/>
            <p:nvPr/>
          </p:nvSpPr>
          <p:spPr>
            <a:xfrm>
              <a:off x="2960321" y="2207828"/>
              <a:ext cx="2932686" cy="2253173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Дуга 11"/>
            <p:cNvSpPr/>
            <p:nvPr/>
          </p:nvSpPr>
          <p:spPr>
            <a:xfrm rot="2102262">
              <a:off x="2812571" y="4185359"/>
              <a:ext cx="432048" cy="288032"/>
            </a:xfrm>
            <a:prstGeom prst="arc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6044876">
              <a:off x="5523369" y="4305470"/>
              <a:ext cx="432048" cy="288032"/>
            </a:xfrm>
            <a:prstGeom prst="arc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Дуга 13"/>
            <p:cNvSpPr/>
            <p:nvPr/>
          </p:nvSpPr>
          <p:spPr>
            <a:xfrm rot="8793610">
              <a:off x="4256065" y="2150512"/>
              <a:ext cx="432048" cy="288032"/>
            </a:xfrm>
            <a:prstGeom prst="arc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092280" y="2207828"/>
                <a:ext cx="800219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 smtClean="0">
                          <a:ln/>
                          <a:solidFill>
                            <a:schemeClr val="accent3"/>
                          </a:solidFill>
                          <a:latin typeface="Cambria Math"/>
                          <a:ea typeface="Cambria Math"/>
                        </a:rPr>
                        <m:t>∠ А</m:t>
                      </m:r>
                    </m:oMath>
                    <m:oMath xmlns:m="http://schemas.openxmlformats.org/officeDocument/2006/math">
                      <m:r>
                        <a:rPr lang="ru-RU" sz="2800" b="1" i="1" smtClean="0">
                          <a:ln/>
                          <a:solidFill>
                            <a:schemeClr val="accent3"/>
                          </a:solidFill>
                          <a:latin typeface="Cambria Math"/>
                          <a:ea typeface="Cambria Math"/>
                        </a:rPr>
                        <m:t>∠ В</m:t>
                      </m:r>
                    </m:oMath>
                    <m:oMath xmlns:m="http://schemas.openxmlformats.org/officeDocument/2006/math">
                      <m:r>
                        <a:rPr lang="ru-RU" sz="2800" b="1" i="1" smtClean="0">
                          <a:ln/>
                          <a:solidFill>
                            <a:schemeClr val="accent3"/>
                          </a:solidFill>
                          <a:latin typeface="Cambria Math"/>
                          <a:ea typeface="Cambria Math"/>
                        </a:rPr>
                        <m:t>∠ С</m:t>
                      </m:r>
                    </m:oMath>
                  </m:oMathPara>
                </a14:m>
                <a:endParaRPr lang="ru-RU" sz="2800" b="1" dirty="0">
                  <a:ln/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2280" y="2207828"/>
                <a:ext cx="800219" cy="138499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10011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1"/>
            <a:ext cx="7776864" cy="1944216"/>
          </a:xfrm>
        </p:spPr>
        <p:txBody>
          <a:bodyPr>
            <a:normAutofit/>
          </a:bodyPr>
          <a:lstStyle/>
          <a:p>
            <a:pPr marL="68263" indent="381000">
              <a:buNone/>
            </a:pPr>
            <a:r>
              <a:rPr lang="ru-RU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Периметром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/>
              <a:t>треугольника называется сумма длин всех его сторон.</a:t>
            </a:r>
            <a:endParaRPr lang="ru-RU" sz="2800" dirty="0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3131840" y="2492896"/>
            <a:ext cx="4392488" cy="2016224"/>
          </a:xfrm>
          <a:prstGeom prst="rt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2491921" y="1677005"/>
            <a:ext cx="5684349" cy="3247613"/>
            <a:chOff x="2491921" y="1677005"/>
            <a:chExt cx="5684349" cy="324761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491921" y="4093621"/>
              <a:ext cx="639919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4800" b="1" cap="none" spc="0" dirty="0" smtClean="0">
                  <a:ln/>
                  <a:solidFill>
                    <a:schemeClr val="accent3"/>
                  </a:solidFill>
                  <a:effectLst/>
                </a:rPr>
                <a:t>А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512306" y="4093620"/>
              <a:ext cx="663964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4800" b="1" cap="none" spc="0" dirty="0" smtClean="0">
                  <a:ln/>
                  <a:solidFill>
                    <a:schemeClr val="accent3"/>
                  </a:solidFill>
                  <a:effectLst/>
                </a:rPr>
                <a:t>С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860771" y="1677005"/>
              <a:ext cx="542136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4800" b="1" cap="none" spc="0" dirty="0" smtClean="0">
                  <a:ln/>
                  <a:solidFill>
                    <a:schemeClr val="accent3"/>
                  </a:solidFill>
                  <a:effectLst/>
                </a:rPr>
                <a:t>В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44623" y="5229200"/>
                <a:ext cx="1428276" cy="693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ln/>
                          <a:solidFill>
                            <a:schemeClr val="accent3"/>
                          </a:solidFill>
                          <a:latin typeface="Cambria Math"/>
                        </a:rPr>
                        <m:t>𝑃</m:t>
                      </m:r>
                      <m:r>
                        <a:rPr lang="ru-RU" sz="4000" b="1" i="1" baseline="-25000" smtClean="0">
                          <a:ln/>
                          <a:solidFill>
                            <a:schemeClr val="accent3"/>
                          </a:solidFill>
                          <a:latin typeface="Cambria Math"/>
                          <a:ea typeface="Cambria Math"/>
                        </a:rPr>
                        <m:t>∆АВС</m:t>
                      </m:r>
                    </m:oMath>
                  </m:oMathPara>
                </a14:m>
                <a:endParaRPr lang="ru-RU" sz="4000" b="1" baseline="-25000" dirty="0">
                  <a:ln/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623" y="5229200"/>
                <a:ext cx="1428276" cy="693716"/>
              </a:xfrm>
              <a:prstGeom prst="rect">
                <a:avLst/>
              </a:prstGeom>
              <a:blipFill rotWithShape="1">
                <a:blip r:embed="rId2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/>
          <p:cNvSpPr/>
          <p:nvPr/>
        </p:nvSpPr>
        <p:spPr>
          <a:xfrm>
            <a:off x="3563888" y="5192078"/>
            <a:ext cx="44181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/>
                <a:solidFill>
                  <a:schemeClr val="accent3"/>
                </a:solidFill>
              </a:rPr>
              <a:t>Р = ВА + АС + СВ</a:t>
            </a:r>
            <a:endParaRPr lang="ru-RU" sz="40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48759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704856" cy="2257476"/>
          </a:xfrm>
        </p:spPr>
        <p:txBody>
          <a:bodyPr>
            <a:normAutofit/>
          </a:bodyPr>
          <a:lstStyle/>
          <a:p>
            <a:pPr marL="68263" indent="381000">
              <a:buNone/>
            </a:pPr>
            <a:r>
              <a:rPr lang="ru-RU" sz="2800" dirty="0" smtClean="0"/>
              <a:t>Два треугольника называются </a:t>
            </a:r>
            <a:r>
              <a:rPr lang="ru-RU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равными</a:t>
            </a:r>
            <a:r>
              <a:rPr lang="ru-RU" sz="2800" dirty="0" smtClean="0"/>
              <a:t>, если их можно совместить наложением, т.е. можно совместить их вершины, стороны и углы.</a:t>
            </a:r>
            <a:endParaRPr lang="ru-RU" sz="28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475656" y="3390078"/>
            <a:ext cx="2589408" cy="223224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788024" y="3390078"/>
            <a:ext cx="2589408" cy="2232248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998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9711E-6 L 0.3625 0.0004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2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4" grpId="1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692697"/>
            <a:ext cx="6777317" cy="2664296"/>
          </a:xfrm>
        </p:spPr>
        <p:txBody>
          <a:bodyPr/>
          <a:lstStyle/>
          <a:p>
            <a:pPr marL="68263" indent="468313">
              <a:buNone/>
            </a:pPr>
            <a:r>
              <a:rPr lang="ru-RU" dirty="0" smtClean="0"/>
              <a:t>В равных треугольниках против соответственно равных сторон лежат равные углы;</a:t>
            </a:r>
          </a:p>
          <a:p>
            <a:pPr marL="68263" indent="468313">
              <a:buNone/>
            </a:pPr>
            <a:r>
              <a:rPr lang="ru-RU" dirty="0" smtClean="0"/>
              <a:t>В равных треугольниках против соответственно равных углов лежат равные стороны.</a:t>
            </a:r>
            <a:endParaRPr lang="ru-RU" dirty="0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1691680" y="3861048"/>
            <a:ext cx="1837644" cy="1584176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499992" y="3861048"/>
            <a:ext cx="1837644" cy="1584176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1149934" y="3214717"/>
            <a:ext cx="2652061" cy="2883898"/>
            <a:chOff x="1149934" y="3214717"/>
            <a:chExt cx="2652061" cy="288389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49934" y="5437130"/>
              <a:ext cx="526105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A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84317" y="3214717"/>
              <a:ext cx="45236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B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256653" y="5452284"/>
              <a:ext cx="545342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C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200070" y="3214717"/>
            <a:ext cx="2373367" cy="2899745"/>
            <a:chOff x="4200070" y="3214717"/>
            <a:chExt cx="2373367" cy="2899745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4200070" y="5461071"/>
              <a:ext cx="599844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M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155761" y="3214717"/>
              <a:ext cx="526105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N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101833" y="5468131"/>
              <a:ext cx="471604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sz="3600" b="1" cap="none" spc="0" dirty="0" smtClean="0">
                  <a:ln/>
                  <a:solidFill>
                    <a:schemeClr val="accent3"/>
                  </a:solidFill>
                  <a:effectLst/>
                </a:rPr>
                <a:t>K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2384317" y="4797152"/>
            <a:ext cx="3518967" cy="504056"/>
            <a:chOff x="2384317" y="4797152"/>
            <a:chExt cx="3518967" cy="504056"/>
          </a:xfrm>
        </p:grpSpPr>
        <p:cxnSp>
          <p:nvCxnSpPr>
            <p:cNvPr id="20" name="Прямая со стрелкой 19"/>
            <p:cNvCxnSpPr/>
            <p:nvPr/>
          </p:nvCxnSpPr>
          <p:spPr>
            <a:xfrm>
              <a:off x="2384317" y="4869160"/>
              <a:ext cx="747523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5155761" y="4797152"/>
              <a:ext cx="747523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2051720" y="4653136"/>
            <a:ext cx="4350077" cy="872548"/>
            <a:chOff x="2051720" y="4653136"/>
            <a:chExt cx="4350077" cy="872548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>
              <a:off x="2051720" y="4653136"/>
              <a:ext cx="144016" cy="144016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4860032" y="4653136"/>
              <a:ext cx="144016" cy="144016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2" name="Дуга 21"/>
            <p:cNvSpPr/>
            <p:nvPr/>
          </p:nvSpPr>
          <p:spPr>
            <a:xfrm rot="15043669">
              <a:off x="3377461" y="5308054"/>
              <a:ext cx="216024" cy="216024"/>
            </a:xfrm>
            <a:prstGeom prst="arc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Дуга 22"/>
            <p:cNvSpPr/>
            <p:nvPr/>
          </p:nvSpPr>
          <p:spPr>
            <a:xfrm rot="15043669">
              <a:off x="6185773" y="5309660"/>
              <a:ext cx="216024" cy="216024"/>
            </a:xfrm>
            <a:prstGeom prst="arc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6101833" y="2852936"/>
                <a:ext cx="2473178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b="1" i="1" smtClean="0"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b="1" i="1" smtClean="0"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𝑨𝑩𝑪</m:t>
                    </m:r>
                    <m:r>
                      <a:rPr lang="en-US" sz="2400" b="1" i="1" smtClean="0"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= ∆</m:t>
                    </m:r>
                    <m:r>
                      <a:rPr lang="en-US" sz="2400" b="1" i="1" smtClean="0"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𝑴𝑵𝑲</m:t>
                    </m:r>
                  </m:oMath>
                </a14:m>
                <a:r>
                  <a:rPr lang="ru-RU" sz="24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Cambria Math"/>
                  </a:rPr>
                  <a:t>,</a:t>
                </a:r>
                <a:endParaRPr lang="en-US" sz="2400" b="1" dirty="0" smtClean="0">
                  <a:solidFill>
                    <a:schemeClr val="bg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mbria Math"/>
                </a:endParaRPr>
              </a:p>
              <a:p>
                <a:r>
                  <a:rPr lang="en-US" sz="24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</a:t>
                </a:r>
                <a:r>
                  <a:rPr lang="en-US" sz="24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</a:t>
                </a:r>
                <a:r>
                  <a:rPr lang="ru-RU" sz="2400" b="1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В</a:t>
                </a:r>
                <a:r>
                  <a:rPr lang="en-US" sz="2400" b="1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24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MN</a:t>
                </a:r>
                <a:r>
                  <a:rPr lang="ru-RU" sz="24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,</a:t>
                </a:r>
                <a:endParaRPr lang="en-US" sz="2400" b="1" dirty="0" smtClean="0">
                  <a:solidFill>
                    <a:schemeClr val="bg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   </m:t>
                    </m:r>
                    <m:r>
                      <a:rPr lang="ru-RU" sz="2400" b="1" i="1" smtClean="0"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4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 = </a:t>
                </a:r>
                <a14:m>
                  <m:oMath xmlns:m="http://schemas.openxmlformats.org/officeDocument/2006/math">
                    <m:r>
                      <a:rPr lang="ru-RU" sz="2400" b="1" i="1">
                        <a:solidFill>
                          <a:schemeClr val="bg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∠</m:t>
                    </m:r>
                  </m:oMath>
                </a14:m>
                <a:r>
                  <a:rPr lang="en-US" sz="24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K</a:t>
                </a:r>
                <a:r>
                  <a:rPr lang="ru-RU" sz="2400" b="1" dirty="0" smtClean="0">
                    <a:solidFill>
                      <a:schemeClr val="bg2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endParaRPr lang="ru-RU" sz="2400" b="1" dirty="0">
                  <a:solidFill>
                    <a:schemeClr val="bg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1833" y="2852936"/>
                <a:ext cx="2473178" cy="1200329"/>
              </a:xfrm>
              <a:prstGeom prst="rect">
                <a:avLst/>
              </a:prstGeom>
              <a:blipFill rotWithShape="1">
                <a:blip r:embed="rId2"/>
                <a:stretch>
                  <a:fillRect l="-739" t="-4569" r="-4187" b="-131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81515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  <p:bldP spid="4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Теорема</a:t>
            </a:r>
            <a:r>
              <a:rPr lang="ru-RU" dirty="0" smtClean="0"/>
              <a:t> (первый признак равенства треугольников)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5"/>
            <a:ext cx="7704856" cy="3168352"/>
          </a:xfrm>
        </p:spPr>
        <p:txBody>
          <a:bodyPr>
            <a:normAutofit/>
          </a:bodyPr>
          <a:lstStyle/>
          <a:p>
            <a:pPr marL="68263" indent="468313">
              <a:buNone/>
            </a:pPr>
            <a:r>
              <a:rPr lang="ru-RU" sz="2800" dirty="0" smtClean="0"/>
              <a:t>Если две стороны и угол между ними одного треугольнику соответственно равны двум сторонам и углу между ними другого треугольника, то такие треугольники равны.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326944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4619423" y="1353542"/>
            <a:ext cx="3869024" cy="3754140"/>
            <a:chOff x="4619423" y="1353542"/>
            <a:chExt cx="3869024" cy="375414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4619423" y="4136876"/>
              <a:ext cx="95571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/>
                  <a:solidFill>
                    <a:schemeClr val="accent3"/>
                  </a:solidFill>
                </a:rPr>
                <a:t>А</a:t>
              </a:r>
              <a:r>
                <a:rPr lang="ru-RU" sz="5400" b="1" baseline="-25000" dirty="0" smtClean="0">
                  <a:ln/>
                  <a:solidFill>
                    <a:schemeClr val="accent3"/>
                  </a:solidFill>
                </a:rPr>
                <a:t>1</a:t>
              </a:r>
              <a:endParaRPr lang="ru-RU" sz="5400" b="1" cap="none" spc="0" baseline="-2500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372354" y="1353542"/>
              <a:ext cx="84510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/>
                  <a:solidFill>
                    <a:schemeClr val="accent3"/>
                  </a:solidFill>
                </a:rPr>
                <a:t>В</a:t>
              </a:r>
              <a:r>
                <a:rPr lang="ru-RU" sz="5400" b="1" baseline="-25000" dirty="0" smtClean="0">
                  <a:ln/>
                  <a:solidFill>
                    <a:schemeClr val="accent3"/>
                  </a:solidFill>
                </a:rPr>
                <a:t>1</a:t>
              </a:r>
              <a:endParaRPr lang="ru-RU" sz="5400" b="1" cap="none" spc="0" baseline="-2500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505486" y="4184352"/>
              <a:ext cx="98296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/>
                  <a:solidFill>
                    <a:schemeClr val="accent3"/>
                  </a:solidFill>
                </a:rPr>
                <a:t>С</a:t>
              </a:r>
              <a:r>
                <a:rPr lang="ru-RU" sz="5400" b="1" baseline="-25000" dirty="0" smtClean="0">
                  <a:ln/>
                  <a:solidFill>
                    <a:schemeClr val="accent3"/>
                  </a:solidFill>
                </a:rPr>
                <a:t>1</a:t>
              </a:r>
              <a:endParaRPr lang="ru-RU" sz="5400" b="1" cap="none" spc="0" baseline="-2500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550778" y="1360884"/>
            <a:ext cx="3591573" cy="3746798"/>
            <a:chOff x="550778" y="1360884"/>
            <a:chExt cx="3591573" cy="374679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54153" y="1360884"/>
              <a:ext cx="58702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>
                  <a:ln/>
                  <a:solidFill>
                    <a:schemeClr val="accent3"/>
                  </a:solidFill>
                </a:rPr>
                <a:t>В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50778" y="4184352"/>
              <a:ext cx="69762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>
                  <a:ln/>
                  <a:solidFill>
                    <a:schemeClr val="accent3"/>
                  </a:solidFill>
                </a:rPr>
                <a:t>А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417473" y="4136876"/>
              <a:ext cx="72487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/>
                  <a:solidFill>
                    <a:schemeClr val="accent3"/>
                  </a:solidFill>
                </a:rPr>
                <a:t>С</a:t>
              </a:r>
              <a:endParaRPr lang="ru-RU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1115616" y="3140968"/>
            <a:ext cx="5359119" cy="1097756"/>
            <a:chOff x="1115616" y="3140968"/>
            <a:chExt cx="5359119" cy="1097756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>
              <a:off x="1115616" y="3212976"/>
              <a:ext cx="21602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Группа 30"/>
            <p:cNvGrpSpPr/>
            <p:nvPr/>
          </p:nvGrpSpPr>
          <p:grpSpPr>
            <a:xfrm>
              <a:off x="1949185" y="4059436"/>
              <a:ext cx="102535" cy="179288"/>
              <a:chOff x="1949185" y="4059436"/>
              <a:chExt cx="102535" cy="179288"/>
            </a:xfrm>
          </p:grpSpPr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1949185" y="4059436"/>
                <a:ext cx="0" cy="17928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2051720" y="4059436"/>
                <a:ext cx="0" cy="17928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Группа 31"/>
            <p:cNvGrpSpPr/>
            <p:nvPr/>
          </p:nvGrpSpPr>
          <p:grpSpPr>
            <a:xfrm>
              <a:off x="6372200" y="4059436"/>
              <a:ext cx="102535" cy="179288"/>
              <a:chOff x="1949185" y="4059436"/>
              <a:chExt cx="102535" cy="179288"/>
            </a:xfrm>
          </p:grpSpPr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1949185" y="4059436"/>
                <a:ext cx="0" cy="17928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2051720" y="4059436"/>
                <a:ext cx="0" cy="179288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Прямая соединительная линия 34"/>
            <p:cNvCxnSpPr/>
            <p:nvPr/>
          </p:nvCxnSpPr>
          <p:spPr>
            <a:xfrm>
              <a:off x="5380109" y="3140968"/>
              <a:ext cx="21602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750097" y="2276872"/>
            <a:ext cx="3029815" cy="2076028"/>
            <a:chOff x="750097" y="2276872"/>
            <a:chExt cx="3029815" cy="2076028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899592" y="2276872"/>
              <a:ext cx="2880320" cy="1872208"/>
              <a:chOff x="1475656" y="1988840"/>
              <a:chExt cx="2880320" cy="1872208"/>
            </a:xfrm>
          </p:grpSpPr>
          <p:cxnSp>
            <p:nvCxnSpPr>
              <p:cNvPr id="5" name="Прямая соединительная линия 4"/>
              <p:cNvCxnSpPr/>
              <p:nvPr/>
            </p:nvCxnSpPr>
            <p:spPr>
              <a:xfrm flipH="1">
                <a:off x="1475656" y="1988840"/>
                <a:ext cx="648072" cy="187220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1475656" y="3861048"/>
                <a:ext cx="2880320" cy="0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H="1" flipV="1">
                <a:off x="2123728" y="1988840"/>
                <a:ext cx="2232248" cy="1872208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Дуга 36"/>
            <p:cNvSpPr/>
            <p:nvPr/>
          </p:nvSpPr>
          <p:spPr>
            <a:xfrm>
              <a:off x="750097" y="3920852"/>
              <a:ext cx="504056" cy="432048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959164" y="2276872"/>
            <a:ext cx="3043212" cy="2076028"/>
            <a:chOff x="4959164" y="2276872"/>
            <a:chExt cx="3043212" cy="2076028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5122056" y="2276872"/>
              <a:ext cx="2880320" cy="1872208"/>
              <a:chOff x="1475656" y="1988840"/>
              <a:chExt cx="2880320" cy="1872208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 flipH="1">
                <a:off x="1475656" y="1988840"/>
                <a:ext cx="648072" cy="1872208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1475656" y="3861048"/>
                <a:ext cx="2880320" cy="0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flipH="1" flipV="1">
                <a:off x="2123728" y="1988840"/>
                <a:ext cx="2232248" cy="1872208"/>
              </a:xfrm>
              <a:prstGeom prst="line">
                <a:avLst/>
              </a:prstGeom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38" name="Дуга 37"/>
            <p:cNvSpPr/>
            <p:nvPr/>
          </p:nvSpPr>
          <p:spPr>
            <a:xfrm>
              <a:off x="4959164" y="3920852"/>
              <a:ext cx="504056" cy="432048"/>
            </a:xfrm>
            <a:prstGeom prst="arc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56111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494</TotalTime>
  <Words>406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Треугольник. Первый признак равенства треугольников</vt:lpstr>
      <vt:lpstr>Треугольник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Теорема (первый признак равенства треугольников)</vt:lpstr>
      <vt:lpstr>Презентация PowerPoint</vt:lpstr>
      <vt:lpstr>Дано:</vt:lpstr>
      <vt:lpstr>Презентация PowerPoint</vt:lpstr>
      <vt:lpstr>Дано:</vt:lpstr>
      <vt:lpstr>Дано:</vt:lpstr>
      <vt:lpstr>Дано:</vt:lpstr>
      <vt:lpstr>Дано: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Треугольник. Первый признак равенства треугольников.</dc:title>
  <dc:creator>Admin</dc:creator>
  <cp:lastModifiedBy>Admin</cp:lastModifiedBy>
  <cp:revision>48</cp:revision>
  <dcterms:created xsi:type="dcterms:W3CDTF">2014-10-20T13:33:46Z</dcterms:created>
  <dcterms:modified xsi:type="dcterms:W3CDTF">2014-10-22T08:40:27Z</dcterms:modified>
</cp:coreProperties>
</file>