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67" r:id="rId4"/>
    <p:sldId id="269" r:id="rId5"/>
    <p:sldId id="270" r:id="rId6"/>
    <p:sldId id="271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00"/>
    <a:srgbClr val="00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08" autoAdjust="0"/>
  </p:normalViewPr>
  <p:slideViewPr>
    <p:cSldViewPr>
      <p:cViewPr>
        <p:scale>
          <a:sx n="55" d="100"/>
          <a:sy n="55" d="100"/>
        </p:scale>
        <p:origin x="-9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5" name="Picture 8" descr="Expbann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EXPHORS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1B2ABD-844B-4867-B4B5-D21D0DCF9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5F681-A617-4083-B713-56465673EE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257E6-D85F-464A-89A4-FA93E472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08152-6A64-4A7E-AB0E-416D8475E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A546C-0F98-4972-87FE-E337F46B3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9832-BA0A-4DC7-A86A-815E78ABE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C1256-9F45-46E7-B445-49ADD195D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CFE87-ABCC-4F7C-B043-C6C9DEF9E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06946-D291-460E-914F-319168059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7ED2-3FEE-4F56-82E2-ADBF75CEE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DE295-551E-47FF-A00E-42F31A004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32" name="Picture 3" descr="Expbann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4" name="Rectangle 4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B8E3D388-D973-43EA-B4FC-D3B6B0512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744538"/>
          </a:xfrm>
        </p:spPr>
        <p:txBody>
          <a:bodyPr/>
          <a:lstStyle/>
          <a:p>
            <a:pPr algn="ctr" eaLnBrk="1" hangingPunct="1"/>
            <a:r>
              <a:rPr lang="ru-RU" sz="4000" b="1" dirty="0" smtClean="0"/>
              <a:t>Домашнее задание: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1116013" y="1125538"/>
            <a:ext cx="7632700" cy="5111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buFontTx/>
              <a:buAutoNum type="arabicPeriod"/>
            </a:pPr>
            <a:r>
              <a:rPr lang="ru-RU" sz="3200" dirty="0"/>
              <a:t>§14 читать;</a:t>
            </a:r>
          </a:p>
          <a:p>
            <a:pPr marL="342900" indent="-342900">
              <a:buFontTx/>
              <a:buAutoNum type="arabicPeriod"/>
            </a:pPr>
            <a:endParaRPr lang="ru-RU" sz="3200" dirty="0"/>
          </a:p>
          <a:p>
            <a:pPr marL="342900" indent="-342900">
              <a:buFontTx/>
              <a:buAutoNum type="arabicPeriod"/>
            </a:pPr>
            <a:r>
              <a:rPr lang="ru-RU" sz="3200" dirty="0"/>
              <a:t>Ответь на вопросы и задания после §14;</a:t>
            </a:r>
          </a:p>
          <a:p>
            <a:pPr marL="342900" indent="-342900">
              <a:buFontTx/>
              <a:buAutoNum type="arabicPeriod"/>
            </a:pPr>
            <a:endParaRPr lang="ru-RU" sz="3200" dirty="0"/>
          </a:p>
          <a:p>
            <a:pPr marL="342900" indent="-342900">
              <a:buFontTx/>
              <a:buAutoNum type="arabicPeriod"/>
            </a:pPr>
            <a:r>
              <a:rPr lang="ru-RU" sz="3200" dirty="0"/>
              <a:t>Решить проблему, выполнить практикум;</a:t>
            </a:r>
          </a:p>
          <a:p>
            <a:pPr marL="342900" indent="-342900">
              <a:buFontTx/>
              <a:buAutoNum type="arabicPeriod"/>
            </a:pPr>
            <a:endParaRPr lang="ru-RU" sz="3200" dirty="0"/>
          </a:p>
          <a:p>
            <a:pPr marL="342900" indent="-342900">
              <a:buFontTx/>
              <a:buAutoNum type="arabicPeriod"/>
            </a:pPr>
            <a:r>
              <a:rPr lang="ru-RU" sz="3200" dirty="0"/>
              <a:t>Новые слова </a:t>
            </a:r>
            <a:r>
              <a:rPr lang="ru-RU" sz="3200" dirty="0" smtClean="0"/>
              <a:t>выучить.</a:t>
            </a:r>
            <a:endParaRPr lang="ru-RU" sz="3200" dirty="0"/>
          </a:p>
          <a:p>
            <a:pPr marL="342900" indent="-342900">
              <a:buFontTx/>
              <a:buAutoNum type="arabicPeriod"/>
            </a:pPr>
            <a:endParaRPr lang="ru-RU" sz="3200" dirty="0"/>
          </a:p>
          <a:p>
            <a:endParaRPr lang="ru-RU" sz="3200" dirty="0"/>
          </a:p>
          <a:p>
            <a:pPr marL="342900" indent="-342900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60350"/>
            <a:ext cx="396081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853" name="Rectangle 5"/>
          <p:cNvSpPr>
            <a:spLocks noChangeArrowheads="1"/>
          </p:cNvSpPr>
          <p:nvPr/>
        </p:nvSpPr>
        <p:spPr bwMode="auto">
          <a:xfrm>
            <a:off x="5003800" y="260350"/>
            <a:ext cx="3744913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Охрана</a:t>
            </a:r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ru-RU" sz="2400" b="1">
                <a:solidFill>
                  <a:srgbClr val="FF0000"/>
                </a:solidFill>
              </a:rPr>
              <a:t>труда</a:t>
            </a:r>
            <a:r>
              <a:rPr lang="ru-RU" sz="2400">
                <a:solidFill>
                  <a:srgbClr val="FF0000"/>
                </a:solidFill>
              </a:rPr>
              <a:t> - </a:t>
            </a:r>
          </a:p>
          <a:p>
            <a:pPr algn="ctr"/>
            <a:r>
              <a:rPr lang="ru-RU" sz="2400" b="1"/>
              <a:t>система сохранения </a:t>
            </a:r>
          </a:p>
          <a:p>
            <a:pPr algn="ctr"/>
            <a:r>
              <a:rPr lang="ru-RU" sz="2400" b="1"/>
              <a:t>жизни и здоровья </a:t>
            </a:r>
          </a:p>
          <a:p>
            <a:pPr algn="ctr"/>
            <a:r>
              <a:rPr lang="ru-RU" sz="2400" b="1"/>
              <a:t>работников в процессе </a:t>
            </a:r>
          </a:p>
          <a:p>
            <a:pPr algn="ctr"/>
            <a:r>
              <a:rPr lang="ru-RU" sz="2400" b="1"/>
              <a:t>трудовой деятельности</a:t>
            </a:r>
            <a:r>
              <a:rPr lang="ru-RU"/>
              <a:t> </a:t>
            </a:r>
          </a:p>
        </p:txBody>
      </p:sp>
      <p:sp>
        <p:nvSpPr>
          <p:cNvPr id="206854" name="Rectangle 6"/>
          <p:cNvSpPr>
            <a:spLocks noChangeArrowheads="1"/>
          </p:cNvSpPr>
          <p:nvPr/>
        </p:nvSpPr>
        <p:spPr bwMode="auto">
          <a:xfrm>
            <a:off x="5003800" y="2420938"/>
            <a:ext cx="3744913" cy="3744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>
                <a:solidFill>
                  <a:srgbClr val="FF0000"/>
                </a:solidFill>
              </a:rPr>
              <a:t>Включает в себя: </a:t>
            </a:r>
          </a:p>
          <a:p>
            <a:endParaRPr lang="ru-RU" sz="2000" b="1">
              <a:solidFill>
                <a:srgbClr val="FF0000"/>
              </a:solidFill>
            </a:endParaRPr>
          </a:p>
          <a:p>
            <a:r>
              <a:rPr lang="ru-RU" sz="2000" b="1"/>
              <a:t> правовые, </a:t>
            </a:r>
          </a:p>
          <a:p>
            <a:pPr>
              <a:buFontTx/>
              <a:buChar char="•"/>
            </a:pPr>
            <a:r>
              <a:rPr lang="ru-RU" sz="2000" b="1"/>
              <a:t> социально-экономические, </a:t>
            </a:r>
          </a:p>
          <a:p>
            <a:pPr>
              <a:buFontTx/>
              <a:buChar char="•"/>
            </a:pPr>
            <a:r>
              <a:rPr lang="ru-RU" sz="2000" b="1"/>
              <a:t> организационно-технические, </a:t>
            </a:r>
          </a:p>
          <a:p>
            <a:pPr>
              <a:buFontTx/>
              <a:buChar char="•"/>
            </a:pPr>
            <a:r>
              <a:rPr lang="ru-RU" sz="2000" b="1"/>
              <a:t> санитарно-гигиенические, </a:t>
            </a:r>
          </a:p>
          <a:p>
            <a:pPr>
              <a:buFontTx/>
              <a:buChar char="•"/>
            </a:pPr>
            <a:r>
              <a:rPr lang="ru-RU" sz="2000" b="1"/>
              <a:t> лечебно-профилактические, </a:t>
            </a:r>
          </a:p>
          <a:p>
            <a:pPr>
              <a:buFontTx/>
              <a:buChar char="•"/>
            </a:pPr>
            <a:r>
              <a:rPr lang="ru-RU" sz="2000" b="1"/>
              <a:t> реабилитационные и </a:t>
            </a:r>
          </a:p>
          <a:p>
            <a:r>
              <a:rPr lang="ru-RU" sz="2000" b="1"/>
              <a:t>иные мероприятия.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3" grpId="0" animBg="1"/>
      <p:bldP spid="2068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pPr algn="ctr"/>
            <a:r>
              <a:rPr lang="ru-RU" sz="4000" b="1" dirty="0" smtClean="0"/>
              <a:t>Тест: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12776"/>
            <a:ext cx="7772400" cy="44546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1.Закончите следующее определение: «Трудовое право – есть совокупность правовых норм, регулирующих:</a:t>
            </a:r>
          </a:p>
          <a:p>
            <a:r>
              <a:rPr lang="ru-RU" dirty="0"/>
              <a:t>а) отношение в сфере трудовой деятельности»;</a:t>
            </a:r>
          </a:p>
          <a:p>
            <a:r>
              <a:rPr lang="ru-RU" dirty="0"/>
              <a:t>б) договорные отношения»;</a:t>
            </a:r>
          </a:p>
          <a:p>
            <a:r>
              <a:rPr lang="ru-RU" dirty="0"/>
              <a:t>в) семейные отношения».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591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pPr algn="ctr"/>
            <a:r>
              <a:rPr lang="ru-RU" sz="4000" b="1" dirty="0" smtClean="0"/>
              <a:t>Тест: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12776"/>
            <a:ext cx="7772400" cy="445462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/>
              <a:t>2. В каком основном правовом акте собраны нормы трудового права?</a:t>
            </a:r>
          </a:p>
          <a:p>
            <a:r>
              <a:rPr lang="ru-RU" sz="3600" dirty="0"/>
              <a:t>а) в Уложении о трудовых отношениях;</a:t>
            </a:r>
          </a:p>
          <a:p>
            <a:r>
              <a:rPr lang="ru-RU" sz="3600" dirty="0"/>
              <a:t>б) в Трудовом кодексе РФ;</a:t>
            </a:r>
          </a:p>
          <a:p>
            <a:r>
              <a:rPr lang="ru-RU" sz="3600" dirty="0"/>
              <a:t>в) в Кодексе законов о </a:t>
            </a:r>
            <a:r>
              <a:rPr lang="ru-RU" sz="3600" dirty="0" smtClean="0"/>
              <a:t>труде.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371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pPr algn="ctr"/>
            <a:r>
              <a:rPr lang="ru-RU" sz="4000" b="1" dirty="0" smtClean="0"/>
              <a:t>Тест: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12776"/>
            <a:ext cx="7772400" cy="4454624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/>
              <a:t>3. Назовите возраст трудовой дееспособности по общему правилу:</a:t>
            </a:r>
          </a:p>
          <a:p>
            <a:r>
              <a:rPr lang="ru-RU" sz="4000" dirty="0"/>
              <a:t>а) 13 лет;</a:t>
            </a:r>
          </a:p>
          <a:p>
            <a:r>
              <a:rPr lang="ru-RU" sz="4000" dirty="0"/>
              <a:t>б) 18 лет;</a:t>
            </a:r>
          </a:p>
          <a:p>
            <a:r>
              <a:rPr lang="ru-RU" sz="4000" dirty="0"/>
              <a:t>в) 16 лет.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034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pPr algn="ctr"/>
            <a:r>
              <a:rPr lang="ru-RU" sz="4000" b="1" dirty="0" smtClean="0"/>
              <a:t>Тест: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12776"/>
            <a:ext cx="7772400" cy="345638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4</a:t>
            </a:r>
            <a:r>
              <a:rPr lang="ru-RU" sz="3600" dirty="0"/>
              <a:t>. Завершите предложение.</a:t>
            </a:r>
          </a:p>
          <a:p>
            <a:pPr marL="0" indent="0">
              <a:buNone/>
            </a:pPr>
            <a:r>
              <a:rPr lang="ru-RU" sz="3600" dirty="0"/>
              <a:t>«Договор, устанавливающий условия взаимоотношений, права и обязанности сторон называется…».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067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772400" cy="671736"/>
          </a:xfrm>
        </p:spPr>
        <p:txBody>
          <a:bodyPr/>
          <a:lstStyle/>
          <a:p>
            <a:pPr algn="ctr"/>
            <a:r>
              <a:rPr lang="ru-RU" sz="4000" b="1" dirty="0" smtClean="0"/>
              <a:t>Тест: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12776"/>
            <a:ext cx="7772400" cy="345638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5. Продолжительность рабочей недели в возрасте от 16 до 18 не должна превышать:</a:t>
            </a:r>
          </a:p>
          <a:p>
            <a:r>
              <a:rPr lang="ru-RU" dirty="0"/>
              <a:t>а) 24 часов в неделю;</a:t>
            </a:r>
          </a:p>
          <a:p>
            <a:r>
              <a:rPr lang="ru-RU" dirty="0"/>
              <a:t>б) 36 часов в неделю;</a:t>
            </a:r>
          </a:p>
          <a:p>
            <a:r>
              <a:rPr lang="ru-RU" dirty="0"/>
              <a:t>в) 40 часов в неделю.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78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Ответы: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752600"/>
            <a:ext cx="4699248" cy="41148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1 </a:t>
            </a:r>
            <a:r>
              <a:rPr lang="ru-RU" sz="4000" dirty="0"/>
              <a:t>– а;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2 </a:t>
            </a:r>
            <a:r>
              <a:rPr lang="ru-RU" sz="4000" dirty="0"/>
              <a:t>– б;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3 </a:t>
            </a:r>
            <a:r>
              <a:rPr lang="ru-RU" sz="4000" dirty="0"/>
              <a:t>– в;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4 </a:t>
            </a:r>
            <a:r>
              <a:rPr lang="ru-RU" sz="4000" dirty="0"/>
              <a:t>– трудовым;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5 </a:t>
            </a:r>
            <a:r>
              <a:rPr lang="ru-RU" sz="4000" dirty="0"/>
              <a:t>– б.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36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Практическая задача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52600"/>
            <a:ext cx="7992888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При приеме на работу помощником повара в столовую 17-летний Н. установили испытательный срок в 2 месяца. Скоро выяснилось, что Н. Не справляется с работой, через месяц ее уволили как не выдержавшую испытания. Какие правовые ошибки были допущены в данной ситуации.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196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 noChangeAspect="1"/>
          </p:cNvGrpSpPr>
          <p:nvPr/>
        </p:nvGrpSpPr>
        <p:grpSpPr bwMode="auto">
          <a:xfrm>
            <a:off x="889000" y="27130"/>
            <a:ext cx="8003480" cy="6282189"/>
            <a:chOff x="1856" y="2072"/>
            <a:chExt cx="8048" cy="4183"/>
          </a:xfrm>
        </p:grpSpPr>
        <p:sp>
          <p:nvSpPr>
            <p:cNvPr id="5" name="AutoShape 3"/>
            <p:cNvSpPr>
              <a:spLocks noChangeAspect="1" noChangeArrowheads="1"/>
            </p:cNvSpPr>
            <p:nvPr/>
          </p:nvSpPr>
          <p:spPr bwMode="auto">
            <a:xfrm>
              <a:off x="1856" y="2072"/>
              <a:ext cx="8048" cy="4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3550" y="2166"/>
              <a:ext cx="4659" cy="742"/>
            </a:xfrm>
            <a:prstGeom prst="ribbon2">
              <a:avLst>
                <a:gd name="adj1" fmla="val 12500"/>
                <a:gd name="adj2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Трудовое право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2421" y="2825"/>
              <a:ext cx="1271" cy="3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3692" y="2908"/>
              <a:ext cx="705" cy="15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5669" y="2815"/>
              <a:ext cx="0" cy="5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6718" y="2908"/>
              <a:ext cx="290" cy="14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8068" y="2908"/>
              <a:ext cx="847" cy="41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1856" y="3326"/>
              <a:ext cx="1553" cy="11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Что регулирует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Отношение в процессе труда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708" y="4450"/>
              <a:ext cx="1919" cy="12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rPr>
                <a:t>Источники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rPr>
                <a:t>Конституция РФ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  <a:cs typeface="Arial" pitchFamily="34" charset="0"/>
                </a:rPr>
                <a:t>Трудовой Кодекс РФ</a:t>
              </a: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627" y="3377"/>
              <a:ext cx="1736" cy="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Участники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работники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  <a:cs typeface="Arial" pitchFamily="34" charset="0"/>
                </a:rPr>
                <a:t>работодатели</a:t>
              </a:r>
            </a:p>
          </p:txBody>
        </p:sp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680471" y="3470267"/>
            <a:ext cx="2175896" cy="1702707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Принципы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1) труд свободный, за вознаграждение и отдых;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2) принудительный труд запрещен;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3) защита от безработицы.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6804248" y="1987029"/>
            <a:ext cx="2088232" cy="290267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Положения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1) порядок поступления на работу (паспорт и возраст);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2) соглашения сторон;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3) «Трудовая книжка» - главный документ;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4) дисциплина труда;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5) льготы несовершеннолетних</a:t>
            </a:r>
          </a:p>
        </p:txBody>
      </p:sp>
    </p:spTree>
    <p:extLst>
      <p:ext uri="{BB962C8B-B14F-4D97-AF65-F5344CB8AC3E}">
        <p14:creationId xmlns:p14="http://schemas.microsoft.com/office/powerpoint/2010/main" val="1860955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Труд и право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455613"/>
          </a:xfrm>
        </p:spPr>
        <p:txBody>
          <a:bodyPr/>
          <a:lstStyle/>
          <a:p>
            <a:pPr algn="ctr" eaLnBrk="1" hangingPunct="1"/>
            <a:r>
              <a:rPr lang="ru-RU" sz="3600" b="1" dirty="0" smtClean="0"/>
              <a:t>План урока: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1042988" y="908050"/>
            <a:ext cx="7705725" cy="5400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just">
              <a:buFontTx/>
              <a:buAutoNum type="arabicPeriod"/>
            </a:pPr>
            <a:r>
              <a:rPr lang="ru-RU" sz="3000" b="1" i="1"/>
              <a:t> Право граждан на труд;</a:t>
            </a:r>
          </a:p>
          <a:p>
            <a:pPr marL="342900" indent="-342900" algn="just">
              <a:buFontTx/>
              <a:buAutoNum type="arabicPeriod"/>
            </a:pPr>
            <a:endParaRPr lang="ru-RU" sz="1600" b="1" i="1"/>
          </a:p>
          <a:p>
            <a:pPr marL="342900" indent="-342900" algn="just"/>
            <a:r>
              <a:rPr lang="ru-RU" sz="3000" b="1" i="1"/>
              <a:t>2.Трудовые правоотношения;</a:t>
            </a:r>
          </a:p>
          <a:p>
            <a:pPr marL="342900" indent="-342900" algn="just"/>
            <a:endParaRPr lang="ru-RU" sz="1600" b="1" i="1"/>
          </a:p>
          <a:p>
            <a:pPr marL="342900" indent="-342900" algn="just"/>
            <a:r>
              <a:rPr lang="ru-RU" sz="3000" b="1" i="1"/>
              <a:t>3.Трудовой договор;</a:t>
            </a:r>
          </a:p>
          <a:p>
            <a:pPr marL="342900" indent="-342900" algn="just"/>
            <a:endParaRPr lang="ru-RU" sz="1600" b="1" i="1"/>
          </a:p>
          <a:p>
            <a:pPr marL="342900" indent="-342900" algn="just"/>
            <a:r>
              <a:rPr lang="ru-RU" sz="3000" b="1" i="1"/>
              <a:t>4. Рабочее время;</a:t>
            </a:r>
          </a:p>
          <a:p>
            <a:pPr marL="342900" indent="-342900" algn="just"/>
            <a:endParaRPr lang="ru-RU" sz="1600" b="1" i="1"/>
          </a:p>
          <a:p>
            <a:pPr marL="342900" indent="-342900" algn="just"/>
            <a:r>
              <a:rPr lang="ru-RU" sz="3000" b="1" i="1"/>
              <a:t>5. Время отдыха;</a:t>
            </a:r>
          </a:p>
          <a:p>
            <a:pPr marL="342900" indent="-342900" algn="just"/>
            <a:endParaRPr lang="ru-RU" sz="1600" b="1" i="1"/>
          </a:p>
          <a:p>
            <a:pPr marL="342900" indent="-342900" algn="just"/>
            <a:r>
              <a:rPr lang="ru-RU" sz="3000" b="1" i="1"/>
              <a:t>6. Дисциплинарная ответственность.</a:t>
            </a:r>
          </a:p>
          <a:p>
            <a:pPr marL="342900" indent="-342900" algn="just"/>
            <a:endParaRPr lang="ru-RU" sz="24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527050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1. Право граждан на труд</a:t>
            </a:r>
          </a:p>
        </p:txBody>
      </p:sp>
      <p:sp>
        <p:nvSpPr>
          <p:cNvPr id="197636" name="Rectangle 4"/>
          <p:cNvSpPr>
            <a:spLocks noChangeArrowheads="1"/>
          </p:cNvSpPr>
          <p:nvPr/>
        </p:nvSpPr>
        <p:spPr bwMode="auto">
          <a:xfrm>
            <a:off x="1042988" y="981075"/>
            <a:ext cx="7705725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Право на труд</a:t>
            </a:r>
            <a:r>
              <a:rPr lang="ru-RU" sz="2000"/>
              <a:t> </a:t>
            </a:r>
            <a:r>
              <a:rPr lang="ru-RU" sz="2000" b="1"/>
              <a:t>- одно из экономических прав человека</a:t>
            </a:r>
            <a:r>
              <a:rPr lang="ru-RU"/>
              <a:t> </a:t>
            </a:r>
          </a:p>
        </p:txBody>
      </p:sp>
      <p:sp>
        <p:nvSpPr>
          <p:cNvPr id="197637" name="Line 5"/>
          <p:cNvSpPr>
            <a:spLocks noChangeShapeType="1"/>
          </p:cNvSpPr>
          <p:nvPr/>
        </p:nvSpPr>
        <p:spPr bwMode="auto">
          <a:xfrm>
            <a:off x="4859338" y="1484313"/>
            <a:ext cx="0" cy="360362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7638" name="Rectangle 6"/>
          <p:cNvSpPr>
            <a:spLocks noChangeArrowheads="1"/>
          </p:cNvSpPr>
          <p:nvPr/>
        </p:nvSpPr>
        <p:spPr bwMode="auto">
          <a:xfrm>
            <a:off x="1042988" y="1844675"/>
            <a:ext cx="7705725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 статье 37 Конституции России закреплено «</a:t>
            </a:r>
            <a:r>
              <a:rPr lang="ru-RU" sz="2000" b="1">
                <a:solidFill>
                  <a:srgbClr val="FF0000"/>
                </a:solidFill>
              </a:rPr>
              <a:t>право на труд в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условиях, отвечающих требованиям безопасности и гигиены</a:t>
            </a:r>
            <a:r>
              <a:rPr lang="ru-RU" sz="2000" b="1"/>
              <a:t>»</a:t>
            </a:r>
            <a:r>
              <a:rPr lang="ru-RU"/>
              <a:t> </a:t>
            </a:r>
          </a:p>
        </p:txBody>
      </p:sp>
      <p:sp>
        <p:nvSpPr>
          <p:cNvPr id="197640" name="Rectangle 8"/>
          <p:cNvSpPr>
            <a:spLocks noChangeArrowheads="1"/>
          </p:cNvSpPr>
          <p:nvPr/>
        </p:nvSpPr>
        <p:spPr bwMode="auto">
          <a:xfrm>
            <a:off x="1042988" y="2708275"/>
            <a:ext cx="3529012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Свобода труда</a:t>
            </a:r>
            <a:r>
              <a:rPr lang="ru-RU"/>
              <a:t> </a:t>
            </a:r>
          </a:p>
        </p:txBody>
      </p:sp>
      <p:sp>
        <p:nvSpPr>
          <p:cNvPr id="197641" name="Rectangle 9"/>
          <p:cNvSpPr>
            <a:spLocks noChangeArrowheads="1"/>
          </p:cNvSpPr>
          <p:nvPr/>
        </p:nvSpPr>
        <p:spPr bwMode="auto">
          <a:xfrm>
            <a:off x="5219700" y="2708275"/>
            <a:ext cx="3529013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Запрещение принудительного</a:t>
            </a:r>
          </a:p>
          <a:p>
            <a:pPr algn="ctr"/>
            <a:r>
              <a:rPr lang="ru-RU" sz="2000" b="1"/>
              <a:t>труда</a:t>
            </a:r>
          </a:p>
        </p:txBody>
      </p:sp>
      <p:sp>
        <p:nvSpPr>
          <p:cNvPr id="197642" name="Rectangle 10"/>
          <p:cNvSpPr>
            <a:spLocks noChangeArrowheads="1"/>
          </p:cNvSpPr>
          <p:nvPr/>
        </p:nvSpPr>
        <p:spPr bwMode="auto">
          <a:xfrm>
            <a:off x="1042988" y="3500438"/>
            <a:ext cx="352901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Запрещение дискриминация</a:t>
            </a:r>
          </a:p>
          <a:p>
            <a:pPr algn="ctr"/>
            <a:r>
              <a:rPr lang="ru-RU" sz="2000" b="1"/>
              <a:t> в сфере труда</a:t>
            </a:r>
          </a:p>
        </p:txBody>
      </p:sp>
      <p:sp>
        <p:nvSpPr>
          <p:cNvPr id="197643" name="Rectangle 11"/>
          <p:cNvSpPr>
            <a:spLocks noChangeArrowheads="1"/>
          </p:cNvSpPr>
          <p:nvPr/>
        </p:nvSpPr>
        <p:spPr bwMode="auto">
          <a:xfrm>
            <a:off x="5219700" y="3500438"/>
            <a:ext cx="3529013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Справедливые условия труда</a:t>
            </a:r>
            <a:r>
              <a:rPr lang="ru-RU"/>
              <a:t> </a:t>
            </a:r>
          </a:p>
        </p:txBody>
      </p:sp>
      <p:sp>
        <p:nvSpPr>
          <p:cNvPr id="197644" name="Rectangle 12"/>
          <p:cNvSpPr>
            <a:spLocks noChangeArrowheads="1"/>
          </p:cNvSpPr>
          <p:nvPr/>
        </p:nvSpPr>
        <p:spPr bwMode="auto">
          <a:xfrm>
            <a:off x="1042988" y="4292600"/>
            <a:ext cx="77771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Защита от безработицы и содействие в трудоустройстве</a:t>
            </a:r>
            <a:r>
              <a:rPr lang="ru-RU"/>
              <a:t> </a:t>
            </a:r>
          </a:p>
        </p:txBody>
      </p:sp>
      <p:sp>
        <p:nvSpPr>
          <p:cNvPr id="197645" name="Rectangle 13"/>
          <p:cNvSpPr>
            <a:spLocks noChangeArrowheads="1"/>
          </p:cNvSpPr>
          <p:nvPr/>
        </p:nvSpPr>
        <p:spPr bwMode="auto">
          <a:xfrm>
            <a:off x="1042988" y="4868863"/>
            <a:ext cx="77771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Обеспечение права каждого работника на своевременную</a:t>
            </a:r>
          </a:p>
          <a:p>
            <a:pPr algn="ctr"/>
            <a:r>
              <a:rPr lang="ru-RU" sz="2000" b="1"/>
              <a:t> и в полном размере выплату справедливой заработной платы</a:t>
            </a:r>
            <a:r>
              <a:rPr lang="ru-RU"/>
              <a:t> </a:t>
            </a:r>
          </a:p>
        </p:txBody>
      </p:sp>
      <p:sp>
        <p:nvSpPr>
          <p:cNvPr id="197646" name="Rectangle 14"/>
          <p:cNvSpPr>
            <a:spLocks noChangeArrowheads="1"/>
          </p:cNvSpPr>
          <p:nvPr/>
        </p:nvSpPr>
        <p:spPr bwMode="auto">
          <a:xfrm>
            <a:off x="1042988" y="5661025"/>
            <a:ext cx="7777162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Обеспечение права работников и работодателей на </a:t>
            </a:r>
          </a:p>
          <a:p>
            <a:pPr algn="ctr"/>
            <a:r>
              <a:rPr lang="ru-RU" sz="2000" b="1"/>
              <a:t>объединение для защиты своих прав и законных интересов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6" grpId="0" animBg="1"/>
      <p:bldP spid="197637" grpId="0" animBg="1"/>
      <p:bldP spid="197638" grpId="0" animBg="1"/>
      <p:bldP spid="197640" grpId="0" animBg="1"/>
      <p:bldP spid="197641" grpId="0" animBg="1"/>
      <p:bldP spid="197642" grpId="0" animBg="1"/>
      <p:bldP spid="197643" grpId="0" animBg="1"/>
      <p:bldP spid="197644" grpId="0" animBg="1"/>
      <p:bldP spid="197645" grpId="0" animBg="1"/>
      <p:bldP spid="1976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600075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2.</a:t>
            </a:r>
            <a:r>
              <a:rPr lang="en-US" sz="2400" b="1" i="0" dirty="0" smtClean="0">
                <a:solidFill>
                  <a:schemeClr val="tx1"/>
                </a:solidFill>
              </a:rPr>
              <a:t> </a:t>
            </a:r>
            <a:r>
              <a:rPr lang="ru-RU" sz="2400" b="1" i="0" dirty="0" smtClean="0">
                <a:solidFill>
                  <a:schemeClr val="tx1"/>
                </a:solidFill>
              </a:rPr>
              <a:t>Трудовые правоотношения</a:t>
            </a: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1042988" y="1052513"/>
            <a:ext cx="7705725" cy="10810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Трудовые правоотношения</a:t>
            </a:r>
            <a:r>
              <a:rPr lang="ru-RU" sz="2000" b="1"/>
              <a:t> - это отношения, основанные </a:t>
            </a:r>
          </a:p>
          <a:p>
            <a:pPr algn="ctr"/>
            <a:r>
              <a:rPr lang="ru-RU" sz="2000" b="1"/>
              <a:t>на соглашении между </a:t>
            </a:r>
            <a:r>
              <a:rPr lang="ru-RU" sz="2000" b="1">
                <a:solidFill>
                  <a:srgbClr val="FF0000"/>
                </a:solidFill>
              </a:rPr>
              <a:t>работником</a:t>
            </a:r>
            <a:r>
              <a:rPr lang="ru-RU" sz="2000" b="1"/>
              <a:t> и </a:t>
            </a:r>
            <a:r>
              <a:rPr lang="ru-RU" sz="2000" b="1">
                <a:solidFill>
                  <a:srgbClr val="FF0000"/>
                </a:solidFill>
              </a:rPr>
              <a:t>работодателем</a:t>
            </a:r>
            <a:r>
              <a:rPr lang="ru-RU" sz="2000" b="1"/>
              <a:t> о личном</a:t>
            </a:r>
          </a:p>
          <a:p>
            <a:pPr algn="ctr"/>
            <a:r>
              <a:rPr lang="ru-RU" sz="2000" b="1"/>
              <a:t>выполнении работником за плату труда </a:t>
            </a:r>
          </a:p>
        </p:txBody>
      </p:sp>
      <p:sp>
        <p:nvSpPr>
          <p:cNvPr id="198662" name="Rectangle 6"/>
          <p:cNvSpPr>
            <a:spLocks noChangeArrowheads="1"/>
          </p:cNvSpPr>
          <p:nvPr/>
        </p:nvSpPr>
        <p:spPr bwMode="auto">
          <a:xfrm>
            <a:off x="1042988" y="2349500"/>
            <a:ext cx="2305050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Субъекты</a:t>
            </a:r>
          </a:p>
        </p:txBody>
      </p:sp>
      <p:sp>
        <p:nvSpPr>
          <p:cNvPr id="198663" name="Rectangle 7"/>
          <p:cNvSpPr>
            <a:spLocks noChangeArrowheads="1"/>
          </p:cNvSpPr>
          <p:nvPr/>
        </p:nvSpPr>
        <p:spPr bwMode="auto">
          <a:xfrm>
            <a:off x="1042988" y="4076700"/>
            <a:ext cx="230505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Содержание</a:t>
            </a:r>
          </a:p>
        </p:txBody>
      </p:sp>
      <p:sp>
        <p:nvSpPr>
          <p:cNvPr id="198664" name="Rectangle 8"/>
          <p:cNvSpPr>
            <a:spLocks noChangeArrowheads="1"/>
          </p:cNvSpPr>
          <p:nvPr/>
        </p:nvSpPr>
        <p:spPr bwMode="auto">
          <a:xfrm>
            <a:off x="1042988" y="3213100"/>
            <a:ext cx="230505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Объект</a:t>
            </a:r>
          </a:p>
        </p:txBody>
      </p:sp>
      <p:sp>
        <p:nvSpPr>
          <p:cNvPr id="198665" name="Rectangle 9"/>
          <p:cNvSpPr>
            <a:spLocks noChangeArrowheads="1"/>
          </p:cNvSpPr>
          <p:nvPr/>
        </p:nvSpPr>
        <p:spPr bwMode="auto">
          <a:xfrm>
            <a:off x="3419475" y="2349500"/>
            <a:ext cx="532923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РАБОТНИК и РАБОТОДАТЕЛЬ</a:t>
            </a:r>
          </a:p>
        </p:txBody>
      </p:sp>
      <p:sp>
        <p:nvSpPr>
          <p:cNvPr id="198666" name="Rectangle 10"/>
          <p:cNvSpPr>
            <a:spLocks noChangeArrowheads="1"/>
          </p:cNvSpPr>
          <p:nvPr/>
        </p:nvSpPr>
        <p:spPr bwMode="auto">
          <a:xfrm>
            <a:off x="3419475" y="3213100"/>
            <a:ext cx="532923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РЕЗУЛЬТАТЫ ТРУДОВОЙ </a:t>
            </a:r>
          </a:p>
          <a:p>
            <a:pPr algn="ctr"/>
            <a:r>
              <a:rPr lang="ru-RU" sz="2000" b="1"/>
              <a:t>ДЕЯТЕЛЬНОСТИ</a:t>
            </a:r>
          </a:p>
        </p:txBody>
      </p:sp>
      <p:sp>
        <p:nvSpPr>
          <p:cNvPr id="198667" name="Rectangle 11"/>
          <p:cNvSpPr>
            <a:spLocks noChangeArrowheads="1"/>
          </p:cNvSpPr>
          <p:nvPr/>
        </p:nvSpPr>
        <p:spPr bwMode="auto">
          <a:xfrm>
            <a:off x="3419475" y="4076700"/>
            <a:ext cx="532923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ВЗАИМНЫЕ ПРАВА И ОБЯЗАННОСТИ</a:t>
            </a:r>
          </a:p>
          <a:p>
            <a:pPr algn="ctr"/>
            <a:r>
              <a:rPr lang="ru-RU" sz="2000" b="1"/>
              <a:t> СУБЪЕКТОВ</a:t>
            </a:r>
          </a:p>
        </p:txBody>
      </p:sp>
      <p:sp>
        <p:nvSpPr>
          <p:cNvPr id="198668" name="Rectangle 12"/>
          <p:cNvSpPr>
            <a:spLocks noChangeArrowheads="1"/>
          </p:cNvSpPr>
          <p:nvPr/>
        </p:nvSpPr>
        <p:spPr bwMode="auto">
          <a:xfrm>
            <a:off x="1042988" y="4941888"/>
            <a:ext cx="7705725" cy="13668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0000"/>
                </a:solidFill>
              </a:rPr>
              <a:t>Основанием возникновения трудового правоотношения</a:t>
            </a:r>
            <a:r>
              <a:rPr lang="ru-RU" sz="2000" b="1" i="1"/>
              <a:t> </a:t>
            </a:r>
          </a:p>
          <a:p>
            <a:pPr algn="ctr"/>
            <a:r>
              <a:rPr lang="ru-RU" sz="2000" b="1"/>
              <a:t>является такой юридический факт,  как </a:t>
            </a:r>
            <a:r>
              <a:rPr lang="ru-RU" sz="2000" b="1">
                <a:solidFill>
                  <a:srgbClr val="FF0000"/>
                </a:solidFill>
              </a:rPr>
              <a:t>заключение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трудового договора</a:t>
            </a:r>
            <a:r>
              <a:rPr lang="ru-RU"/>
              <a:t> </a:t>
            </a:r>
            <a:r>
              <a:rPr lang="ru-RU" sz="2000" b="1"/>
              <a:t>или фактический допуск к работе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animBg="1"/>
      <p:bldP spid="198662" grpId="0" animBg="1"/>
      <p:bldP spid="198663" grpId="0" animBg="1"/>
      <p:bldP spid="198664" grpId="0" animBg="1"/>
      <p:bldP spid="198665" grpId="0" animBg="1"/>
      <p:bldP spid="198666" grpId="0" animBg="1"/>
      <p:bldP spid="198667" grpId="0" animBg="1"/>
      <p:bldP spid="1986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527050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3. Трудовой договор</a:t>
            </a:r>
          </a:p>
        </p:txBody>
      </p:sp>
      <p:sp>
        <p:nvSpPr>
          <p:cNvPr id="199684" name="Rectangle 4"/>
          <p:cNvSpPr>
            <a:spLocks noChangeArrowheads="1"/>
          </p:cNvSpPr>
          <p:nvPr/>
        </p:nvSpPr>
        <p:spPr bwMode="auto">
          <a:xfrm>
            <a:off x="1042988" y="908050"/>
            <a:ext cx="77771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900" b="1" i="1">
                <a:solidFill>
                  <a:srgbClr val="FF0000"/>
                </a:solidFill>
              </a:rPr>
              <a:t>Трудовой договор</a:t>
            </a:r>
            <a:r>
              <a:rPr lang="ru-RU" sz="1900" b="1"/>
              <a:t> - соглашение между работодателем и работником,</a:t>
            </a:r>
          </a:p>
          <a:p>
            <a:pPr algn="ctr"/>
            <a:r>
              <a:rPr lang="ru-RU" b="1"/>
              <a:t>устанавливающее их взаимные права и обязанности</a:t>
            </a:r>
            <a:r>
              <a:rPr lang="ru-RU"/>
              <a:t> </a:t>
            </a:r>
          </a:p>
        </p:txBody>
      </p:sp>
      <p:pic>
        <p:nvPicPr>
          <p:cNvPr id="19968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700213"/>
            <a:ext cx="31686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4211638" y="1773238"/>
            <a:ext cx="4608512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u="sng">
                <a:solidFill>
                  <a:srgbClr val="FF0000"/>
                </a:solidFill>
              </a:rPr>
              <a:t>Трудовой договор заключается на;</a:t>
            </a:r>
          </a:p>
          <a:p>
            <a:r>
              <a:rPr lang="ru-RU" sz="2000" b="1"/>
              <a:t> неопределенный срок (бессрочный);</a:t>
            </a:r>
          </a:p>
          <a:p>
            <a:pPr>
              <a:buFontTx/>
              <a:buChar char="•"/>
            </a:pPr>
            <a:r>
              <a:rPr lang="ru-RU" sz="2000" b="1"/>
              <a:t> на срок до 5 лет (срочный);</a:t>
            </a:r>
          </a:p>
          <a:p>
            <a:pPr>
              <a:buFontTx/>
              <a:buChar char="•"/>
            </a:pPr>
            <a:r>
              <a:rPr lang="ru-RU" sz="2000" b="1"/>
              <a:t> на время выполнения работ.</a:t>
            </a:r>
          </a:p>
        </p:txBody>
      </p:sp>
      <p:pic>
        <p:nvPicPr>
          <p:cNvPr id="199687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933825"/>
            <a:ext cx="3094038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1042988" y="3933825"/>
            <a:ext cx="4537075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Трудовой договор заключается в </a:t>
            </a:r>
            <a:r>
              <a:rPr lang="ru-RU" sz="2000" b="1">
                <a:solidFill>
                  <a:srgbClr val="FF0000"/>
                </a:solidFill>
              </a:rPr>
              <a:t>2-х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экземплярах</a:t>
            </a:r>
          </a:p>
        </p:txBody>
      </p:sp>
      <p:sp>
        <p:nvSpPr>
          <p:cNvPr id="199689" name="Rectangle 9"/>
          <p:cNvSpPr>
            <a:spLocks noChangeArrowheads="1"/>
          </p:cNvSpPr>
          <p:nvPr/>
        </p:nvSpPr>
        <p:spPr bwMode="auto">
          <a:xfrm>
            <a:off x="4211638" y="3141663"/>
            <a:ext cx="4608512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Испытательный срок</a:t>
            </a:r>
            <a:r>
              <a:rPr lang="ru-RU" b="1"/>
              <a:t>  - до 3 месяцев, до</a:t>
            </a:r>
          </a:p>
          <a:p>
            <a:pPr algn="ctr"/>
            <a:r>
              <a:rPr lang="ru-RU" b="1"/>
              <a:t>6 месяцев – для руководящих работников</a:t>
            </a:r>
          </a:p>
        </p:txBody>
      </p:sp>
      <p:sp>
        <p:nvSpPr>
          <p:cNvPr id="199690" name="Rectangle 10"/>
          <p:cNvSpPr>
            <a:spLocks noChangeArrowheads="1"/>
          </p:cNvSpPr>
          <p:nvPr/>
        </p:nvSpPr>
        <p:spPr bwMode="auto">
          <a:xfrm>
            <a:off x="1042988" y="4652963"/>
            <a:ext cx="4537075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FF0000"/>
                </a:solidFill>
              </a:rPr>
              <a:t>Условиями трудового договора являются:</a:t>
            </a:r>
          </a:p>
          <a:p>
            <a:pPr>
              <a:buFontTx/>
              <a:buChar char="•"/>
            </a:pPr>
            <a:r>
              <a:rPr lang="ru-RU" b="1"/>
              <a:t> место и дата начала работы;</a:t>
            </a:r>
          </a:p>
          <a:p>
            <a:pPr>
              <a:buFontTx/>
              <a:buChar char="•"/>
            </a:pPr>
            <a:r>
              <a:rPr lang="ru-RU" b="1"/>
              <a:t> должность;</a:t>
            </a:r>
          </a:p>
          <a:p>
            <a:pPr>
              <a:buFontTx/>
              <a:buChar char="•"/>
            </a:pPr>
            <a:r>
              <a:rPr lang="ru-RU" b="1"/>
              <a:t> права и обязанности работника и</a:t>
            </a:r>
          </a:p>
          <a:p>
            <a:r>
              <a:rPr lang="ru-RU" b="1"/>
              <a:t>работодателя,</a:t>
            </a:r>
            <a:r>
              <a:rPr lang="ru-RU"/>
              <a:t>  </a:t>
            </a: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b="1"/>
              <a:t>режим труда и отдыха, условия оплаты.</a:t>
            </a:r>
            <a:r>
              <a:rPr lang="ru-RU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4" grpId="0" animBg="1"/>
      <p:bldP spid="199686" grpId="0" animBg="1"/>
      <p:bldP spid="199688" grpId="0" animBg="1"/>
      <p:bldP spid="199689" grpId="0" animBg="1"/>
      <p:bldP spid="19969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527050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4. Рабочее время</a:t>
            </a:r>
          </a:p>
        </p:txBody>
      </p:sp>
      <p:sp>
        <p:nvSpPr>
          <p:cNvPr id="203779" name="Rectangle 3"/>
          <p:cNvSpPr>
            <a:spLocks noChangeArrowheads="1"/>
          </p:cNvSpPr>
          <p:nvPr/>
        </p:nvSpPr>
        <p:spPr bwMode="auto">
          <a:xfrm>
            <a:off x="1042988" y="908050"/>
            <a:ext cx="77057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 i="1">
                <a:solidFill>
                  <a:srgbClr val="FF0000"/>
                </a:solidFill>
              </a:rPr>
              <a:t>Рабочее время</a:t>
            </a:r>
            <a:r>
              <a:rPr lang="ru-RU" sz="2000" b="1"/>
              <a:t> - время,  в течение которого работник обязан</a:t>
            </a:r>
          </a:p>
          <a:p>
            <a:pPr algn="ctr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2000" b="1"/>
              <a:t>выполнять свои трудовые обязанности</a:t>
            </a:r>
          </a:p>
        </p:txBody>
      </p:sp>
      <p:sp>
        <p:nvSpPr>
          <p:cNvPr id="203780" name="Rectangle 4"/>
          <p:cNvSpPr>
            <a:spLocks noChangeArrowheads="1"/>
          </p:cNvSpPr>
          <p:nvPr/>
        </p:nvSpPr>
        <p:spPr bwMode="auto">
          <a:xfrm>
            <a:off x="1042988" y="1628775"/>
            <a:ext cx="2376487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Нормальной</a:t>
            </a:r>
            <a:r>
              <a:rPr lang="ru-RU" sz="2000" b="1"/>
              <a:t> </a:t>
            </a:r>
          </a:p>
          <a:p>
            <a:pPr algn="ctr"/>
            <a:r>
              <a:rPr lang="ru-RU" sz="2000" b="1"/>
              <a:t>продолжительности</a:t>
            </a:r>
          </a:p>
        </p:txBody>
      </p:sp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1042988" y="2852738"/>
            <a:ext cx="2376487" cy="1728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Сокращенное</a:t>
            </a:r>
          </a:p>
          <a:p>
            <a:pPr algn="ctr"/>
            <a:endParaRPr lang="ru-RU" sz="2000" b="1"/>
          </a:p>
          <a:p>
            <a:pPr algn="ctr"/>
            <a:r>
              <a:rPr lang="ru-RU" sz="2000" b="1"/>
              <a:t>(полная оплата)</a:t>
            </a:r>
          </a:p>
        </p:txBody>
      </p:sp>
      <p:sp>
        <p:nvSpPr>
          <p:cNvPr id="203782" name="Rectangle 6"/>
          <p:cNvSpPr>
            <a:spLocks noChangeArrowheads="1"/>
          </p:cNvSpPr>
          <p:nvPr/>
        </p:nvSpPr>
        <p:spPr bwMode="auto">
          <a:xfrm>
            <a:off x="1042988" y="4652963"/>
            <a:ext cx="2376487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Неполное</a:t>
            </a:r>
          </a:p>
          <a:p>
            <a:pPr algn="ctr"/>
            <a:endParaRPr lang="ru-RU" sz="2000" b="1"/>
          </a:p>
          <a:p>
            <a:pPr algn="ctr"/>
            <a:r>
              <a:rPr lang="ru-RU" b="1"/>
              <a:t>(неполная оплата)</a:t>
            </a:r>
          </a:p>
        </p:txBody>
      </p:sp>
      <p:sp>
        <p:nvSpPr>
          <p:cNvPr id="203783" name="Rectangle 7"/>
          <p:cNvSpPr>
            <a:spLocks noChangeArrowheads="1"/>
          </p:cNvSpPr>
          <p:nvPr/>
        </p:nvSpPr>
        <p:spPr bwMode="auto">
          <a:xfrm>
            <a:off x="3563938" y="1628775"/>
            <a:ext cx="518477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до </a:t>
            </a:r>
            <a:r>
              <a:rPr lang="ru-RU" sz="2400" b="1">
                <a:solidFill>
                  <a:srgbClr val="FF0000"/>
                </a:solidFill>
              </a:rPr>
              <a:t>40 часов</a:t>
            </a:r>
            <a:r>
              <a:rPr lang="ru-RU" sz="2400" b="1"/>
              <a:t> в неделю</a:t>
            </a:r>
          </a:p>
        </p:txBody>
      </p:sp>
      <p:sp>
        <p:nvSpPr>
          <p:cNvPr id="203784" name="Rectangle 8"/>
          <p:cNvSpPr>
            <a:spLocks noChangeArrowheads="1"/>
          </p:cNvSpPr>
          <p:nvPr/>
        </p:nvSpPr>
        <p:spPr bwMode="auto">
          <a:xfrm>
            <a:off x="3563938" y="2852738"/>
            <a:ext cx="5184775" cy="1728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u="sng">
                <a:solidFill>
                  <a:srgbClr val="FF0000"/>
                </a:solidFill>
              </a:rPr>
              <a:t>Менее нормального, но с полной оплатой:</a:t>
            </a:r>
          </a:p>
          <a:p>
            <a:pPr>
              <a:buFontTx/>
              <a:buChar char="•"/>
            </a:pPr>
            <a:r>
              <a:rPr lang="ru-RU" b="1"/>
              <a:t> до 16 лет – не более</a:t>
            </a:r>
            <a:r>
              <a:rPr lang="ru-RU"/>
              <a:t> </a:t>
            </a:r>
            <a:r>
              <a:rPr lang="ru-RU" b="1"/>
              <a:t> </a:t>
            </a:r>
            <a:r>
              <a:rPr lang="ru-RU" b="1">
                <a:solidFill>
                  <a:srgbClr val="FF0000"/>
                </a:solidFill>
              </a:rPr>
              <a:t>24</a:t>
            </a:r>
            <a:r>
              <a:rPr lang="ru-RU" b="1"/>
              <a:t> часов;</a:t>
            </a:r>
          </a:p>
          <a:p>
            <a:pPr>
              <a:buFontTx/>
              <a:buChar char="•"/>
            </a:pPr>
            <a:r>
              <a:rPr lang="ru-RU" b="1"/>
              <a:t> 16-18 лет - не более</a:t>
            </a:r>
            <a:r>
              <a:rPr lang="ru-RU" b="1">
                <a:solidFill>
                  <a:srgbClr val="FF0000"/>
                </a:solidFill>
              </a:rPr>
              <a:t> 35 </a:t>
            </a:r>
            <a:r>
              <a:rPr lang="ru-RU" b="1"/>
              <a:t>часов</a:t>
            </a:r>
          </a:p>
          <a:p>
            <a:pPr>
              <a:buFontTx/>
              <a:buChar char="•"/>
            </a:pPr>
            <a:r>
              <a:rPr lang="ru-RU"/>
              <a:t> </a:t>
            </a:r>
            <a:r>
              <a:rPr lang="ru-RU" b="1"/>
              <a:t>инвалиды 1-й и 2-й групп</a:t>
            </a:r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ru-RU" b="1"/>
              <a:t>– не более</a:t>
            </a:r>
            <a:r>
              <a:rPr lang="ru-RU" b="1">
                <a:solidFill>
                  <a:srgbClr val="FF0000"/>
                </a:solidFill>
              </a:rPr>
              <a:t> 35 </a:t>
            </a:r>
            <a:r>
              <a:rPr lang="ru-RU" b="1"/>
              <a:t>часов;</a:t>
            </a:r>
          </a:p>
          <a:p>
            <a:pPr>
              <a:buFontTx/>
              <a:buChar char="•"/>
            </a:pPr>
            <a:r>
              <a:rPr lang="ru-RU" b="1"/>
              <a:t> на работах с вредными и (или) опасными</a:t>
            </a:r>
          </a:p>
          <a:p>
            <a:r>
              <a:rPr lang="ru-RU" b="1"/>
              <a:t>условиями труда – не более </a:t>
            </a:r>
            <a:r>
              <a:rPr lang="ru-RU" b="1">
                <a:solidFill>
                  <a:srgbClr val="FF0000"/>
                </a:solidFill>
              </a:rPr>
              <a:t>36 </a:t>
            </a:r>
            <a:r>
              <a:rPr lang="ru-RU" b="1"/>
              <a:t>часов.</a:t>
            </a:r>
          </a:p>
        </p:txBody>
      </p:sp>
      <p:sp>
        <p:nvSpPr>
          <p:cNvPr id="203785" name="Rectangle 9"/>
          <p:cNvSpPr>
            <a:spLocks noChangeArrowheads="1"/>
          </p:cNvSpPr>
          <p:nvPr/>
        </p:nvSpPr>
        <p:spPr bwMode="auto">
          <a:xfrm>
            <a:off x="3563938" y="4652963"/>
            <a:ext cx="5184775" cy="165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u="sng">
                <a:solidFill>
                  <a:srgbClr val="FF0000"/>
                </a:solidFill>
              </a:rPr>
              <a:t>Неполное рабочее время вводится по </a:t>
            </a:r>
          </a:p>
          <a:p>
            <a:pPr algn="ctr"/>
            <a:r>
              <a:rPr lang="ru-RU" b="1" u="sng">
                <a:solidFill>
                  <a:srgbClr val="FF0000"/>
                </a:solidFill>
              </a:rPr>
              <a:t>соглашению между работодателем и работником </a:t>
            </a:r>
          </a:p>
          <a:p>
            <a:pPr algn="ctr"/>
            <a:r>
              <a:rPr lang="ru-RU" b="1"/>
              <a:t>( беременные женщины, один из родителей, </a:t>
            </a:r>
          </a:p>
          <a:p>
            <a:pPr algn="ctr"/>
            <a:r>
              <a:rPr lang="ru-RU" b="1"/>
              <a:t>имеющий ребенка в возрасте до 14 лет, лица, </a:t>
            </a:r>
          </a:p>
          <a:p>
            <a:pPr algn="ctr"/>
            <a:r>
              <a:rPr lang="ru-RU" b="1"/>
              <a:t>осуществляющего уход за больным членом </a:t>
            </a:r>
          </a:p>
          <a:p>
            <a:pPr algn="ctr"/>
            <a:r>
              <a:rPr lang="ru-RU" b="1"/>
              <a:t>семьи)</a:t>
            </a:r>
            <a:r>
              <a:rPr lang="ru-RU"/>
              <a:t> </a:t>
            </a:r>
            <a:endParaRPr lang="ru-RU" b="1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animBg="1"/>
      <p:bldP spid="203780" grpId="0" animBg="1"/>
      <p:bldP spid="203781" grpId="0" animBg="1"/>
      <p:bldP spid="203782" grpId="0" animBg="1"/>
      <p:bldP spid="203783" grpId="0" animBg="1"/>
      <p:bldP spid="203784" grpId="0" animBg="1"/>
      <p:bldP spid="2037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527050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5. Время отдыха</a:t>
            </a:r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971550" y="836613"/>
            <a:ext cx="7848600" cy="10080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Время отдыха</a:t>
            </a:r>
            <a:r>
              <a:rPr lang="ru-RU" sz="2000" b="1"/>
              <a:t> - это часть свободного от работы времени, в течение </a:t>
            </a:r>
          </a:p>
          <a:p>
            <a:pPr algn="ctr"/>
            <a:r>
              <a:rPr lang="ru-RU" sz="2000" b="1"/>
              <a:t>которого работник освобождается от выполнения своих трудовых </a:t>
            </a:r>
          </a:p>
          <a:p>
            <a:pPr algn="ctr"/>
            <a:r>
              <a:rPr lang="ru-RU" sz="2000" b="1"/>
              <a:t>обязанностей</a:t>
            </a: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971550" y="1916113"/>
            <a:ext cx="2089150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Перерыв</a:t>
            </a:r>
          </a:p>
        </p:txBody>
      </p:sp>
      <p:sp>
        <p:nvSpPr>
          <p:cNvPr id="204806" name="Rectangle 6"/>
          <p:cNvSpPr>
            <a:spLocks noChangeArrowheads="1"/>
          </p:cNvSpPr>
          <p:nvPr/>
        </p:nvSpPr>
        <p:spPr bwMode="auto">
          <a:xfrm>
            <a:off x="3132138" y="1916113"/>
            <a:ext cx="568801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Обеденный перерыв от 1 до 2 часов в день и  др.</a:t>
            </a:r>
          </a:p>
        </p:txBody>
      </p:sp>
      <p:sp>
        <p:nvSpPr>
          <p:cNvPr id="204807" name="Rectangle 7"/>
          <p:cNvSpPr>
            <a:spLocks noChangeArrowheads="1"/>
          </p:cNvSpPr>
          <p:nvPr/>
        </p:nvSpPr>
        <p:spPr bwMode="auto">
          <a:xfrm>
            <a:off x="971550" y="2636838"/>
            <a:ext cx="2087563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Выходной</a:t>
            </a:r>
          </a:p>
        </p:txBody>
      </p:sp>
      <p:sp>
        <p:nvSpPr>
          <p:cNvPr id="204808" name="Rectangle 8"/>
          <p:cNvSpPr>
            <a:spLocks noChangeArrowheads="1"/>
          </p:cNvSpPr>
          <p:nvPr/>
        </p:nvSpPr>
        <p:spPr bwMode="auto">
          <a:xfrm>
            <a:off x="3132138" y="2636838"/>
            <a:ext cx="5688012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Дни еженедельного отдыха </a:t>
            </a:r>
          </a:p>
          <a:p>
            <a:pPr algn="ctr"/>
            <a:r>
              <a:rPr lang="ru-RU" sz="2000" b="1"/>
              <a:t>(суббота, воскресенье)</a:t>
            </a:r>
          </a:p>
        </p:txBody>
      </p:sp>
      <p:sp>
        <p:nvSpPr>
          <p:cNvPr id="204809" name="Rectangle 9"/>
          <p:cNvSpPr>
            <a:spLocks noChangeArrowheads="1"/>
          </p:cNvSpPr>
          <p:nvPr/>
        </p:nvSpPr>
        <p:spPr bwMode="auto">
          <a:xfrm>
            <a:off x="971550" y="3429000"/>
            <a:ext cx="2087563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Праздничный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день</a:t>
            </a:r>
          </a:p>
        </p:txBody>
      </p:sp>
      <p:sp>
        <p:nvSpPr>
          <p:cNvPr id="204810" name="Rectangle 10"/>
          <p:cNvSpPr>
            <a:spLocks noChangeArrowheads="1"/>
          </p:cNvSpPr>
          <p:nvPr/>
        </p:nvSpPr>
        <p:spPr bwMode="auto">
          <a:xfrm>
            <a:off x="3132138" y="3429000"/>
            <a:ext cx="5688012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Перечень праздничных дней дан в </a:t>
            </a:r>
            <a:r>
              <a:rPr lang="ru-RU" sz="2000" b="1">
                <a:solidFill>
                  <a:srgbClr val="FF0000"/>
                </a:solidFill>
              </a:rPr>
              <a:t>ТК РФ</a:t>
            </a:r>
          </a:p>
        </p:txBody>
      </p:sp>
      <p:sp>
        <p:nvSpPr>
          <p:cNvPr id="204811" name="Rectangle 11"/>
          <p:cNvSpPr>
            <a:spLocks noChangeArrowheads="1"/>
          </p:cNvSpPr>
          <p:nvPr/>
        </p:nvSpPr>
        <p:spPr bwMode="auto">
          <a:xfrm>
            <a:off x="971550" y="4221163"/>
            <a:ext cx="2087563" cy="2087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Отпуск</a:t>
            </a:r>
          </a:p>
        </p:txBody>
      </p:sp>
      <p:sp>
        <p:nvSpPr>
          <p:cNvPr id="204812" name="Rectangle 12"/>
          <p:cNvSpPr>
            <a:spLocks noChangeArrowheads="1"/>
          </p:cNvSpPr>
          <p:nvPr/>
        </p:nvSpPr>
        <p:spPr bwMode="auto">
          <a:xfrm>
            <a:off x="3132138" y="4221163"/>
            <a:ext cx="5688012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Ежегодный оплачиваемый отпуск – </a:t>
            </a:r>
          </a:p>
          <a:p>
            <a:pPr algn="ctr"/>
            <a:r>
              <a:rPr lang="ru-RU" sz="2000" b="1"/>
              <a:t>минимальная продолжительность - 28 дней </a:t>
            </a:r>
          </a:p>
        </p:txBody>
      </p:sp>
      <p:sp>
        <p:nvSpPr>
          <p:cNvPr id="204813" name="Rectangle 13"/>
          <p:cNvSpPr>
            <a:spLocks noChangeArrowheads="1"/>
          </p:cNvSpPr>
          <p:nvPr/>
        </p:nvSpPr>
        <p:spPr bwMode="auto">
          <a:xfrm>
            <a:off x="3132138" y="5084763"/>
            <a:ext cx="568801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Отпуск по беременности и родам </a:t>
            </a:r>
          </a:p>
          <a:p>
            <a:pPr algn="ctr"/>
            <a:r>
              <a:rPr lang="ru-RU" sz="2000" b="1"/>
              <a:t>(декретный отпуск) – 70 дней</a:t>
            </a:r>
          </a:p>
        </p:txBody>
      </p:sp>
      <p:sp>
        <p:nvSpPr>
          <p:cNvPr id="204814" name="Rectangle 14"/>
          <p:cNvSpPr>
            <a:spLocks noChangeArrowheads="1"/>
          </p:cNvSpPr>
          <p:nvPr/>
        </p:nvSpPr>
        <p:spPr bwMode="auto">
          <a:xfrm>
            <a:off x="3132138" y="5734050"/>
            <a:ext cx="5688012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Отпуск по уходу за ребёнком </a:t>
            </a:r>
            <a:r>
              <a:rPr lang="ru-RU"/>
              <a:t>– </a:t>
            </a:r>
            <a:r>
              <a:rPr lang="ru-RU" sz="2000" b="1"/>
              <a:t>70 дней и др.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4" grpId="0" animBg="1"/>
      <p:bldP spid="204805" grpId="0" animBg="1"/>
      <p:bldP spid="204806" grpId="0" animBg="1"/>
      <p:bldP spid="204807" grpId="0" animBg="1"/>
      <p:bldP spid="204808" grpId="0" animBg="1"/>
      <p:bldP spid="204809" grpId="0" animBg="1"/>
      <p:bldP spid="204810" grpId="0" animBg="1"/>
      <p:bldP spid="204811" grpId="0" animBg="1"/>
      <p:bldP spid="204812" grpId="0" animBg="1"/>
      <p:bldP spid="204813" grpId="0" animBg="1"/>
      <p:bldP spid="2048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527050"/>
          </a:xfrm>
        </p:spPr>
        <p:txBody>
          <a:bodyPr/>
          <a:lstStyle/>
          <a:p>
            <a:pPr algn="ctr"/>
            <a:r>
              <a:rPr lang="ru-RU" sz="2400" b="1" i="0" dirty="0" smtClean="0">
                <a:solidFill>
                  <a:schemeClr val="tx1"/>
                </a:solidFill>
              </a:rPr>
              <a:t>6. Дисциплинарная ответственность</a:t>
            </a: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1042988" y="981075"/>
            <a:ext cx="7705725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Дисциплинарная ответственность</a:t>
            </a:r>
            <a:r>
              <a:rPr lang="ru-RU" b="1"/>
              <a:t> - вид юридической ответственности, </a:t>
            </a:r>
          </a:p>
          <a:p>
            <a:pPr algn="ctr"/>
            <a:r>
              <a:rPr lang="ru-RU" b="1"/>
              <a:t>основным содержанием которой выступают меры (дисциплинарное </a:t>
            </a:r>
          </a:p>
          <a:p>
            <a:pPr algn="ctr"/>
            <a:r>
              <a:rPr lang="ru-RU" b="1"/>
              <a:t>взыскание), применяемые администрацией учреждения, предприятия </a:t>
            </a:r>
          </a:p>
          <a:p>
            <a:pPr algn="ctr"/>
            <a:r>
              <a:rPr lang="ru-RU" b="1"/>
              <a:t>к сотруднику (работнику) в связи с совершением им дисциплинарного </a:t>
            </a:r>
          </a:p>
          <a:p>
            <a:pPr algn="ctr"/>
            <a:r>
              <a:rPr lang="ru-RU" b="1"/>
              <a:t>проступка</a:t>
            </a:r>
            <a:r>
              <a:rPr lang="ru-RU"/>
              <a:t> </a:t>
            </a:r>
          </a:p>
        </p:txBody>
      </p:sp>
      <p:sp>
        <p:nvSpPr>
          <p:cNvPr id="205829" name="Rectangle 5"/>
          <p:cNvSpPr>
            <a:spLocks noChangeArrowheads="1"/>
          </p:cNvSpPr>
          <p:nvPr/>
        </p:nvSpPr>
        <p:spPr bwMode="auto">
          <a:xfrm>
            <a:off x="1042988" y="2636838"/>
            <a:ext cx="2808287" cy="3600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900" b="1" u="sng"/>
              <a:t>Статьёй 192 Трудового </a:t>
            </a:r>
          </a:p>
          <a:p>
            <a:pPr marL="342900" indent="-342900" algn="ctr"/>
            <a:r>
              <a:rPr lang="ru-RU" sz="1900" b="1" u="sng"/>
              <a:t>кодекса предусмотрены </a:t>
            </a:r>
          </a:p>
          <a:p>
            <a:pPr marL="342900" indent="-342900" algn="ctr"/>
            <a:r>
              <a:rPr lang="ru-RU" sz="1900" b="1" u="sng"/>
              <a:t>следующие виды</a:t>
            </a:r>
          </a:p>
          <a:p>
            <a:pPr marL="342900" indent="-342900" algn="ctr"/>
            <a:r>
              <a:rPr lang="ru-RU" sz="1900" b="1" u="sng"/>
              <a:t>дисциплинарных </a:t>
            </a:r>
          </a:p>
          <a:p>
            <a:pPr marL="342900" indent="-342900" algn="ctr"/>
            <a:r>
              <a:rPr lang="ru-RU" sz="1900" b="1" u="sng"/>
              <a:t>взысканий:</a:t>
            </a:r>
          </a:p>
          <a:p>
            <a:pPr marL="342900" indent="-342900" algn="ctr"/>
            <a:endParaRPr lang="ru-RU" sz="2400" b="1" u="sng"/>
          </a:p>
          <a:p>
            <a:pPr marL="342900" indent="-342900" algn="ctr">
              <a:buFontTx/>
              <a:buChar char="•"/>
            </a:pPr>
            <a:r>
              <a:rPr lang="ru-RU" sz="2400" b="1">
                <a:solidFill>
                  <a:srgbClr val="FF0000"/>
                </a:solidFill>
              </a:rPr>
              <a:t>замечание</a:t>
            </a:r>
            <a:r>
              <a:rPr lang="ru-RU" sz="2400" b="1"/>
              <a:t>; </a:t>
            </a:r>
          </a:p>
          <a:p>
            <a:pPr marL="342900" indent="-342900" algn="ctr">
              <a:buFontTx/>
              <a:buChar char="•"/>
            </a:pPr>
            <a:r>
              <a:rPr lang="ru-RU" sz="2400" b="1">
                <a:solidFill>
                  <a:srgbClr val="FF0000"/>
                </a:solidFill>
              </a:rPr>
              <a:t>выговор</a:t>
            </a:r>
            <a:r>
              <a:rPr lang="ru-RU" sz="2400" b="1"/>
              <a:t>; </a:t>
            </a:r>
          </a:p>
          <a:p>
            <a:pPr marL="342900" indent="-342900" algn="ctr">
              <a:buFontTx/>
              <a:buChar char="•"/>
            </a:pPr>
            <a:r>
              <a:rPr lang="ru-RU" sz="2400" b="1">
                <a:solidFill>
                  <a:srgbClr val="FF0000"/>
                </a:solidFill>
              </a:rPr>
              <a:t>увольнение</a:t>
            </a:r>
            <a:r>
              <a:rPr lang="ru-RU" sz="2400" b="1"/>
              <a:t>. </a:t>
            </a:r>
          </a:p>
        </p:txBody>
      </p:sp>
      <p:pic>
        <p:nvPicPr>
          <p:cNvPr id="2058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2636838"/>
            <a:ext cx="47783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 animBg="1"/>
      <p:bldP spid="205829" grpId="0" animBg="1"/>
    </p:bldLst>
  </p:timing>
</p:sld>
</file>

<file path=ppt/theme/theme1.xml><?xml version="1.0" encoding="utf-8"?>
<a:theme xmlns:a="http://schemas.openxmlformats.org/drawingml/2006/main" name="Шаблон оформления «Судовой журнал»">
  <a:themeElements>
    <a:clrScheme name="Шаблон оформления «Судовой журнал»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Шаблон оформления «Судовой журнал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Судовой журнал»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Судовой журнал»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2497</TotalTime>
  <Words>822</Words>
  <Application>Microsoft Office PowerPoint</Application>
  <PresentationFormat>Экран (4:3)</PresentationFormat>
  <Paragraphs>184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оформления «Судовой журнал»</vt:lpstr>
      <vt:lpstr>Домашнее задание:</vt:lpstr>
      <vt:lpstr>Труд и право </vt:lpstr>
      <vt:lpstr>План урока:</vt:lpstr>
      <vt:lpstr>1. Право граждан на труд</vt:lpstr>
      <vt:lpstr>2. Трудовые правоотношения</vt:lpstr>
      <vt:lpstr>3. Трудовой договор</vt:lpstr>
      <vt:lpstr>4. Рабочее время</vt:lpstr>
      <vt:lpstr>5. Время отдыха</vt:lpstr>
      <vt:lpstr>6. Дисциплинарная ответственность</vt:lpstr>
      <vt:lpstr>Презентация PowerPoint</vt:lpstr>
      <vt:lpstr>Тест:</vt:lpstr>
      <vt:lpstr>Тест:</vt:lpstr>
      <vt:lpstr>Тест:</vt:lpstr>
      <vt:lpstr>Тест:</vt:lpstr>
      <vt:lpstr>Тест:</vt:lpstr>
      <vt:lpstr>Ответы:</vt:lpstr>
      <vt:lpstr>Практическая задача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Оля</cp:lastModifiedBy>
  <cp:revision>168</cp:revision>
  <dcterms:created xsi:type="dcterms:W3CDTF">2010-09-04T09:35:37Z</dcterms:created>
  <dcterms:modified xsi:type="dcterms:W3CDTF">2018-02-04T11:13:00Z</dcterms:modified>
</cp:coreProperties>
</file>