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59" r:id="rId4"/>
    <p:sldId id="265" r:id="rId5"/>
    <p:sldId id="267" r:id="rId6"/>
    <p:sldId id="269" r:id="rId7"/>
    <p:sldId id="277" r:id="rId8"/>
    <p:sldId id="260" r:id="rId9"/>
    <p:sldId id="272" r:id="rId10"/>
    <p:sldId id="275" r:id="rId11"/>
    <p:sldId id="273" r:id="rId12"/>
    <p:sldId id="271" r:id="rId13"/>
    <p:sldId id="264" r:id="rId14"/>
    <p:sldId id="25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96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text=%25" TargetMode="External"/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55576" y="357166"/>
            <a:ext cx="7776864" cy="23517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</a:t>
            </a:r>
            <a: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урок №105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</a:t>
            </a:r>
            <a:r>
              <a:rPr lang="ru-RU" sz="44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Твор</a:t>
            </a:r>
            <a:r>
              <a:rPr kumimoji="0" lang="ru-RU" sz="44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ительный</a:t>
            </a:r>
            <a: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падеж» </a:t>
            </a:r>
            <a:endParaRPr kumimoji="0" lang="ru-RU" sz="440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43306" y="4005064"/>
            <a:ext cx="5000660" cy="1728787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Гилева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Наталия Владимировна </a:t>
            </a:r>
          </a:p>
          <a:p>
            <a:pPr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МКОУ «</a:t>
            </a:r>
            <a:r>
              <a:rPr lang="ru-RU" sz="24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Перегрёбинская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СОШ №1»</a:t>
            </a:r>
          </a:p>
          <a:p>
            <a:pPr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с. </a:t>
            </a:r>
            <a:r>
              <a:rPr lang="ru-RU" sz="24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Перегрёбное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Октябрьский район </a:t>
            </a:r>
          </a:p>
          <a:p>
            <a:pPr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Тюменская область </a:t>
            </a:r>
          </a:p>
          <a:p>
            <a:pPr>
              <a:spcBef>
                <a:spcPts val="0"/>
              </a:spcBef>
            </a:pP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7704" y="2708920"/>
            <a:ext cx="58326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Урок  русского языка   </a:t>
            </a:r>
          </a:p>
          <a:p>
            <a:pPr algn="ctr"/>
            <a:r>
              <a:rPr lang="ru-RU" dirty="0"/>
              <a:t>3</a:t>
            </a:r>
            <a:r>
              <a:rPr lang="ru-RU" dirty="0" smtClean="0"/>
              <a:t> класса </a:t>
            </a:r>
          </a:p>
          <a:p>
            <a:pPr algn="ctr"/>
            <a:r>
              <a:rPr lang="ru-RU" dirty="0" smtClean="0"/>
              <a:t>УМК «Школа России» </a:t>
            </a:r>
          </a:p>
          <a:p>
            <a:pPr algn="ctr"/>
            <a:r>
              <a:rPr lang="ru-RU" dirty="0" smtClean="0"/>
              <a:t>Учебник «Русский язык»  </a:t>
            </a:r>
            <a:r>
              <a:rPr lang="ru-RU" dirty="0" smtClean="0"/>
              <a:t>В.П. </a:t>
            </a:r>
            <a:r>
              <a:rPr lang="ru-RU" dirty="0" err="1" smtClean="0"/>
              <a:t>Канакина</a:t>
            </a:r>
            <a:r>
              <a:rPr lang="ru-RU" dirty="0" smtClean="0"/>
              <a:t>  2 часть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75856" y="5338202"/>
            <a:ext cx="45365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Arial Black" panose="020B0A04020102020204" pitchFamily="34" charset="0"/>
              </a:rPr>
              <a:t>  </a:t>
            </a:r>
            <a:endParaRPr lang="ru-RU" sz="6000" b="1" dirty="0"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52005" y="4104085"/>
            <a:ext cx="566035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dirty="0" smtClean="0">
                <a:solidFill>
                  <a:prstClr val="black"/>
                </a:solidFill>
                <a:latin typeface="Arial Black" panose="020B0A04020102020204" pitchFamily="34" charset="0"/>
              </a:rPr>
              <a:t> </a:t>
            </a:r>
            <a:endParaRPr lang="ru-RU" sz="4000" dirty="0">
              <a:solidFill>
                <a:prstClr val="black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476672"/>
            <a:ext cx="82089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Упр.  96</a:t>
            </a:r>
          </a:p>
          <a:p>
            <a:pPr algn="ctr"/>
            <a:r>
              <a:rPr lang="ru-RU" sz="44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Письмо по памяти </a:t>
            </a:r>
            <a:endParaRPr lang="ru-RU" sz="44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645" y="1937532"/>
            <a:ext cx="7352757" cy="4654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198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548680"/>
            <a:ext cx="820891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Рефлексия.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Прочитайте стихотворение. Найдите им. сущ. в Т.п. Определите падеж остальных им. сущ.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  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1625898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 </a:t>
            </a:r>
            <a:endParaRPr lang="ru-RU" sz="4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1268760"/>
            <a:ext cx="7848872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dirty="0" smtClean="0">
              <a:latin typeface="Arial Black" panose="020B0A04020102020204" pitchFamily="34" charset="0"/>
            </a:endParaRPr>
          </a:p>
          <a:p>
            <a:endParaRPr lang="ru-RU" sz="3200" dirty="0">
              <a:latin typeface="Arial Black" panose="020B0A04020102020204" pitchFamily="34" charset="0"/>
            </a:endParaRPr>
          </a:p>
          <a:p>
            <a:r>
              <a:rPr lang="ru-RU" sz="3200" dirty="0" smtClean="0">
                <a:latin typeface="Arial Black" panose="020B0A04020102020204" pitchFamily="34" charset="0"/>
              </a:rPr>
              <a:t>Хорошо в лесу, ребята!</a:t>
            </a:r>
          </a:p>
          <a:p>
            <a:r>
              <a:rPr lang="ru-RU" sz="3200" b="1" dirty="0" smtClean="0">
                <a:latin typeface="Arial Black" panose="020B0A04020102020204" pitchFamily="34" charset="0"/>
              </a:rPr>
              <a:t>Пахнет кашкой, пахнет мятой,</a:t>
            </a:r>
          </a:p>
          <a:p>
            <a:r>
              <a:rPr lang="ru-RU" sz="3200" b="1" dirty="0" smtClean="0">
                <a:latin typeface="Arial Black" panose="020B0A04020102020204" pitchFamily="34" charset="0"/>
              </a:rPr>
              <a:t>Пахнет липой и сосной,</a:t>
            </a:r>
          </a:p>
          <a:p>
            <a:r>
              <a:rPr lang="ru-RU" sz="3200" b="1" dirty="0" smtClean="0">
                <a:latin typeface="Arial Black" panose="020B0A04020102020204" pitchFamily="34" charset="0"/>
              </a:rPr>
              <a:t>И малиною лесной.</a:t>
            </a:r>
          </a:p>
          <a:p>
            <a:r>
              <a:rPr lang="ru-RU" sz="3200" b="1" dirty="0" smtClean="0">
                <a:latin typeface="Arial Black" panose="020B0A04020102020204" pitchFamily="34" charset="0"/>
              </a:rPr>
              <a:t>Мы сегодня в лес пойдём,</a:t>
            </a:r>
          </a:p>
          <a:p>
            <a:r>
              <a:rPr lang="ru-RU" sz="3200" b="1" dirty="0" smtClean="0">
                <a:latin typeface="Arial Black" panose="020B0A04020102020204" pitchFamily="34" charset="0"/>
              </a:rPr>
              <a:t>Наберём мы там черники</a:t>
            </a:r>
          </a:p>
          <a:p>
            <a:r>
              <a:rPr lang="ru-RU" sz="3200" b="1" dirty="0" smtClean="0">
                <a:latin typeface="Arial Black" panose="020B0A04020102020204" pitchFamily="34" charset="0"/>
              </a:rPr>
              <a:t>И душистой земляники.</a:t>
            </a:r>
          </a:p>
          <a:p>
            <a:pPr algn="r"/>
            <a:r>
              <a:rPr lang="ru-RU" sz="3200" b="1" dirty="0" smtClean="0">
                <a:latin typeface="Arial Black" panose="020B0A04020102020204" pitchFamily="34" charset="0"/>
              </a:rPr>
              <a:t>М. Кравчук</a:t>
            </a:r>
          </a:p>
          <a:p>
            <a:pPr algn="ctr"/>
            <a:endParaRPr lang="ru-RU" sz="5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416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лыбающееся лицо 1"/>
          <p:cNvSpPr/>
          <p:nvPr/>
        </p:nvSpPr>
        <p:spPr>
          <a:xfrm>
            <a:off x="3857620" y="4286256"/>
            <a:ext cx="1428760" cy="1357322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28" y="1428736"/>
            <a:ext cx="657229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 уроке я узнал…..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Я научился …..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Мне было трудно…. 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Мне было легко….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124744"/>
            <a:ext cx="770485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Спасибо за работу </a:t>
            </a:r>
          </a:p>
          <a:p>
            <a:pPr algn="ctr"/>
            <a:r>
              <a:rPr lang="ru-RU" sz="6000" dirty="0" smtClean="0"/>
              <a:t> Д/з  составить два предложения с им. сущ. в Т.п., </a:t>
            </a:r>
            <a:r>
              <a:rPr lang="ru-RU" sz="6000" dirty="0" err="1" smtClean="0"/>
              <a:t>р.т</a:t>
            </a:r>
            <a:r>
              <a:rPr lang="ru-RU" sz="6000" dirty="0" smtClean="0"/>
              <a:t>. 29 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83568" y="714356"/>
            <a:ext cx="7920880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Источники: </a:t>
            </a:r>
          </a:p>
          <a:p>
            <a:pPr marL="457200" indent="-457200" algn="ctr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Т.С. </a:t>
            </a:r>
            <a:r>
              <a:rPr lang="ru-RU" sz="2400" b="1" i="1" dirty="0" err="1" smtClean="0">
                <a:latin typeface="Times New Roman" pitchFamily="18" charset="0"/>
                <a:cs typeface="Arial" pitchFamily="34" charset="0"/>
              </a:rPr>
              <a:t>Ситникова</a:t>
            </a: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, И.Ф. Яценко «Поурочные разработки по русскому языку»3класс М.: «</a:t>
            </a:r>
            <a:r>
              <a:rPr lang="ru-RU" sz="2400" b="1" i="1" dirty="0" err="1" smtClean="0">
                <a:latin typeface="Times New Roman" pitchFamily="18" charset="0"/>
                <a:cs typeface="Arial" pitchFamily="34" charset="0"/>
              </a:rPr>
              <a:t>Вако</a:t>
            </a: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» 2014.-496с. (В помощь школьному учителю)</a:t>
            </a:r>
          </a:p>
          <a:p>
            <a:pPr marL="457200" indent="-457200" algn="ctr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В.П. </a:t>
            </a:r>
            <a:r>
              <a:rPr lang="ru-RU" sz="2400" b="1" i="1" dirty="0" err="1" smtClean="0">
                <a:latin typeface="Times New Roman" pitchFamily="18" charset="0"/>
                <a:cs typeface="Arial" pitchFamily="34" charset="0"/>
              </a:rPr>
              <a:t>Канакина</a:t>
            </a: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, В.Г. Горецкий «Русский язык» учебник 3 класс 2 часть  М.: «Просвещение» 2014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3.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Автор шаблона: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Ранько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Елена Алексеевна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учитель начальных классов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МАОУ лицей №21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 г. Иваново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Сайт:</a:t>
            </a:r>
            <a:r>
              <a:rPr kumimoji="0" lang="ru-RU" sz="240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lang="en-US" sz="2400" i="1" dirty="0" smtClean="0">
                <a:latin typeface="Times New Roman" pitchFamily="18" charset="0"/>
                <a:cs typeface="Arial" pitchFamily="34" charset="0"/>
                <a:hlinkClick r:id="rId2"/>
              </a:rPr>
              <a:t>http://elenaranko.ucoz.ru/</a:t>
            </a:r>
            <a:r>
              <a:rPr lang="ru-RU" sz="2400" i="1" dirty="0" smtClean="0">
                <a:latin typeface="Times New Roman" pitchFamily="18" charset="0"/>
                <a:cs typeface="Arial" pitchFamily="34" charset="0"/>
              </a:rPr>
              <a:t>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4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. Картинки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«Березы» 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сайт «</a:t>
            </a: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В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икипедия</a:t>
            </a: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5. Картинки </a:t>
            </a:r>
            <a:r>
              <a:rPr lang="en-US" sz="2400" b="1" i="1" dirty="0" smtClean="0">
                <a:latin typeface="Times New Roman" pitchFamily="18" charset="0"/>
                <a:cs typeface="Arial" pitchFamily="34" charset="0"/>
                <a:hlinkClick r:id="rId3"/>
              </a:rPr>
              <a:t>https</a:t>
            </a:r>
            <a:r>
              <a:rPr lang="en-US" sz="2400" b="1" i="1" dirty="0">
                <a:latin typeface="Times New Roman" pitchFamily="18" charset="0"/>
                <a:cs typeface="Arial" pitchFamily="34" charset="0"/>
                <a:hlinkClick r:id="rId3"/>
              </a:rPr>
              <a:t>://yandex.ru/images/search?text=%</a:t>
            </a:r>
            <a:r>
              <a:rPr lang="ru-RU" sz="2400" b="1" i="1" dirty="0">
                <a:latin typeface="Times New Roman" pitchFamily="18" charset="0"/>
                <a:cs typeface="Arial" pitchFamily="34" charset="0"/>
              </a:rPr>
              <a:t>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 Black" panose="020B0A04020102020204" pitchFamily="34" charset="0"/>
              </a:rPr>
              <a:t>Цель урока: 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Познакомить с особенностями творительного падежа имени сущ. </a:t>
            </a:r>
          </a:p>
          <a:p>
            <a:r>
              <a:rPr lang="ru-RU" dirty="0" smtClean="0"/>
              <a:t>Учить определять падеж имени существительного по вопросу и предлогу. </a:t>
            </a:r>
          </a:p>
          <a:p>
            <a:r>
              <a:rPr lang="ru-RU" dirty="0" smtClean="0"/>
              <a:t>Развивать орфографическую зоркость</a:t>
            </a:r>
          </a:p>
          <a:p>
            <a:r>
              <a:rPr lang="ru-RU" dirty="0" smtClean="0"/>
              <a:t>Воспитывать любовь </a:t>
            </a:r>
            <a:r>
              <a:rPr lang="ru-RU" dirty="0" smtClean="0"/>
              <a:t>к русской литературе, </a:t>
            </a:r>
            <a:r>
              <a:rPr lang="ru-RU" dirty="0" smtClean="0"/>
              <a:t>аккуратность.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541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714356"/>
            <a:ext cx="57864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Проверка домашнего задания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79712" y="1176023"/>
            <a:ext cx="51845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   </a:t>
            </a:r>
            <a:r>
              <a:rPr lang="ru-RU" sz="4800" b="1" dirty="0" smtClean="0">
                <a:solidFill>
                  <a:srgbClr val="FF0000"/>
                </a:solidFill>
              </a:rPr>
              <a:t>  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 Закончи предложение. 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2132856"/>
            <a:ext cx="849694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1</a:t>
            </a:r>
            <a:r>
              <a:rPr lang="ru-RU" sz="3200" b="1" dirty="0" smtClean="0"/>
              <a:t>. Чтобы определить падеж им. сущ.…</a:t>
            </a:r>
          </a:p>
          <a:p>
            <a:r>
              <a:rPr lang="ru-RU" sz="3200" b="1" dirty="0"/>
              <a:t>2</a:t>
            </a:r>
            <a:r>
              <a:rPr lang="ru-RU" sz="3200" b="1" dirty="0" smtClean="0"/>
              <a:t>. В. п. имеет предлоги …</a:t>
            </a:r>
          </a:p>
          <a:p>
            <a:r>
              <a:rPr lang="ru-RU" sz="3200" b="1" dirty="0"/>
              <a:t>3</a:t>
            </a:r>
            <a:r>
              <a:rPr lang="ru-RU" sz="3200" b="1" dirty="0" smtClean="0"/>
              <a:t>. </a:t>
            </a:r>
            <a:r>
              <a:rPr lang="ru-RU" sz="3200" b="1" dirty="0"/>
              <a:t>В</a:t>
            </a:r>
            <a:r>
              <a:rPr lang="ru-RU" sz="3200" b="1" dirty="0" smtClean="0"/>
              <a:t>. п. отвечает на вопросы …</a:t>
            </a:r>
          </a:p>
          <a:p>
            <a:r>
              <a:rPr lang="ru-RU" sz="3200" b="1" dirty="0" smtClean="0"/>
              <a:t>4. Определите  падеж им. сущ. : 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    … Змея  похожа  на ремешок из кожи… 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382305"/>
            <a:ext cx="84249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  </a:t>
            </a:r>
            <a:r>
              <a:rPr lang="ru-RU" sz="2400" b="1" dirty="0" smtClean="0">
                <a:solidFill>
                  <a:srgbClr val="C00000"/>
                </a:solidFill>
              </a:rPr>
              <a:t>Прочитайте стихотворение. </a:t>
            </a:r>
            <a:r>
              <a:rPr lang="ru-RU" sz="2400" b="1" dirty="0" smtClean="0">
                <a:solidFill>
                  <a:srgbClr val="C00000"/>
                </a:solidFill>
              </a:rPr>
              <a:t>Спишите</a:t>
            </a:r>
            <a:r>
              <a:rPr lang="ru-RU" sz="2400" b="1" dirty="0" smtClean="0">
                <a:solidFill>
                  <a:srgbClr val="C00000"/>
                </a:solidFill>
              </a:rPr>
              <a:t>. 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Определите падеж им. сущ. </a:t>
            </a:r>
            <a:r>
              <a:rPr lang="ru-RU" sz="2400" b="1" dirty="0" smtClean="0">
                <a:solidFill>
                  <a:srgbClr val="0070C0"/>
                </a:solidFill>
              </a:rPr>
              <a:t> 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14546" y="4786322"/>
            <a:ext cx="4000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 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07704" y="1582634"/>
            <a:ext cx="633670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 </a:t>
            </a:r>
            <a:r>
              <a:rPr lang="ru-RU" sz="3200" b="1" dirty="0" smtClean="0"/>
              <a:t>Вот идёт </a:t>
            </a:r>
            <a:r>
              <a:rPr lang="ru-RU" sz="3200" b="1" dirty="0" smtClean="0">
                <a:solidFill>
                  <a:srgbClr val="7030A0"/>
                </a:solidFill>
              </a:rPr>
              <a:t>молва</a:t>
            </a:r>
            <a:r>
              <a:rPr lang="ru-RU" sz="3200" b="1" dirty="0" smtClean="0"/>
              <a:t> правдива: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За морем </a:t>
            </a:r>
            <a:r>
              <a:rPr lang="ru-RU" sz="3200" b="1" dirty="0" smtClean="0"/>
              <a:t>царевна есть,</a:t>
            </a:r>
          </a:p>
          <a:p>
            <a:r>
              <a:rPr lang="ru-RU" sz="3200" b="1" dirty="0" smtClean="0"/>
              <a:t>Что не можно глаз </a:t>
            </a:r>
            <a:r>
              <a:rPr lang="ru-RU" sz="3200" b="1" dirty="0" err="1" smtClean="0"/>
              <a:t>отвесть</a:t>
            </a:r>
            <a:r>
              <a:rPr lang="ru-RU" sz="3200" b="1" dirty="0" smtClean="0"/>
              <a:t>: </a:t>
            </a:r>
          </a:p>
          <a:p>
            <a:r>
              <a:rPr lang="ru-RU" sz="3200" b="1" dirty="0" smtClean="0"/>
              <a:t>Днём свет божий затмевает,</a:t>
            </a:r>
          </a:p>
          <a:p>
            <a:r>
              <a:rPr lang="ru-RU" sz="3200" b="1" dirty="0" smtClean="0"/>
              <a:t>Ночью </a:t>
            </a:r>
            <a:r>
              <a:rPr lang="ru-RU" sz="3200" b="1" dirty="0" smtClean="0">
                <a:solidFill>
                  <a:srgbClr val="7030A0"/>
                </a:solidFill>
              </a:rPr>
              <a:t>землю</a:t>
            </a:r>
            <a:r>
              <a:rPr lang="ru-RU" sz="3200" b="1" dirty="0" smtClean="0"/>
              <a:t> освещает,</a:t>
            </a:r>
          </a:p>
          <a:p>
            <a:r>
              <a:rPr lang="ru-RU" sz="3200" b="1" dirty="0" smtClean="0"/>
              <a:t>Месяц под косой блестит, </a:t>
            </a:r>
          </a:p>
          <a:p>
            <a:r>
              <a:rPr lang="ru-RU" sz="3200" b="1" dirty="0" smtClean="0"/>
              <a:t>А во лбу </a:t>
            </a:r>
            <a:r>
              <a:rPr lang="ru-RU" sz="3200" b="1" dirty="0" smtClean="0">
                <a:solidFill>
                  <a:srgbClr val="7030A0"/>
                </a:solidFill>
              </a:rPr>
              <a:t>звезда</a:t>
            </a:r>
            <a:r>
              <a:rPr lang="ru-RU" sz="3200" b="1" dirty="0" smtClean="0"/>
              <a:t> горит.</a:t>
            </a:r>
          </a:p>
          <a:p>
            <a:pPr algn="r"/>
            <a:r>
              <a:rPr lang="ru-RU" sz="3200" b="1" dirty="0" smtClean="0"/>
              <a:t>А.С. Пушкин</a:t>
            </a:r>
            <a:endParaRPr lang="ru-RU" sz="32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1" y="5082202"/>
            <a:ext cx="2239797" cy="16798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9983" y="5082202"/>
            <a:ext cx="2087448" cy="16525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7224" y="1000108"/>
            <a:ext cx="7358114" cy="1500198"/>
          </a:xfrm>
          <a:prstGeom prst="rect">
            <a:avLst/>
          </a:prstGeom>
          <a:solidFill>
            <a:srgbClr val="DC96C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00100" y="1000108"/>
            <a:ext cx="72152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  </a:t>
            </a:r>
            <a:r>
              <a:rPr lang="ru-RU" sz="4800" b="1" dirty="0" smtClean="0"/>
              <a:t>Творительный падеж</a:t>
            </a:r>
          </a:p>
          <a:p>
            <a:pPr algn="ctr"/>
            <a:r>
              <a:rPr lang="ru-RU" sz="4800" b="1" dirty="0" smtClean="0"/>
              <a:t>Кем? Чем ? 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2910" y="2928934"/>
            <a:ext cx="850109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Прочитай словосочетания. Определите падеж имен сущ. </a:t>
            </a:r>
          </a:p>
          <a:p>
            <a:pPr algn="ctr"/>
            <a:r>
              <a:rPr lang="ru-RU" sz="3600" b="1" dirty="0" smtClean="0"/>
              <a:t>    наблюдал за птицей,</a:t>
            </a:r>
          </a:p>
          <a:p>
            <a:pPr algn="ctr"/>
            <a:r>
              <a:rPr lang="ru-RU" sz="3600" b="1" dirty="0"/>
              <a:t>с</a:t>
            </a:r>
            <a:r>
              <a:rPr lang="ru-RU" sz="3600" b="1" dirty="0" smtClean="0"/>
              <a:t>идел под берёзой,</a:t>
            </a:r>
          </a:p>
          <a:p>
            <a:pPr algn="ctr"/>
            <a:r>
              <a:rPr lang="ru-RU" sz="3600" b="1" dirty="0"/>
              <a:t>л</a:t>
            </a:r>
            <a:r>
              <a:rPr lang="ru-RU" sz="3600" b="1" dirty="0" smtClean="0"/>
              <a:t>етал над облаками. </a:t>
            </a:r>
          </a:p>
          <a:p>
            <a:pPr algn="ctr"/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2411760" y="5013176"/>
            <a:ext cx="61206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</a:rPr>
              <a:t>Сформулируйте </a:t>
            </a:r>
          </a:p>
          <a:p>
            <a:pPr algn="ctr"/>
            <a:r>
              <a:rPr lang="ru-RU" sz="4400" dirty="0" smtClean="0">
                <a:solidFill>
                  <a:srgbClr val="C00000"/>
                </a:solidFill>
              </a:rPr>
              <a:t>тему урока </a:t>
            </a:r>
            <a:endParaRPr lang="ru-RU" sz="4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4" y="1500174"/>
            <a:ext cx="7242028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 </a:t>
            </a:r>
            <a:r>
              <a:rPr lang="ru-RU" sz="2800" b="1" dirty="0"/>
              <a:t>В</a:t>
            </a:r>
            <a:r>
              <a:rPr lang="ru-RU" sz="2800" b="1" dirty="0" smtClean="0"/>
              <a:t>ыполните письменно задания к упражнению .</a:t>
            </a:r>
          </a:p>
          <a:p>
            <a:pPr algn="ctr"/>
            <a:endParaRPr lang="ru-RU" sz="4400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627784" y="620688"/>
            <a:ext cx="48965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 Упр. 94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7624" y="2996952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Прочитайте правило на стр. 53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30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714356"/>
            <a:ext cx="85725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4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Закончи фразу</a:t>
            </a:r>
          </a:p>
          <a:p>
            <a:pPr marL="342900" indent="-342900"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Имя существительное в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. п. отвечает на вопросы___________ 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2780928"/>
            <a:ext cx="784887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Имя сущ. в </a:t>
            </a:r>
            <a:r>
              <a:rPr lang="ru-RU" sz="4000" b="1" dirty="0"/>
              <a:t>Т</a:t>
            </a:r>
            <a:r>
              <a:rPr lang="ru-RU" sz="4000" b="1" dirty="0" smtClean="0"/>
              <a:t>.п.  употребляется с предлогами  </a:t>
            </a:r>
            <a:r>
              <a:rPr lang="ru-RU" sz="4800" b="1" dirty="0" smtClean="0"/>
              <a:t>______________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91880" y="692696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u="sng" dirty="0" smtClean="0">
                <a:solidFill>
                  <a:srgbClr val="7030A0"/>
                </a:solidFill>
              </a:rPr>
              <a:t>Упр. 95 </a:t>
            </a:r>
            <a:endParaRPr lang="ru-RU" sz="4800" b="1" u="sng" dirty="0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784417"/>
            <a:ext cx="835292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4400" dirty="0">
                <a:solidFill>
                  <a:srgbClr val="FF0000"/>
                </a:solidFill>
                <a:latin typeface="Arial Black" panose="020B0A04020102020204" pitchFamily="34" charset="0"/>
              </a:rPr>
              <a:t>П</a:t>
            </a:r>
            <a:r>
              <a:rPr lang="ru-RU" sz="4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роверка: </a:t>
            </a:r>
            <a:r>
              <a:rPr lang="ru-RU" sz="4400" dirty="0">
                <a:solidFill>
                  <a:srgbClr val="FF0000"/>
                </a:solidFill>
                <a:latin typeface="Arial Black" panose="020B0A04020102020204" pitchFamily="34" charset="0"/>
              </a:rPr>
              <a:t>Т</a:t>
            </a:r>
            <a:r>
              <a:rPr lang="ru-RU" sz="4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.п. </a:t>
            </a:r>
          </a:p>
          <a:p>
            <a:pPr algn="ctr"/>
            <a:r>
              <a:rPr lang="ru-RU" sz="4400" dirty="0" smtClean="0">
                <a:latin typeface="Arial Black" panose="020B0A04020102020204" pitchFamily="34" charset="0"/>
              </a:rPr>
              <a:t>  Траву косят косой. </a:t>
            </a:r>
          </a:p>
          <a:p>
            <a:pPr algn="ctr"/>
            <a:r>
              <a:rPr lang="ru-RU" sz="4400" dirty="0" smtClean="0">
                <a:latin typeface="Arial Black" panose="020B0A04020102020204" pitchFamily="34" charset="0"/>
              </a:rPr>
              <a:t> Рыбу ловят неводом.</a:t>
            </a:r>
          </a:p>
          <a:p>
            <a:pPr algn="ctr"/>
            <a:r>
              <a:rPr lang="ru-RU" sz="4400" dirty="0" smtClean="0">
                <a:latin typeface="Arial Black" panose="020B0A04020102020204" pitchFamily="34" charset="0"/>
              </a:rPr>
              <a:t> Одежду шьют иглой</a:t>
            </a:r>
            <a:r>
              <a:rPr lang="ru-RU" sz="4400" u="sng" dirty="0" smtClean="0">
                <a:latin typeface="Arial Black" panose="020B0A04020102020204" pitchFamily="34" charset="0"/>
              </a:rPr>
              <a:t>.   </a:t>
            </a:r>
          </a:p>
          <a:p>
            <a:pPr algn="ctr"/>
            <a:endParaRPr lang="ru-RU" sz="44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95736" y="5013176"/>
            <a:ext cx="633670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</a:rPr>
              <a:t>Объясните, </a:t>
            </a:r>
            <a:r>
              <a:rPr lang="ru-RU" sz="3600" b="1" dirty="0" smtClean="0">
                <a:solidFill>
                  <a:srgbClr val="C00000"/>
                </a:solidFill>
              </a:rPr>
              <a:t>как вы определили падеж им. сущ. 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868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00000"/>
      </a:hlink>
      <a:folHlink>
        <a:srgbClr val="FAC08F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568</TotalTime>
  <Words>481</Words>
  <Application>Microsoft Office PowerPoint</Application>
  <PresentationFormat>Экран (4:3)</PresentationFormat>
  <Paragraphs>90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Цель урока: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user</cp:lastModifiedBy>
  <cp:revision>43</cp:revision>
  <dcterms:created xsi:type="dcterms:W3CDTF">2013-08-18T07:43:00Z</dcterms:created>
  <dcterms:modified xsi:type="dcterms:W3CDTF">2018-02-04T17:35:11Z</dcterms:modified>
</cp:coreProperties>
</file>