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75" r:id="rId3"/>
    <p:sldId id="257" r:id="rId4"/>
    <p:sldId id="258" r:id="rId5"/>
    <p:sldId id="259" r:id="rId6"/>
    <p:sldId id="276" r:id="rId7"/>
    <p:sldId id="260" r:id="rId8"/>
    <p:sldId id="261" r:id="rId9"/>
    <p:sldId id="262" r:id="rId10"/>
    <p:sldId id="263" r:id="rId11"/>
    <p:sldId id="267" r:id="rId12"/>
    <p:sldId id="265" r:id="rId13"/>
    <p:sldId id="274" r:id="rId14"/>
    <p:sldId id="264" r:id="rId15"/>
    <p:sldId id="266" r:id="rId16"/>
    <p:sldId id="268" r:id="rId17"/>
    <p:sldId id="269" r:id="rId18"/>
    <p:sldId id="271" r:id="rId19"/>
    <p:sldId id="273" r:id="rId20"/>
    <p:sldId id="272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A1CAA96-4670-48E2-B65F-06BC2761FC1A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0F96E64-055B-441F-B6CD-AB7C254F6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matematika.egepedia.ru/lib/exe/detail.php/%D1%80%D0%B0%D0%B7%D0%B4%D0%B5%D0%BB%D1%8B_%D0%BC%D0%B0%D1%82%D0%B5%D0%BC%D0%B0%D1%82%D0%B8%D0%BA%D0%B8/%D0%B8%D0%B7%D0%BC%D0%B5%D1%80%D0%B5%D0%BD%D0%B8%D0%B5_%D0%B3%D0%B5%D0%BE%D0%BC%D0%B5%D1%82%D1%80%D0%B8%D1%87%D0%B5%D1%81%D0%BA%D0%B8%D1%85_%D0%B2%D0%B5%D0%BB%D0%B8%D1%87%D0%B8%D0%BD/287.jpg?id=%D1%80%D0%B0%D0%B7%D0%B4%D0%B5%D0%BB%D1%8B_%D0%BC%D0%B0%D1%82%D0%B5%D0%BC%D0%B0%D1%82%D0%B8%D0%BA%D0%B8:%D0%B8%D0%B7%D0%BC%D0%B5%D1%80%D0%B5%D0%BD%D0%B8%D0%B5_%D0%B3%D0%B5%D0%BE%D0%BC%D0%B5%D1%82%D1%80%D0%B8%D1%87%D0%B5%D1%81%D0%BA%D0%B8%D1%85_%D0%B2%D0%B5%D0%BB%D0%B8%D1%87%D0%B8%D0%BD:%D1%83%D0%B3%D0%BE%D0%BB_%D0%BC%D0%B5%D0%B6%D0%B4%D1%83_%D0%BF%D1%80%D1%8F%D0%BC%D1%8B%D0%BC%D0%B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atematika.egepedia.ru/lib/exe/detail.php/%D1%80%D0%B0%D0%B7%D0%B4%D0%B5%D0%BB%D1%8B_%D0%BC%D0%B0%D1%82%D0%B5%D0%BC%D0%B0%D1%82%D0%B8%D0%BA%D0%B8/%D0%B8%D0%B7%D0%BC%D0%B5%D1%80%D0%B5%D0%BD%D0%B8%D0%B5_%D0%B3%D0%B5%D0%BE%D0%BC%D0%B5%D1%82%D1%80%D0%B8%D1%87%D0%B5%D1%81%D0%BA%D0%B8%D1%85_%D0%B2%D0%B5%D0%BB%D0%B8%D1%87%D0%B8%D0%BD/288.jpg?id=%D1%80%D0%B0%D0%B7%D0%B4%D0%B5%D0%BB%D1%8B_%D0%BC%D0%B0%D1%82%D0%B5%D0%BC%D0%B0%D1%82%D0%B8%D0%BA%D0%B8:%D0%B8%D0%B7%D0%BC%D0%B5%D1%80%D0%B5%D0%BD%D0%B8%D0%B5_%D0%B3%D0%B5%D0%BE%D0%BC%D0%B5%D1%82%D1%80%D0%B8%D1%87%D0%B5%D1%81%D0%BA%D0%B8%D1%85_%D0%B2%D0%B5%D0%BB%D0%B8%D1%87%D0%B8%D0%BD:%D1%83%D0%B3%D0%BE%D0%BB_%D0%BC%D0%B5%D0%B6%D0%B4%D1%83_%D0%BF%D1%80%D1%8F%D0%BC%D1%8B%D0%BC%D0%B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/>
              <a:t>Угол между прямыми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628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247524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/>
              <a:t>Угол между скрещивающимися прямыми, как и между прямыми одной плоскости, не может быть больше 90°. Две скрещивающиеся прямые, которые образуют угол в 90°, называются перпендикулярными.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араллелограмм 1"/>
          <p:cNvSpPr/>
          <p:nvPr/>
        </p:nvSpPr>
        <p:spPr>
          <a:xfrm>
            <a:off x="611560" y="4416085"/>
            <a:ext cx="3312368" cy="1440160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араллелограмм 3"/>
          <p:cNvSpPr/>
          <p:nvPr/>
        </p:nvSpPr>
        <p:spPr>
          <a:xfrm>
            <a:off x="4932040" y="3717032"/>
            <a:ext cx="3312368" cy="1440160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1403648" y="3717032"/>
            <a:ext cx="116195" cy="2808312"/>
            <a:chOff x="1403648" y="3717032"/>
            <a:chExt cx="116195" cy="2808312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1403648" y="3717032"/>
              <a:ext cx="72008" cy="158417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475656" y="5373216"/>
              <a:ext cx="8183" cy="18002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483839" y="5676225"/>
              <a:ext cx="8183" cy="18002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492022" y="5949280"/>
              <a:ext cx="27821" cy="5760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0" name="Прямая соединительная линия 19"/>
          <p:cNvCxnSpPr/>
          <p:nvPr/>
        </p:nvCxnSpPr>
        <p:spPr>
          <a:xfrm flipH="1">
            <a:off x="2063886" y="4799866"/>
            <a:ext cx="1440160" cy="5030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1" name="Группа 20"/>
          <p:cNvGrpSpPr/>
          <p:nvPr/>
        </p:nvGrpSpPr>
        <p:grpSpPr>
          <a:xfrm>
            <a:off x="1402560" y="3732009"/>
            <a:ext cx="116195" cy="2808312"/>
            <a:chOff x="1403648" y="3717032"/>
            <a:chExt cx="116195" cy="2808312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1403648" y="3717032"/>
              <a:ext cx="72008" cy="158417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475656" y="5373216"/>
              <a:ext cx="8183" cy="18002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1483839" y="5676225"/>
              <a:ext cx="8183" cy="18002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492022" y="5949280"/>
              <a:ext cx="27821" cy="5760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Дуга 26"/>
          <p:cNvSpPr/>
          <p:nvPr/>
        </p:nvSpPr>
        <p:spPr>
          <a:xfrm rot="20494344">
            <a:off x="2549940" y="4786595"/>
            <a:ext cx="468052" cy="529547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417274" y="3528628"/>
            <a:ext cx="3850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a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127413" y="4442792"/>
            <a:ext cx="37221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b</a:t>
            </a:r>
            <a:endParaRPr lang="ru-RU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17530" y="3545582"/>
            <a:ext cx="5180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a</a:t>
            </a:r>
            <a:r>
              <a:rPr lang="en-US" sz="2800" b="1" cap="none" spc="0" baseline="-25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1</a:t>
            </a:r>
            <a:endParaRPr lang="ru-RU" sz="4800" b="1" cap="none" spc="0" baseline="-250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grpSp>
        <p:nvGrpSpPr>
          <p:cNvPr id="39" name="Группа 38"/>
          <p:cNvGrpSpPr/>
          <p:nvPr/>
        </p:nvGrpSpPr>
        <p:grpSpPr>
          <a:xfrm flipH="1">
            <a:off x="5966441" y="3038635"/>
            <a:ext cx="45719" cy="3000215"/>
            <a:chOff x="1403648" y="3717032"/>
            <a:chExt cx="116195" cy="2808312"/>
          </a:xfrm>
        </p:grpSpPr>
        <p:cxnSp>
          <p:nvCxnSpPr>
            <p:cNvPr id="40" name="Прямая соединительная линия 39"/>
            <p:cNvCxnSpPr/>
            <p:nvPr/>
          </p:nvCxnSpPr>
          <p:spPr>
            <a:xfrm>
              <a:off x="1403648" y="3717032"/>
              <a:ext cx="72008" cy="158417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1475656" y="5373216"/>
              <a:ext cx="8183" cy="18002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1483839" y="5676225"/>
              <a:ext cx="8183" cy="18002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1492022" y="5949280"/>
              <a:ext cx="27821" cy="5760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5" name="Прямая соединительная линия 44"/>
          <p:cNvCxnSpPr/>
          <p:nvPr/>
        </p:nvCxnSpPr>
        <p:spPr>
          <a:xfrm>
            <a:off x="6660232" y="4509120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6" name="Группа 45"/>
          <p:cNvGrpSpPr/>
          <p:nvPr/>
        </p:nvGrpSpPr>
        <p:grpSpPr>
          <a:xfrm flipH="1">
            <a:off x="5975133" y="3038635"/>
            <a:ext cx="45719" cy="3000215"/>
            <a:chOff x="1403648" y="3717032"/>
            <a:chExt cx="116195" cy="2808312"/>
          </a:xfrm>
        </p:grpSpPr>
        <p:cxnSp>
          <p:nvCxnSpPr>
            <p:cNvPr id="47" name="Прямая соединительная линия 46"/>
            <p:cNvCxnSpPr/>
            <p:nvPr/>
          </p:nvCxnSpPr>
          <p:spPr>
            <a:xfrm>
              <a:off x="1403648" y="3717032"/>
              <a:ext cx="72008" cy="158417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1475656" y="5373216"/>
              <a:ext cx="8183" cy="18002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1483839" y="5676225"/>
              <a:ext cx="8183" cy="18002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1492022" y="5949280"/>
              <a:ext cx="27821" cy="5760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1" name="Прямоугольник 50"/>
          <p:cNvSpPr/>
          <p:nvPr/>
        </p:nvSpPr>
        <p:spPr>
          <a:xfrm>
            <a:off x="7109666" y="4304717"/>
            <a:ext cx="198638" cy="1986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997993" y="2834322"/>
            <a:ext cx="3850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c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071474" y="2817368"/>
            <a:ext cx="5180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c</a:t>
            </a:r>
            <a:r>
              <a:rPr lang="en-US" sz="2800" b="1" cap="none" spc="0" baseline="-25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1</a:t>
            </a:r>
            <a:endParaRPr lang="ru-RU" sz="4800" b="1" cap="none" spc="0" baseline="-250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7513422" y="3980135"/>
            <a:ext cx="40427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d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9635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12139E-6 L 0.13559 -0.007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40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500"/>
                            </p:stCondLst>
                            <p:childTnLst>
                              <p:par>
                                <p:cTn id="7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62428E-7 L 0.11979 -4.62428E-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8000"/>
                            </p:stCondLst>
                            <p:childTnLst>
                              <p:par>
                                <p:cTn id="7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  <p:bldP spid="4" grpId="0" animBg="1"/>
      <p:bldP spid="27" grpId="0" animBg="1"/>
      <p:bldP spid="31" grpId="0"/>
      <p:bldP spid="37" grpId="0"/>
      <p:bldP spid="38" grpId="0"/>
      <p:bldP spid="51" grpId="0" animBg="1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Угол между скрещивающими прямыми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496944" cy="2232248"/>
          </a:xfrm>
        </p:spPr>
        <p:txBody>
          <a:bodyPr>
            <a:normAutofit/>
          </a:bodyPr>
          <a:lstStyle/>
          <a:p>
            <a:pPr marL="0" indent="265113" algn="just">
              <a:buNone/>
            </a:pPr>
            <a:r>
              <a:rPr lang="ru-RU" sz="2800" dirty="0"/>
              <a:t>Пусть </a:t>
            </a:r>
            <a:r>
              <a:rPr lang="en-US" sz="2800" dirty="0"/>
              <a:t>AB </a:t>
            </a:r>
            <a:r>
              <a:rPr lang="ru-RU" sz="2800" dirty="0"/>
              <a:t>и </a:t>
            </a:r>
            <a:r>
              <a:rPr lang="en-US" sz="2800" dirty="0"/>
              <a:t>CD </a:t>
            </a:r>
            <a:r>
              <a:rPr lang="ru-RU" sz="2800" dirty="0"/>
              <a:t>– две скрещивающиеся прямые.</a:t>
            </a:r>
          </a:p>
          <a:p>
            <a:pPr marL="0" indent="265113" algn="just">
              <a:buNone/>
            </a:pPr>
            <a:r>
              <a:rPr lang="ru-RU" sz="2800" dirty="0"/>
              <a:t>Возьмём произвольную точку М</a:t>
            </a:r>
            <a:r>
              <a:rPr lang="ru-RU" sz="2800" baseline="-25000" dirty="0"/>
              <a:t>1</a:t>
            </a:r>
            <a:r>
              <a:rPr lang="ru-RU" sz="2800" dirty="0"/>
              <a:t> пространства и проведём через неё прямые А</a:t>
            </a:r>
            <a:r>
              <a:rPr lang="ru-RU" sz="2800" baseline="-25000" dirty="0"/>
              <a:t>1</a:t>
            </a:r>
            <a:r>
              <a:rPr lang="ru-RU" sz="2800" dirty="0"/>
              <a:t>В</a:t>
            </a:r>
            <a:r>
              <a:rPr lang="ru-RU" sz="2800" baseline="-25000" dirty="0"/>
              <a:t>1 </a:t>
            </a:r>
            <a:r>
              <a:rPr lang="ru-RU" sz="2800" dirty="0"/>
              <a:t>и </a:t>
            </a:r>
            <a:r>
              <a:rPr lang="en-US" sz="2800" dirty="0"/>
              <a:t>C</a:t>
            </a:r>
            <a:r>
              <a:rPr lang="ru-RU" sz="2800" baseline="-25000" dirty="0"/>
              <a:t>1</a:t>
            </a:r>
            <a:r>
              <a:rPr lang="en-US" sz="2800" dirty="0"/>
              <a:t>D</a:t>
            </a:r>
            <a:r>
              <a:rPr lang="ru-RU" sz="2800" baseline="-25000" dirty="0"/>
              <a:t>1</a:t>
            </a:r>
            <a:r>
              <a:rPr lang="ru-RU" sz="2800" dirty="0"/>
              <a:t>, соответственно параллельные </a:t>
            </a:r>
            <a:r>
              <a:rPr lang="ru-RU" sz="2800" dirty="0" smtClean="0"/>
              <a:t>прямым </a:t>
            </a:r>
            <a:r>
              <a:rPr lang="en-US" sz="2800" dirty="0"/>
              <a:t>AB </a:t>
            </a:r>
            <a:r>
              <a:rPr lang="ru-RU" sz="2800" dirty="0"/>
              <a:t>и </a:t>
            </a:r>
            <a:r>
              <a:rPr lang="en-US" sz="2800" dirty="0"/>
              <a:t>CD</a:t>
            </a:r>
            <a:r>
              <a:rPr lang="ru-RU" sz="2800" dirty="0"/>
              <a:t>.</a:t>
            </a:r>
          </a:p>
          <a:p>
            <a:pPr marL="0" indent="265113" algn="just">
              <a:buNone/>
            </a:pPr>
            <a:endParaRPr lang="ru-RU" sz="2800" dirty="0"/>
          </a:p>
        </p:txBody>
      </p:sp>
      <p:sp>
        <p:nvSpPr>
          <p:cNvPr id="5" name="Параллелограмм 4"/>
          <p:cNvSpPr/>
          <p:nvPr/>
        </p:nvSpPr>
        <p:spPr>
          <a:xfrm>
            <a:off x="827584" y="3933056"/>
            <a:ext cx="2736304" cy="1512168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Группа 34"/>
          <p:cNvGrpSpPr/>
          <p:nvPr/>
        </p:nvGrpSpPr>
        <p:grpSpPr>
          <a:xfrm>
            <a:off x="1187624" y="3308797"/>
            <a:ext cx="432048" cy="2856507"/>
            <a:chOff x="1187624" y="3308797"/>
            <a:chExt cx="432048" cy="2856507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187624" y="3308797"/>
              <a:ext cx="216024" cy="151216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406694" y="4851142"/>
              <a:ext cx="17294" cy="11614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433987" y="5025254"/>
              <a:ext cx="19685" cy="119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509564" y="5490914"/>
              <a:ext cx="110108" cy="6743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462586" y="5199104"/>
              <a:ext cx="18552" cy="1087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1489879" y="5373216"/>
              <a:ext cx="9842" cy="5992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2" name="Группа 41"/>
          <p:cNvGrpSpPr/>
          <p:nvPr/>
        </p:nvGrpSpPr>
        <p:grpSpPr>
          <a:xfrm>
            <a:off x="1199523" y="3305889"/>
            <a:ext cx="771528" cy="2920971"/>
            <a:chOff x="1199523" y="3305889"/>
            <a:chExt cx="771528" cy="2920971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1199523" y="3305889"/>
              <a:ext cx="37061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А</a:t>
              </a:r>
              <a:endParaRPr lang="ru-RU" sz="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1600436" y="5826750"/>
              <a:ext cx="37061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В</a:t>
              </a:r>
              <a:endParaRPr lang="ru-RU" sz="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cxnSp>
        <p:nvCxnSpPr>
          <p:cNvPr id="40" name="Прямая соединительная линия 39"/>
          <p:cNvCxnSpPr/>
          <p:nvPr/>
        </p:nvCxnSpPr>
        <p:spPr>
          <a:xfrm flipH="1">
            <a:off x="2195736" y="4221088"/>
            <a:ext cx="864096" cy="92402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4" name="Группа 43"/>
          <p:cNvGrpSpPr/>
          <p:nvPr/>
        </p:nvGrpSpPr>
        <p:grpSpPr>
          <a:xfrm>
            <a:off x="2276406" y="4221088"/>
            <a:ext cx="1070437" cy="1146310"/>
            <a:chOff x="2276406" y="4221088"/>
            <a:chExt cx="1070437" cy="1146310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2976228" y="4221088"/>
              <a:ext cx="37061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C</a:t>
              </a:r>
              <a:endParaRPr lang="ru-RU" sz="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276406" y="4967288"/>
              <a:ext cx="37061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D</a:t>
              </a:r>
              <a:endParaRPr lang="ru-RU" sz="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cxnSp>
        <p:nvCxnSpPr>
          <p:cNvPr id="46" name="Прямая соединительная линия 45"/>
          <p:cNvCxnSpPr/>
          <p:nvPr/>
        </p:nvCxnSpPr>
        <p:spPr>
          <a:xfrm>
            <a:off x="5983147" y="3260762"/>
            <a:ext cx="520170" cy="2856756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5170319" y="3561923"/>
            <a:ext cx="2285960" cy="234636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50" name="Группа 49"/>
          <p:cNvGrpSpPr/>
          <p:nvPr/>
        </p:nvGrpSpPr>
        <p:grpSpPr>
          <a:xfrm>
            <a:off x="5952517" y="3223369"/>
            <a:ext cx="910878" cy="2950993"/>
            <a:chOff x="1107462" y="3275867"/>
            <a:chExt cx="910878" cy="2950993"/>
          </a:xfrm>
        </p:grpSpPr>
        <p:sp>
          <p:nvSpPr>
            <p:cNvPr id="51" name="Прямоугольник 50"/>
            <p:cNvSpPr/>
            <p:nvPr/>
          </p:nvSpPr>
          <p:spPr>
            <a:xfrm>
              <a:off x="1107462" y="3275867"/>
              <a:ext cx="465192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А</a:t>
              </a:r>
              <a:r>
                <a:rPr lang="en-US" sz="2000" b="1" cap="all" spc="0" baseline="-2500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1</a:t>
              </a:r>
              <a:endParaRPr lang="ru-RU" sz="6600" b="1" cap="all" spc="0" baseline="-25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1553148" y="5826750"/>
              <a:ext cx="465192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В</a:t>
              </a:r>
              <a:r>
                <a:rPr lang="en-US" sz="2000" b="1" cap="all" baseline="-2500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1</a:t>
              </a:r>
              <a:endParaRPr lang="ru-RU" sz="6600" b="1" cap="all" spc="0" baseline="-25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5462237" y="3826007"/>
            <a:ext cx="2155066" cy="2177784"/>
            <a:chOff x="2350562" y="4045543"/>
            <a:chExt cx="1029847" cy="1129207"/>
          </a:xfrm>
        </p:grpSpPr>
        <p:sp>
          <p:nvSpPr>
            <p:cNvPr id="56" name="Прямоугольник 55"/>
            <p:cNvSpPr/>
            <p:nvPr/>
          </p:nvSpPr>
          <p:spPr>
            <a:xfrm>
              <a:off x="3158106" y="4045543"/>
              <a:ext cx="222303" cy="20746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C</a:t>
              </a:r>
              <a:r>
                <a:rPr lang="en-US" sz="2000" b="1" cap="all" spc="0" baseline="-2500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1</a:t>
              </a:r>
              <a:endParaRPr lang="ru-RU" sz="6600" b="1" cap="all" spc="0" baseline="-25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2350562" y="4967288"/>
              <a:ext cx="222303" cy="20746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D</a:t>
              </a:r>
              <a:r>
                <a:rPr lang="en-US" sz="2000" b="1" cap="all" spc="0" baseline="-2500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1</a:t>
              </a:r>
              <a:endParaRPr lang="ru-RU" sz="6600" b="1" cap="all" spc="0" baseline="-25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sp>
        <p:nvSpPr>
          <p:cNvPr id="58" name="Овал 57"/>
          <p:cNvSpPr/>
          <p:nvPr/>
        </p:nvSpPr>
        <p:spPr>
          <a:xfrm>
            <a:off x="6156176" y="4735103"/>
            <a:ext cx="174112" cy="174112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020116" y="4853345"/>
            <a:ext cx="49244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</a:t>
            </a:r>
            <a:r>
              <a:rPr lang="en-US" sz="2000" b="1" cap="all" baseline="-25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2000" b="1" cap="all" spc="0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Дуга 59"/>
          <p:cNvSpPr/>
          <p:nvPr/>
        </p:nvSpPr>
        <p:spPr>
          <a:xfrm rot="19167833">
            <a:off x="6088098" y="4308457"/>
            <a:ext cx="606051" cy="641021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266337" y="3933056"/>
            <a:ext cx="3946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φ</a:t>
            </a:r>
            <a:endParaRPr lang="ru-RU" sz="2000" b="1" cap="all" spc="0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95536" y="1052736"/>
            <a:ext cx="845945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Если угол между прямыми А</a:t>
            </a:r>
            <a:r>
              <a:rPr lang="ru-RU" sz="3200" baseline="-25000" dirty="0" smtClean="0"/>
              <a:t>1</a:t>
            </a:r>
            <a:r>
              <a:rPr lang="ru-RU" sz="3200" dirty="0" smtClean="0"/>
              <a:t>В</a:t>
            </a:r>
            <a:r>
              <a:rPr lang="ru-RU" sz="3200" baseline="-25000" dirty="0" smtClean="0"/>
              <a:t>1</a:t>
            </a:r>
            <a:r>
              <a:rPr lang="ru-RU" sz="3200" dirty="0" smtClean="0"/>
              <a:t> и C</a:t>
            </a:r>
            <a:r>
              <a:rPr lang="ru-RU" sz="3200" baseline="-25000" dirty="0" smtClean="0"/>
              <a:t>1</a:t>
            </a:r>
            <a:r>
              <a:rPr lang="ru-RU" sz="3200" dirty="0" smtClean="0"/>
              <a:t>D</a:t>
            </a:r>
            <a:r>
              <a:rPr lang="ru-RU" sz="3200" baseline="-25000" dirty="0" smtClean="0"/>
              <a:t>1</a:t>
            </a:r>
            <a:r>
              <a:rPr lang="ru-RU" sz="3200" dirty="0" smtClean="0"/>
              <a:t> равен φ, то будем говорить, что угол между скрещивающимися прямыми АВ и CD равен φ.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8871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5" grpId="0" animBg="1"/>
      <p:bldP spid="58" grpId="0" animBg="1"/>
      <p:bldP spid="59" grpId="0"/>
      <p:bldP spid="60" grpId="0" animBg="1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Найдём угол между скрещивающимися прямыми </a:t>
            </a:r>
            <a:r>
              <a:rPr lang="en-US" dirty="0"/>
              <a:t>AB </a:t>
            </a:r>
            <a:r>
              <a:rPr lang="ru-RU" dirty="0"/>
              <a:t>и </a:t>
            </a:r>
            <a:r>
              <a:rPr lang="en-US" dirty="0" smtClean="0"/>
              <a:t>CD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8856984" cy="13247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/>
              <a:t>В качестве точки </a:t>
            </a:r>
            <a:r>
              <a:rPr lang="en-US" sz="3200" dirty="0"/>
              <a:t>M</a:t>
            </a:r>
            <a:r>
              <a:rPr lang="ru-RU" sz="3200" baseline="-25000" dirty="0"/>
              <a:t>1</a:t>
            </a:r>
            <a:r>
              <a:rPr lang="ru-RU" sz="3200" dirty="0"/>
              <a:t> можно взять любую точку на одной из скрещивающихся прямых.</a:t>
            </a:r>
          </a:p>
          <a:p>
            <a:pPr marL="0" indent="0" algn="just">
              <a:buNone/>
            </a:pPr>
            <a:endParaRPr lang="ru-RU" sz="3200" dirty="0"/>
          </a:p>
        </p:txBody>
      </p:sp>
      <p:sp>
        <p:nvSpPr>
          <p:cNvPr id="4" name="Параллелограмм 3"/>
          <p:cNvSpPr/>
          <p:nvPr/>
        </p:nvSpPr>
        <p:spPr>
          <a:xfrm>
            <a:off x="1672658" y="3252845"/>
            <a:ext cx="5832648" cy="2585977"/>
          </a:xfrm>
          <a:prstGeom prst="parallelogram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699970" y="2636912"/>
            <a:ext cx="287854" cy="4086954"/>
            <a:chOff x="1187624" y="3308797"/>
            <a:chExt cx="432048" cy="2856507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1187624" y="3308797"/>
              <a:ext cx="216024" cy="151216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1406694" y="4851142"/>
              <a:ext cx="17294" cy="11614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433987" y="5025254"/>
              <a:ext cx="19685" cy="1198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1509564" y="5490914"/>
              <a:ext cx="110108" cy="67439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462586" y="5199104"/>
              <a:ext cx="18552" cy="1087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489879" y="5373216"/>
              <a:ext cx="9842" cy="5992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Группа 11"/>
          <p:cNvGrpSpPr/>
          <p:nvPr/>
        </p:nvGrpSpPr>
        <p:grpSpPr>
          <a:xfrm>
            <a:off x="2329355" y="2794455"/>
            <a:ext cx="595216" cy="3756883"/>
            <a:chOff x="1214672" y="2905779"/>
            <a:chExt cx="595216" cy="3756883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214672" y="2905779"/>
              <a:ext cx="37061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А</a:t>
              </a:r>
              <a:endParaRPr lang="ru-RU" sz="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439273" y="6262552"/>
              <a:ext cx="37061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0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В</a:t>
              </a:r>
              <a:endParaRPr lang="ru-RU" sz="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cxnSp>
        <p:nvCxnSpPr>
          <p:cNvPr id="16" name="Прямая соединительная линия 15"/>
          <p:cNvCxnSpPr/>
          <p:nvPr/>
        </p:nvCxnSpPr>
        <p:spPr>
          <a:xfrm flipH="1">
            <a:off x="4211960" y="3718681"/>
            <a:ext cx="2016224" cy="15455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7" name="Группа 16"/>
          <p:cNvGrpSpPr/>
          <p:nvPr/>
        </p:nvGrpSpPr>
        <p:grpSpPr>
          <a:xfrm>
            <a:off x="4211960" y="3718681"/>
            <a:ext cx="2201531" cy="1848772"/>
            <a:chOff x="2276406" y="3518626"/>
            <a:chExt cx="2201531" cy="184877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4107322" y="3518626"/>
              <a:ext cx="37061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C</a:t>
              </a:r>
              <a:endParaRPr lang="ru-RU" sz="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276406" y="4967288"/>
              <a:ext cx="37061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D</a:t>
              </a:r>
              <a:endParaRPr lang="ru-RU" sz="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4996956" y="4522638"/>
            <a:ext cx="49244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</a:t>
            </a:r>
            <a:r>
              <a:rPr lang="en-US" sz="2000" b="1" cap="all" baseline="-25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2000" b="1" cap="all" spc="0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133016" y="4404396"/>
            <a:ext cx="174112" cy="1741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6" name="Группа 55"/>
          <p:cNvGrpSpPr/>
          <p:nvPr/>
        </p:nvGrpSpPr>
        <p:grpSpPr>
          <a:xfrm>
            <a:off x="5081676" y="2794455"/>
            <a:ext cx="282053" cy="3460699"/>
            <a:chOff x="5081676" y="2794455"/>
            <a:chExt cx="282053" cy="3460699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>
              <a:off x="5081676" y="2794455"/>
              <a:ext cx="143140" cy="166532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5243177" y="4857889"/>
              <a:ext cx="14003" cy="1567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5261607" y="5107517"/>
              <a:ext cx="14003" cy="1567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5286155" y="5341473"/>
              <a:ext cx="14003" cy="1567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5307128" y="5570139"/>
              <a:ext cx="14003" cy="1567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5327944" y="5838822"/>
              <a:ext cx="35785" cy="4163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7" name="Группа 56"/>
          <p:cNvGrpSpPr/>
          <p:nvPr/>
        </p:nvGrpSpPr>
        <p:grpSpPr>
          <a:xfrm>
            <a:off x="5131998" y="2805310"/>
            <a:ext cx="716111" cy="3464574"/>
            <a:chOff x="1107462" y="3275867"/>
            <a:chExt cx="716111" cy="3464574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1107462" y="3275867"/>
              <a:ext cx="465192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0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А</a:t>
              </a:r>
              <a:r>
                <a:rPr lang="en-US" sz="2000" b="1" cap="all" spc="0" baseline="-2500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1</a:t>
              </a:r>
              <a:endParaRPr lang="ru-RU" sz="6600" b="1" cap="all" spc="0" baseline="-25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1358381" y="6340331"/>
              <a:ext cx="465192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В</a:t>
              </a:r>
              <a:r>
                <a:rPr lang="en-US" sz="2000" b="1" cap="all" baseline="-2500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</a:rPr>
                <a:t>1</a:t>
              </a:r>
              <a:endParaRPr lang="ru-RU" sz="6600" b="1" cap="all" spc="0" baseline="-25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sp>
        <p:nvSpPr>
          <p:cNvPr id="60" name="Дуга 59"/>
          <p:cNvSpPr/>
          <p:nvPr/>
        </p:nvSpPr>
        <p:spPr>
          <a:xfrm rot="19167833">
            <a:off x="5114468" y="4015606"/>
            <a:ext cx="590070" cy="659708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284716" y="3637254"/>
            <a:ext cx="3946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l-GR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φ</a:t>
            </a:r>
            <a:endParaRPr lang="ru-RU" sz="2000" b="1" cap="all" spc="0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09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21" grpId="0"/>
      <p:bldP spid="20" grpId="0" animBg="1"/>
      <p:bldP spid="60" grpId="0" animBg="1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20888"/>
            <a:ext cx="7920880" cy="201622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</a:t>
            </a:r>
          </a:p>
          <a:p>
            <a:pPr marL="0" indent="0" algn="ctr">
              <a:buNone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глаз</a:t>
            </a:r>
          </a:p>
        </p:txBody>
      </p:sp>
      <p:sp>
        <p:nvSpPr>
          <p:cNvPr id="5" name="Овал 4"/>
          <p:cNvSpPr/>
          <p:nvPr/>
        </p:nvSpPr>
        <p:spPr>
          <a:xfrm>
            <a:off x="4122057" y="2924944"/>
            <a:ext cx="1440160" cy="144016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45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407E-6 L -0.44114 -0.32314 L 0.40157 -0.32106 L 0.39688 0.29028 L -0.42378 0.30602 L -0.43333 -0.32106 L 0.4 0.28473 L 0.4 -0.35578 L -0.42048 0.31737 L -0.45711 -0.01134 L 0.4415 0.04005 L 0.42865 -0.39421 L -0.06996 -0.39421 L -0.02847 0.45232 L -0.26927 0.19445 L -0.36649 -0.2 L 0.2757 -0.26157 L 0.36493 0.26737 L 0.09879 0.33102 L -0.00625 -0.01342 " pathEditMode="relative" rAng="0" ptsTypes="AAAAAAAAAAAAAAAAAAAA">
                                      <p:cBhvr>
                                        <p:cTn id="31" dur="1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5" grpId="0" animBg="1"/>
      <p:bldP spid="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Покажите </a:t>
            </a:r>
            <a:r>
              <a:rPr lang="ru-RU" sz="4800" dirty="0"/>
              <a:t>перпендикулярные скрещивающиеся прямые в окружении.</a:t>
            </a:r>
          </a:p>
          <a:p>
            <a:pPr marL="0" indent="0" algn="ctr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98860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3394"/>
            <a:ext cx="8856984" cy="990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Дано </a:t>
            </a:r>
            <a:r>
              <a:rPr lang="ru-RU" sz="3600" dirty="0"/>
              <a:t>изображение куба. Найдите угол между скрещивающимися прямыми а и </a:t>
            </a:r>
            <a:r>
              <a:rPr lang="en-US" sz="3600" dirty="0"/>
              <a:t>b</a:t>
            </a:r>
            <a:r>
              <a:rPr lang="ru-RU" sz="3600" dirty="0"/>
              <a:t>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5805264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90°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62018" y="5775785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45°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805264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Ответ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63464" y="5791616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Ответ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67544" y="1700808"/>
            <a:ext cx="3259732" cy="4197431"/>
            <a:chOff x="467544" y="1700808"/>
            <a:chExt cx="3259732" cy="4197431"/>
          </a:xfrm>
        </p:grpSpPr>
        <p:pic>
          <p:nvPicPr>
            <p:cNvPr id="4" name="Рисунок 3" descr="http://na-uroke.in.ua/image504-10.jp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700808"/>
              <a:ext cx="3259732" cy="39604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Дуга 2"/>
            <p:cNvSpPr/>
            <p:nvPr/>
          </p:nvSpPr>
          <p:spPr>
            <a:xfrm rot="2085687">
              <a:off x="1367470" y="5178159"/>
              <a:ext cx="576064" cy="720080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148064" y="1700808"/>
            <a:ext cx="3012084" cy="4197431"/>
            <a:chOff x="5148064" y="1700808"/>
            <a:chExt cx="3012084" cy="4197431"/>
          </a:xfrm>
        </p:grpSpPr>
        <p:pic>
          <p:nvPicPr>
            <p:cNvPr id="5" name="Рисунок 4" descr="http://na-uroke.in.ua/image505-10.jp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1700808"/>
              <a:ext cx="3012084" cy="39604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Дуга 11"/>
            <p:cNvSpPr/>
            <p:nvPr/>
          </p:nvSpPr>
          <p:spPr>
            <a:xfrm rot="2085687">
              <a:off x="6017341" y="5178159"/>
              <a:ext cx="576064" cy="720080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4687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3400"/>
            <a:ext cx="8784976" cy="990600"/>
          </a:xfrm>
        </p:spPr>
        <p:txBody>
          <a:bodyPr>
            <a:noAutofit/>
          </a:bodyPr>
          <a:lstStyle/>
          <a:p>
            <a:r>
              <a:rPr lang="ru-RU" sz="3600" dirty="0"/>
              <a:t>Дано изображение куба. Найдите угол между скрещивающимися прямыми а и </a:t>
            </a:r>
            <a:r>
              <a:rPr lang="en-US" sz="3600" dirty="0"/>
              <a:t>b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5816193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90°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5816193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60°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78654" y="5816193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Ответ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11912" y="5816193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Ответ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220072" y="2114735"/>
            <a:ext cx="2736304" cy="3862506"/>
            <a:chOff x="5220072" y="2114735"/>
            <a:chExt cx="2736304" cy="3862506"/>
          </a:xfrm>
        </p:grpSpPr>
        <p:pic>
          <p:nvPicPr>
            <p:cNvPr id="5" name="Рисунок 4" descr="http://na-uroke.in.ua/image507-10.jp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2" y="2114735"/>
              <a:ext cx="2736304" cy="3686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Дуга 8"/>
            <p:cNvSpPr/>
            <p:nvPr/>
          </p:nvSpPr>
          <p:spPr>
            <a:xfrm rot="2085687">
              <a:off x="5950012" y="5257161"/>
              <a:ext cx="576064" cy="720080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755576" y="2118994"/>
            <a:ext cx="2803566" cy="3919395"/>
            <a:chOff x="755576" y="2118994"/>
            <a:chExt cx="2803566" cy="3919395"/>
          </a:xfrm>
        </p:grpSpPr>
        <p:pic>
          <p:nvPicPr>
            <p:cNvPr id="4" name="Рисунок 3" descr="http://na-uroke.in.ua/image506-9.jp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2118994"/>
              <a:ext cx="2803566" cy="3686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Дуга 10"/>
            <p:cNvSpPr/>
            <p:nvPr/>
          </p:nvSpPr>
          <p:spPr>
            <a:xfrm rot="2085687">
              <a:off x="1485517" y="5318309"/>
              <a:ext cx="576064" cy="720080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1353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Дано изображение куба. Найдите угол между скрещивающимися прямыми а и </a:t>
            </a:r>
            <a:r>
              <a:rPr lang="en-US" sz="3200" dirty="0" smtClean="0"/>
              <a:t>b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805264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90°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5900329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90°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72862" y="5816193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Ответ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5881721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Ответ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400092" y="1649178"/>
            <a:ext cx="3096344" cy="4416156"/>
            <a:chOff x="5400092" y="1649178"/>
            <a:chExt cx="3096344" cy="4416156"/>
          </a:xfrm>
        </p:grpSpPr>
        <p:pic>
          <p:nvPicPr>
            <p:cNvPr id="7" name="Рисунок 6" descr="http://na-uroke.in.ua/image509-10.jp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0092" y="1649178"/>
              <a:ext cx="3096344" cy="415608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Дуга 9"/>
            <p:cNvSpPr/>
            <p:nvPr/>
          </p:nvSpPr>
          <p:spPr>
            <a:xfrm rot="2085687">
              <a:off x="6192684" y="5345254"/>
              <a:ext cx="576064" cy="720080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467544" y="1649178"/>
            <a:ext cx="3231435" cy="4328063"/>
            <a:chOff x="467544" y="1649178"/>
            <a:chExt cx="3231435" cy="4328063"/>
          </a:xfrm>
        </p:grpSpPr>
        <p:pic>
          <p:nvPicPr>
            <p:cNvPr id="6" name="Рисунок 5" descr="http://na-uroke.in.ua/image508-10.jp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49178"/>
              <a:ext cx="3231435" cy="41959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Дуга 10"/>
            <p:cNvSpPr/>
            <p:nvPr/>
          </p:nvSpPr>
          <p:spPr>
            <a:xfrm rot="2085687">
              <a:off x="1476917" y="5257161"/>
              <a:ext cx="576064" cy="720080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4033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924944"/>
            <a:ext cx="8219256" cy="1972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200" b="1" dirty="0" smtClean="0"/>
              <a:t>§4 (стр. 85-89), №268, №269.</a:t>
            </a:r>
            <a:endParaRPr lang="ru-RU" sz="5200" b="1" dirty="0"/>
          </a:p>
        </p:txBody>
      </p:sp>
    </p:spTree>
    <p:extLst>
      <p:ext uri="{BB962C8B-B14F-4D97-AF65-F5344CB8AC3E}">
        <p14:creationId xmlns:p14="http://schemas.microsoft.com/office/powerpoint/2010/main" val="141068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8229600" cy="17567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</a:t>
            </a:r>
          </a:p>
          <a:p>
            <a:pPr marL="0" indent="0" algn="ctr">
              <a:buNone/>
            </a:pP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74198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Сформировать понятие </a:t>
            </a:r>
            <a:r>
              <a:rPr lang="ru-RU" sz="2800" b="1" dirty="0"/>
              <a:t>угла </a:t>
            </a:r>
            <a:r>
              <a:rPr lang="ru-RU" sz="2800" b="1" dirty="0" smtClean="0"/>
              <a:t>между:</a:t>
            </a:r>
          </a:p>
          <a:p>
            <a:pPr lvl="1"/>
            <a:r>
              <a:rPr lang="ru-RU" sz="2800" dirty="0" smtClean="0"/>
              <a:t>Пересекающимися</a:t>
            </a:r>
            <a:r>
              <a:rPr lang="ru-RU" sz="2800" dirty="0"/>
              <a:t>;</a:t>
            </a:r>
            <a:r>
              <a:rPr lang="ru-RU" sz="2800" dirty="0" smtClean="0"/>
              <a:t> </a:t>
            </a:r>
          </a:p>
          <a:p>
            <a:pPr lvl="1"/>
            <a:r>
              <a:rPr lang="ru-RU" sz="2800" dirty="0" smtClean="0"/>
              <a:t>Параллельными;</a:t>
            </a:r>
          </a:p>
          <a:p>
            <a:pPr lvl="1"/>
            <a:r>
              <a:rPr lang="ru-RU" sz="2800" dirty="0" smtClean="0"/>
              <a:t>скрещивающимися прямыми.</a:t>
            </a:r>
          </a:p>
          <a:p>
            <a:pPr marL="274320" lvl="1" indent="0">
              <a:buNone/>
            </a:pPr>
            <a:endParaRPr lang="ru-RU" sz="2800" dirty="0" smtClean="0"/>
          </a:p>
          <a:p>
            <a:pPr marL="442913" lvl="1" indent="-442913">
              <a:buFont typeface="+mj-lt"/>
              <a:buAutoNum type="arabicPeriod" startAt="2"/>
            </a:pPr>
            <a:r>
              <a:rPr lang="ru-RU" sz="2800" b="1" dirty="0" smtClean="0"/>
              <a:t>Научиться находить угол между:</a:t>
            </a:r>
          </a:p>
          <a:p>
            <a:pPr lvl="1"/>
            <a:r>
              <a:rPr lang="ru-RU" sz="2800" dirty="0" smtClean="0"/>
              <a:t>Пересекающимися;</a:t>
            </a:r>
            <a:endParaRPr lang="ru-RU" sz="2800" dirty="0"/>
          </a:p>
          <a:p>
            <a:pPr lvl="1"/>
            <a:r>
              <a:rPr lang="ru-RU" sz="2800" dirty="0"/>
              <a:t>параллельными  </a:t>
            </a:r>
            <a:r>
              <a:rPr lang="ru-RU" sz="2800" dirty="0" smtClean="0"/>
              <a:t>;</a:t>
            </a:r>
            <a:endParaRPr lang="ru-RU" sz="2800" dirty="0"/>
          </a:p>
          <a:p>
            <a:pPr lvl="1"/>
            <a:r>
              <a:rPr lang="ru-RU" sz="2800" dirty="0"/>
              <a:t>скрещивающимися </a:t>
            </a:r>
            <a:r>
              <a:rPr lang="ru-RU" sz="2800" dirty="0" smtClean="0"/>
              <a:t>прямыми.</a:t>
            </a:r>
          </a:p>
          <a:p>
            <a:pPr marL="731520" lvl="1" indent="-457200">
              <a:buFont typeface="+mj-lt"/>
              <a:buAutoNum type="arabicPeriod" startAt="2"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18741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121" y="332656"/>
            <a:ext cx="8229600" cy="990600"/>
          </a:xfrm>
        </p:spPr>
        <p:txBody>
          <a:bodyPr/>
          <a:lstStyle/>
          <a:p>
            <a:r>
              <a:rPr lang="ru-RU" dirty="0" smtClean="0"/>
              <a:t>Задача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09" y="1124744"/>
            <a:ext cx="8712968" cy="28369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/>
              <a:t>В правильной пирамиде </a:t>
            </a:r>
            <a:r>
              <a:rPr lang="en-US" sz="3600" i="1" dirty="0"/>
              <a:t>SABCD</a:t>
            </a:r>
            <a:r>
              <a:rPr lang="ru-RU" sz="3600" dirty="0"/>
              <a:t>, все ребра которой равны 1, точка </a:t>
            </a:r>
            <a:r>
              <a:rPr lang="en-US" sz="3600" i="1" dirty="0"/>
              <a:t>E </a:t>
            </a:r>
            <a:r>
              <a:rPr lang="ru-RU" sz="3600" dirty="0"/>
              <a:t>– середина ребра </a:t>
            </a:r>
            <a:r>
              <a:rPr lang="en-US" sz="3600" i="1" dirty="0"/>
              <a:t>SC</a:t>
            </a:r>
            <a:r>
              <a:rPr lang="ru-RU" sz="3600" dirty="0"/>
              <a:t>.</a:t>
            </a:r>
            <a:r>
              <a:rPr lang="ru-RU" sz="3600" i="1" dirty="0"/>
              <a:t> </a:t>
            </a:r>
            <a:r>
              <a:rPr lang="ru-RU" sz="3600" dirty="0"/>
              <a:t>Найдите угол между прямыми </a:t>
            </a:r>
            <a:r>
              <a:rPr lang="en-US" sz="3600" i="1" dirty="0"/>
              <a:t>AD </a:t>
            </a:r>
            <a:r>
              <a:rPr lang="ru-RU" sz="3600" dirty="0"/>
              <a:t>и </a:t>
            </a:r>
            <a:r>
              <a:rPr lang="en-US" sz="3600" i="1" dirty="0"/>
              <a:t>BE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2334680" y="3273354"/>
            <a:ext cx="4350483" cy="3600400"/>
            <a:chOff x="2334680" y="3273354"/>
            <a:chExt cx="4350483" cy="3600400"/>
          </a:xfrm>
        </p:grpSpPr>
        <p:pic>
          <p:nvPicPr>
            <p:cNvPr id="4" name="Picture 4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334680" y="3273354"/>
              <a:ext cx="4350483" cy="3600400"/>
            </a:xfrm>
            <a:prstGeom prst="rect">
              <a:avLst/>
            </a:prstGeom>
            <a:noFill/>
          </p:spPr>
        </p:pic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4860032" y="4005064"/>
              <a:ext cx="288032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5796136" y="5073554"/>
              <a:ext cx="288032" cy="36004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739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классе: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628800"/>
            <a:ext cx="4042792" cy="4637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i="1" u="sng" dirty="0" smtClean="0"/>
              <a:t>Задачи:</a:t>
            </a:r>
          </a:p>
          <a:p>
            <a:pPr marL="0" indent="0">
              <a:buNone/>
            </a:pPr>
            <a:r>
              <a:rPr lang="ru-RU" sz="6000" dirty="0" smtClean="0"/>
              <a:t>	№ 263</a:t>
            </a:r>
          </a:p>
          <a:p>
            <a:pPr marL="0" indent="0">
              <a:buNone/>
            </a:pPr>
            <a:r>
              <a:rPr lang="ru-RU" sz="6000" dirty="0" smtClean="0"/>
              <a:t>	№265</a:t>
            </a:r>
          </a:p>
          <a:p>
            <a:pPr marL="0" indent="0">
              <a:buNone/>
            </a:pPr>
            <a:r>
              <a:rPr lang="ru-RU" sz="6000" dirty="0" smtClean="0"/>
              <a:t>	№267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0848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125273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dirty="0"/>
              <a:t>Основание призмы </a:t>
            </a:r>
            <a:r>
              <a:rPr lang="en-US" sz="3200" dirty="0"/>
              <a:t>ABCDA</a:t>
            </a:r>
            <a:r>
              <a:rPr lang="ru-RU" sz="3200" baseline="-25000" dirty="0"/>
              <a:t>1</a:t>
            </a:r>
            <a:r>
              <a:rPr lang="en-US" sz="3200" dirty="0"/>
              <a:t>B</a:t>
            </a:r>
            <a:r>
              <a:rPr lang="ru-RU" sz="3200" baseline="-25000" dirty="0"/>
              <a:t>1</a:t>
            </a:r>
            <a:r>
              <a:rPr lang="en-US" sz="3200" dirty="0"/>
              <a:t>C</a:t>
            </a:r>
            <a:r>
              <a:rPr lang="ru-RU" sz="3200" baseline="-25000" dirty="0"/>
              <a:t>1</a:t>
            </a:r>
            <a:r>
              <a:rPr lang="en-US" sz="3200" dirty="0"/>
              <a:t>D</a:t>
            </a:r>
            <a:r>
              <a:rPr lang="ru-RU" sz="3200" baseline="-25000" dirty="0"/>
              <a:t>1 </a:t>
            </a:r>
            <a:r>
              <a:rPr lang="ru-RU" sz="3200" dirty="0"/>
              <a:t>– трапеция. Какие из следующих пар прямых являются скрещивающими?</a:t>
            </a:r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411760" y="3088073"/>
            <a:ext cx="4104456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815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mg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47" y="980728"/>
            <a:ext cx="8460432" cy="367240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Расположение прямых в пространстве и угол между </a:t>
            </a:r>
            <a:r>
              <a:rPr lang="ru-RU" dirty="0" smtClean="0"/>
              <a:t>ними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653136"/>
            <a:ext cx="84249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1.	Пересекающиеся прямые.</a:t>
            </a:r>
          </a:p>
          <a:p>
            <a:r>
              <a:rPr lang="ru-RU" sz="4000" dirty="0" smtClean="0"/>
              <a:t>2.	Параллельные прямые.</a:t>
            </a:r>
          </a:p>
          <a:p>
            <a:r>
              <a:rPr lang="ru-RU" sz="4000" dirty="0" smtClean="0"/>
              <a:t>3.	Скрещивающиеся прямые.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927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24944"/>
            <a:ext cx="66675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388424" cy="20162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/>
              <a:t>Любые две пересекающие прямые лежат в одной </a:t>
            </a:r>
            <a:r>
              <a:rPr lang="ru-RU" sz="3600" dirty="0" smtClean="0"/>
              <a:t>плоскости </a:t>
            </a:r>
            <a:r>
              <a:rPr lang="ru-RU" sz="3600" dirty="0"/>
              <a:t>и</a:t>
            </a:r>
            <a:r>
              <a:rPr lang="ru-RU" sz="3600" dirty="0" smtClean="0"/>
              <a:t> </a:t>
            </a:r>
            <a:r>
              <a:rPr lang="ru-RU" sz="3600" dirty="0"/>
              <a:t>образуют </a:t>
            </a:r>
            <a:r>
              <a:rPr lang="ru-RU" sz="3600" b="1" i="1" dirty="0"/>
              <a:t>четыре неразвернутых угла</a:t>
            </a:r>
            <a:r>
              <a:rPr lang="ru-RU" sz="3600" dirty="0"/>
              <a:t>.</a:t>
            </a:r>
          </a:p>
          <a:p>
            <a:pPr marL="0" indent="0" algn="just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9311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548680"/>
            <a:ext cx="88616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Если пересекающиеся прямые образуют четыре равных угла, то угол между этими прямыми </a:t>
            </a:r>
            <a:r>
              <a:rPr lang="ru-RU" sz="3600" b="1" i="1" dirty="0" smtClean="0"/>
              <a:t>равен 90°.</a:t>
            </a:r>
            <a:endParaRPr lang="ru-RU" sz="3600" b="1" i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167844" y="3176972"/>
            <a:ext cx="2520280" cy="25202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987824" y="2996952"/>
            <a:ext cx="2880320" cy="28803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 rot="2618091">
            <a:off x="4247962" y="4002578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2618091">
            <a:off x="4502478" y="4257091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2618091">
            <a:off x="4247964" y="4526961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618091">
            <a:off x="3993450" y="4257091"/>
            <a:ext cx="360040" cy="3600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2884584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а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64611" y="2704564"/>
            <a:ext cx="4347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b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8932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568952" cy="13247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/>
              <a:t>Угол между двумя параллельными прямыми </a:t>
            </a:r>
            <a:r>
              <a:rPr lang="ru-RU" sz="4000" b="1" i="1" dirty="0"/>
              <a:t>равен 0°</a:t>
            </a:r>
            <a:r>
              <a:rPr lang="ru-RU" sz="4000" dirty="0"/>
              <a:t>.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403648" y="2052637"/>
            <a:ext cx="637270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45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8784976" cy="21602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/>
              <a:t>Углом между двумя пересекающимися прямыми в пространстве называется </a:t>
            </a:r>
            <a:r>
              <a:rPr lang="ru-RU" sz="3200" b="1" i="1" dirty="0"/>
              <a:t>наименьший</a:t>
            </a:r>
            <a:r>
              <a:rPr lang="ru-RU" sz="3200" dirty="0"/>
              <a:t> из углов, образованных лучами этих прямых с вершиной в точке их пересечения. </a:t>
            </a:r>
          </a:p>
          <a:p>
            <a:pPr marL="0" indent="0" algn="just">
              <a:buNone/>
            </a:pPr>
            <a:endParaRPr lang="ru-RU" sz="3200" dirty="0"/>
          </a:p>
        </p:txBody>
      </p:sp>
      <p:pic>
        <p:nvPicPr>
          <p:cNvPr id="4" name="Picture 5" descr="287">
            <a:hlinkClick r:id="rId2" tooltip="разделы_математики:измерение_геометрических_величин:287.jpg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67454"/>
            <a:ext cx="6332117" cy="342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50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288">
            <a:hlinkClick r:id="rId2" tooltip="разделы_математики:измерение_геометрических_величин:288.jpg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96952"/>
            <a:ext cx="5115275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476672"/>
                <a:ext cx="8712968" cy="3024336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ru-RU" sz="4000" b="1" i="1" dirty="0"/>
                  <a:t>Углом между скрещивающимися прямыми</a:t>
                </a:r>
                <a:r>
                  <a:rPr lang="en-US" sz="4000" b="1" i="1" dirty="0"/>
                  <a:t>a</a:t>
                </a:r>
                <a:r>
                  <a:rPr lang="ru-RU" sz="4000" dirty="0"/>
                  <a:t> и </a:t>
                </a:r>
                <a:r>
                  <a:rPr lang="en-US" sz="4000" b="1" i="1" dirty="0"/>
                  <a:t>b</a:t>
                </a:r>
                <a:r>
                  <a:rPr lang="ru-RU" sz="4000" dirty="0"/>
                  <a:t> называется угол между построенными пересекающимися прямыми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1" i="1"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ru-RU" sz="4000" b="1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sz="4000" dirty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1" i="1">
                            <a:latin typeface="Cambria Math"/>
                          </a:rPr>
                          <m:t>𝒃</m:t>
                        </m:r>
                      </m:e>
                      <m:sup>
                        <m:r>
                          <a:rPr lang="ru-RU" sz="4000" b="1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ru-RU" sz="4000" dirty="0"/>
                  <a:t>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476672"/>
                <a:ext cx="8712968" cy="3024336"/>
              </a:xfrm>
              <a:blipFill rotWithShape="1">
                <a:blip r:embed="rId4"/>
                <a:stretch>
                  <a:fillRect l="-2448" t="-3629" r="-24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623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223</TotalTime>
  <Words>407</Words>
  <Application>Microsoft Office PowerPoint</Application>
  <PresentationFormat>Экран (4:3)</PresentationFormat>
  <Paragraphs>83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Ясность</vt:lpstr>
      <vt:lpstr>Угол между прямыми</vt:lpstr>
      <vt:lpstr>Цели и задачи урока:</vt:lpstr>
      <vt:lpstr>Вспомним:</vt:lpstr>
      <vt:lpstr>Расположение прямых в пространстве и угол между ними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Угол между скрещивающими прямыми</vt:lpstr>
      <vt:lpstr>Найдём угол между скрещивающимися прямыми AB и CD</vt:lpstr>
      <vt:lpstr>Презентация PowerPoint</vt:lpstr>
      <vt:lpstr>Презентация PowerPoint</vt:lpstr>
      <vt:lpstr>Дано изображение куба. Найдите угол между скрещивающимися прямыми а и b. </vt:lpstr>
      <vt:lpstr>Дано изображение куба. Найдите угол между скрещивающимися прямыми а и b.</vt:lpstr>
      <vt:lpstr>Дано изображение куба. Найдите угол между скрещивающимися прямыми а и b</vt:lpstr>
      <vt:lpstr>Домашнее задание:</vt:lpstr>
      <vt:lpstr>Презентация PowerPoint</vt:lpstr>
      <vt:lpstr>Задача №1</vt:lpstr>
      <vt:lpstr>Работа в классе:</vt:lpstr>
    </vt:vector>
  </TitlesOfParts>
  <Company>SPecialiST RePack, Sanbuild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Вспомним:</dc:title>
  <dc:creator>Екатерина</dc:creator>
  <cp:lastModifiedBy>Admin</cp:lastModifiedBy>
  <cp:revision>34</cp:revision>
  <dcterms:created xsi:type="dcterms:W3CDTF">2016-02-10T20:10:58Z</dcterms:created>
  <dcterms:modified xsi:type="dcterms:W3CDTF">2016-02-15T09:54:53Z</dcterms:modified>
</cp:coreProperties>
</file>