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7198E"/>
    <a:srgbClr val="0033CC"/>
    <a:srgbClr val="FF9999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3DD2ED-7DFD-4A44-A199-34564EEB00A7}" type="datetimeFigureOut">
              <a:rPr lang="ru-RU" smtClean="0"/>
              <a:pPr/>
              <a:t>19.06.2014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5C684A-8D75-42C0-B2B2-F1163D2AF7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5C684A-8D75-42C0-B2B2-F1163D2AF7EB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5C684A-8D75-42C0-B2B2-F1163D2AF7EB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EA2BD-DF71-4C1B-ACF6-36AD33C0D76B}" type="datetimeFigureOut">
              <a:rPr lang="ru-RU" smtClean="0"/>
              <a:pPr/>
              <a:t>19.06.2014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6D53-E057-4C1D-BE5D-9F0847B5D4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EA2BD-DF71-4C1B-ACF6-36AD33C0D76B}" type="datetimeFigureOut">
              <a:rPr lang="ru-RU" smtClean="0"/>
              <a:pPr/>
              <a:t>19.06.2014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6D53-E057-4C1D-BE5D-9F0847B5D4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EA2BD-DF71-4C1B-ACF6-36AD33C0D76B}" type="datetimeFigureOut">
              <a:rPr lang="ru-RU" smtClean="0"/>
              <a:pPr/>
              <a:t>19.06.2014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6D53-E057-4C1D-BE5D-9F0847B5D4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EA2BD-DF71-4C1B-ACF6-36AD33C0D76B}" type="datetimeFigureOut">
              <a:rPr lang="ru-RU" smtClean="0"/>
              <a:pPr/>
              <a:t>19.06.2014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6D53-E057-4C1D-BE5D-9F0847B5D4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EA2BD-DF71-4C1B-ACF6-36AD33C0D76B}" type="datetimeFigureOut">
              <a:rPr lang="ru-RU" smtClean="0"/>
              <a:pPr/>
              <a:t>19.06.2014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6D53-E057-4C1D-BE5D-9F0847B5D4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EA2BD-DF71-4C1B-ACF6-36AD33C0D76B}" type="datetimeFigureOut">
              <a:rPr lang="ru-RU" smtClean="0"/>
              <a:pPr/>
              <a:t>19.06.2014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6D53-E057-4C1D-BE5D-9F0847B5D4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EA2BD-DF71-4C1B-ACF6-36AD33C0D76B}" type="datetimeFigureOut">
              <a:rPr lang="ru-RU" smtClean="0"/>
              <a:pPr/>
              <a:t>19.06.2014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6D53-E057-4C1D-BE5D-9F0847B5D4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EA2BD-DF71-4C1B-ACF6-36AD33C0D76B}" type="datetimeFigureOut">
              <a:rPr lang="ru-RU" smtClean="0"/>
              <a:pPr/>
              <a:t>19.06.2014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6D53-E057-4C1D-BE5D-9F0847B5D4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EA2BD-DF71-4C1B-ACF6-36AD33C0D76B}" type="datetimeFigureOut">
              <a:rPr lang="ru-RU" smtClean="0"/>
              <a:pPr/>
              <a:t>19.06.2014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6D53-E057-4C1D-BE5D-9F0847B5D4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EA2BD-DF71-4C1B-ACF6-36AD33C0D76B}" type="datetimeFigureOut">
              <a:rPr lang="ru-RU" smtClean="0"/>
              <a:pPr/>
              <a:t>19.06.2014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6D53-E057-4C1D-BE5D-9F0847B5D4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EA2BD-DF71-4C1B-ACF6-36AD33C0D76B}" type="datetimeFigureOut">
              <a:rPr lang="ru-RU" smtClean="0"/>
              <a:pPr/>
              <a:t>19.06.2014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36D53-E057-4C1D-BE5D-9F0847B5D4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9EA2BD-DF71-4C1B-ACF6-36AD33C0D76B}" type="datetimeFigureOut">
              <a:rPr lang="ru-RU" smtClean="0"/>
              <a:pPr/>
              <a:t>19.06.2014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636D53-E057-4C1D-BE5D-9F0847B5D47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6" name="Picture 8" descr="http://img01.chitalnya.ru/upload2/293/9e9ac331ca0b8e421e61fe7b768948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260648"/>
            <a:ext cx="2510153" cy="3312368"/>
          </a:xfrm>
          <a:prstGeom prst="rect">
            <a:avLst/>
          </a:prstGeom>
          <a:noFill/>
        </p:spPr>
      </p:pic>
      <p:pic>
        <p:nvPicPr>
          <p:cNvPr id="12294" name="Picture 6" descr="http://stat20.privet.ru/lr/0b2ac2c4b1ea3d9267481f5eea52ad2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708920"/>
            <a:ext cx="2832249" cy="359650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619672" y="1700808"/>
            <a:ext cx="6336704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solidFill>
                  <a:srgbClr val="0033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Викторина</a:t>
            </a:r>
          </a:p>
          <a:p>
            <a:pPr algn="ctr"/>
            <a:r>
              <a:rPr lang="ru-RU" sz="6000" b="1" dirty="0" smtClean="0">
                <a:ln w="11430"/>
                <a:solidFill>
                  <a:srgbClr val="0033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«В гостях </a:t>
            </a:r>
          </a:p>
          <a:p>
            <a:pPr algn="ctr"/>
            <a:r>
              <a:rPr lang="ru-RU" sz="6000" b="1" dirty="0" smtClean="0">
                <a:ln w="11430"/>
                <a:solidFill>
                  <a:srgbClr val="0033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 сказки»</a:t>
            </a:r>
            <a:endParaRPr lang="ru-RU" sz="6000" b="1" cap="none" spc="0" dirty="0">
              <a:ln w="11430"/>
              <a:solidFill>
                <a:srgbClr val="0033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2298" name="Picture 10" descr="http://img1.liveinternet.ru/images/attach/c/8/99/590/99590129_large_0_9ca16_614bc30_X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35488" y="3269121"/>
            <a:ext cx="4608512" cy="3588879"/>
          </a:xfrm>
          <a:prstGeom prst="rect">
            <a:avLst/>
          </a:prstGeom>
          <a:noFill/>
        </p:spPr>
      </p:pic>
      <p:pic>
        <p:nvPicPr>
          <p:cNvPr id="10" name="Picture 10" descr="http://img1.liveinternet.ru/images/attach/c/8/99/590/99590129_large_0_9ca16_614bc30_X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0" y="0"/>
            <a:ext cx="4608512" cy="3588879"/>
          </a:xfrm>
          <a:prstGeom prst="rect">
            <a:avLst/>
          </a:prstGeom>
          <a:noFill/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604448" y="6381328"/>
            <a:ext cx="360040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ahrendtspsp.dk/clipart/sjove_dyr/G010855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0"/>
            <a:ext cx="5675362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148064" y="1124744"/>
            <a:ext cx="309634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i="1" dirty="0" smtClean="0">
                <a:solidFill>
                  <a:srgbClr val="0033CC"/>
                </a:solidFill>
                <a:latin typeface="Monotype Corsiva" pitchFamily="66" charset="0"/>
              </a:rPr>
              <a:t>Ошибся!</a:t>
            </a:r>
            <a:endParaRPr lang="ru-RU" sz="6600" b="1" i="1" dirty="0">
              <a:solidFill>
                <a:srgbClr val="0033CC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4009" y="4869160"/>
            <a:ext cx="388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rgbClr val="0033CC"/>
                </a:solidFill>
                <a:latin typeface="Monotype Corsiva" pitchFamily="66" charset="0"/>
              </a:rPr>
              <a:t>Подумай!</a:t>
            </a:r>
            <a:endParaRPr lang="ru-RU" sz="5400" b="1" i="1" dirty="0">
              <a:solidFill>
                <a:srgbClr val="0033CC"/>
              </a:solidFill>
              <a:latin typeface="Monotype Corsiva" pitchFamily="66" charset="0"/>
            </a:endParaRPr>
          </a:p>
        </p:txBody>
      </p:sp>
      <p:sp>
        <p:nvSpPr>
          <p:cNvPr id="7" name="Управляющая кнопка: далее 6">
            <a:hlinkClick r:id="" action="ppaction://hlinkshowjump?jump=lastslideviewed" highlightClick="1"/>
          </p:cNvPr>
          <p:cNvSpPr/>
          <p:nvPr/>
        </p:nvSpPr>
        <p:spPr>
          <a:xfrm>
            <a:off x="8604448" y="6381328"/>
            <a:ext cx="360040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kartiny.ucoz.ru/_ph/216/3410084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835696" y="1988840"/>
            <a:ext cx="7848872" cy="2123658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Спасибо!</a:t>
            </a:r>
          </a:p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До новых встреч!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img1.liveinternet.ru/images/attach/c/8/99/590/99590129_large_0_9ca16_614bc30_XL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577936"/>
            <a:ext cx="4211960" cy="3280064"/>
          </a:xfrm>
          <a:prstGeom prst="rect">
            <a:avLst/>
          </a:prstGeom>
          <a:noFill/>
        </p:spPr>
      </p:pic>
      <p:pic>
        <p:nvPicPr>
          <p:cNvPr id="5" name="Picture 10" descr="http://img1.liveinternet.ru/images/attach/c/8/99/590/99590129_large_0_9ca16_614bc30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0" y="0"/>
            <a:ext cx="4211960" cy="328006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771800" y="332656"/>
            <a:ext cx="6048672" cy="92333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Relaxed"/>
            <a:lightRig rig="threePt" dir="t"/>
          </a:scene3d>
          <a:sp3d>
            <a:bevelT w="1143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chemeClr val="accent6">
                    <a:lumMod val="75000"/>
                  </a:schemeClr>
                </a:solidFill>
              </a:rPr>
              <a:t>В о </a:t>
            </a:r>
            <a:r>
              <a:rPr lang="ru-RU" sz="5400" b="1" i="1" dirty="0" err="1" smtClean="0">
                <a:solidFill>
                  <a:schemeClr val="accent6">
                    <a:lumMod val="75000"/>
                  </a:schemeClr>
                </a:solidFill>
              </a:rPr>
              <a:t>п</a:t>
            </a:r>
            <a:r>
              <a:rPr lang="ru-RU" sz="5400" b="1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5400" b="1" i="1" dirty="0" err="1" smtClean="0">
                <a:solidFill>
                  <a:schemeClr val="accent6">
                    <a:lumMod val="75000"/>
                  </a:schemeClr>
                </a:solidFill>
              </a:rPr>
              <a:t>р</a:t>
            </a:r>
            <a:r>
              <a:rPr lang="ru-RU" sz="5400" b="1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5400" b="1" i="1" dirty="0" err="1" smtClean="0">
                <a:solidFill>
                  <a:schemeClr val="accent6">
                    <a:lumMod val="75000"/>
                  </a:schemeClr>
                </a:solidFill>
              </a:rPr>
              <a:t>о</a:t>
            </a:r>
            <a:r>
              <a:rPr lang="ru-RU" sz="5400" b="1" i="1" dirty="0" smtClean="0">
                <a:solidFill>
                  <a:schemeClr val="accent6">
                    <a:lumMod val="75000"/>
                  </a:schemeClr>
                </a:solidFill>
              </a:rPr>
              <a:t> с 1</a:t>
            </a:r>
            <a:endParaRPr lang="ru-RU" sz="5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15616" y="1268760"/>
            <a:ext cx="77768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Как звали девочку, которая несла бабушке пирожки и в лесу встретила волка?</a:t>
            </a:r>
            <a:endParaRPr lang="ru-RU" sz="32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8" name="Прямоугольник 7">
            <a:hlinkClick r:id="rId3" action="ppaction://hlinksldjump"/>
          </p:cNvPr>
          <p:cNvSpPr/>
          <p:nvPr/>
        </p:nvSpPr>
        <p:spPr>
          <a:xfrm>
            <a:off x="899592" y="3140968"/>
            <a:ext cx="1656184" cy="23762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0033CC"/>
                </a:solidFill>
                <a:latin typeface="Monotype Corsiva" pitchFamily="66" charset="0"/>
              </a:rPr>
              <a:t>Золушка</a:t>
            </a:r>
            <a:endParaRPr lang="ru-RU" sz="3200" b="1" i="1" dirty="0">
              <a:solidFill>
                <a:srgbClr val="0033CC"/>
              </a:solidFill>
              <a:latin typeface="Monotype Corsiva" pitchFamily="66" charset="0"/>
            </a:endParaRPr>
          </a:p>
        </p:txBody>
      </p:sp>
      <p:sp>
        <p:nvSpPr>
          <p:cNvPr id="9" name="Прямоугольник 8">
            <a:hlinkClick r:id="" action="ppaction://hlinkshowjump?jump=nextslide"/>
          </p:cNvPr>
          <p:cNvSpPr/>
          <p:nvPr/>
        </p:nvSpPr>
        <p:spPr>
          <a:xfrm>
            <a:off x="3419872" y="3140968"/>
            <a:ext cx="1656184" cy="23762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0033CC"/>
                </a:solidFill>
                <a:latin typeface="Monotype Corsiva" pitchFamily="66" charset="0"/>
              </a:rPr>
              <a:t>Красная</a:t>
            </a:r>
          </a:p>
          <a:p>
            <a:pPr algn="ctr"/>
            <a:r>
              <a:rPr lang="ru-RU" sz="3200" b="1" i="1" dirty="0" smtClean="0">
                <a:solidFill>
                  <a:srgbClr val="0033CC"/>
                </a:solidFill>
                <a:latin typeface="Monotype Corsiva" pitchFamily="66" charset="0"/>
              </a:rPr>
              <a:t>Шапочка</a:t>
            </a:r>
            <a:endParaRPr lang="ru-RU" sz="3200" b="1" i="1" dirty="0">
              <a:solidFill>
                <a:srgbClr val="0033CC"/>
              </a:solidFill>
              <a:latin typeface="Monotype Corsiva" pitchFamily="66" charset="0"/>
            </a:endParaRPr>
          </a:p>
        </p:txBody>
      </p:sp>
      <p:sp>
        <p:nvSpPr>
          <p:cNvPr id="10" name="Прямоугольник 9">
            <a:hlinkClick r:id="rId3" action="ppaction://hlinksldjump"/>
          </p:cNvPr>
          <p:cNvSpPr/>
          <p:nvPr/>
        </p:nvSpPr>
        <p:spPr>
          <a:xfrm>
            <a:off x="6084168" y="3140968"/>
            <a:ext cx="1656184" cy="23762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err="1" smtClean="0">
                <a:solidFill>
                  <a:srgbClr val="0033CC"/>
                </a:solidFill>
                <a:latin typeface="Monotype Corsiva" pitchFamily="66" charset="0"/>
              </a:rPr>
              <a:t>Пеппи</a:t>
            </a:r>
            <a:r>
              <a:rPr lang="ru-RU" sz="3200" b="1" i="1" dirty="0" smtClean="0">
                <a:solidFill>
                  <a:srgbClr val="0033CC"/>
                </a:solidFill>
                <a:latin typeface="Monotype Corsiva" pitchFamily="66" charset="0"/>
              </a:rPr>
              <a:t> </a:t>
            </a:r>
            <a:r>
              <a:rPr lang="ru-RU" sz="3200" b="1" i="1" dirty="0" err="1" smtClean="0">
                <a:solidFill>
                  <a:srgbClr val="0033CC"/>
                </a:solidFill>
                <a:latin typeface="Monotype Corsiva" pitchFamily="66" charset="0"/>
              </a:rPr>
              <a:t>Длинныйчулок</a:t>
            </a:r>
            <a:endParaRPr lang="ru-RU" sz="3200" b="1" i="1" dirty="0">
              <a:solidFill>
                <a:srgbClr val="0033CC"/>
              </a:solidFill>
              <a:latin typeface="Monotype Corsiva" pitchFamily="66" charset="0"/>
            </a:endParaRPr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676456" y="6381328"/>
            <a:ext cx="360040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47.radikal.ru/i118/0912/60/25911150333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31640" y="1484784"/>
            <a:ext cx="56886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Monotype Corsiva" pitchFamily="66" charset="0"/>
              </a:rPr>
              <a:t>ПРАВИЛЬНО!</a:t>
            </a:r>
            <a:endParaRPr lang="ru-RU" sz="66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2924944"/>
            <a:ext cx="67248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Monotype Corsiva" pitchFamily="66" charset="0"/>
              </a:rPr>
              <a:t>МОЛОДЕЦ!</a:t>
            </a:r>
            <a:endParaRPr lang="ru-RU" sz="6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783960" y="6497960"/>
            <a:ext cx="360040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magic-tail.ru/Ramochki/Det/index_files/original_images/p00010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7" y="0"/>
            <a:ext cx="9144507" cy="6858000"/>
          </a:xfrm>
          <a:prstGeom prst="rect">
            <a:avLst/>
          </a:prstGeom>
          <a:noFill/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676456" y="6381328"/>
            <a:ext cx="360040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332656"/>
            <a:ext cx="4464496" cy="92333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algn="ctr"/>
            <a:r>
              <a:rPr lang="ru-RU" sz="5400" b="1" i="1" dirty="0" smtClean="0">
                <a:solidFill>
                  <a:schemeClr val="accent6">
                    <a:lumMod val="75000"/>
                  </a:schemeClr>
                </a:solidFill>
              </a:rPr>
              <a:t>В о </a:t>
            </a:r>
            <a:r>
              <a:rPr lang="ru-RU" sz="5400" b="1" i="1" dirty="0" err="1" smtClean="0">
                <a:solidFill>
                  <a:schemeClr val="accent6">
                    <a:lumMod val="75000"/>
                  </a:schemeClr>
                </a:solidFill>
              </a:rPr>
              <a:t>п</a:t>
            </a:r>
            <a:r>
              <a:rPr lang="ru-RU" sz="5400" b="1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5400" b="1" i="1" dirty="0" err="1" smtClean="0">
                <a:solidFill>
                  <a:schemeClr val="accent6">
                    <a:lumMod val="75000"/>
                  </a:schemeClr>
                </a:solidFill>
              </a:rPr>
              <a:t>р</a:t>
            </a:r>
            <a:r>
              <a:rPr lang="ru-RU" sz="5400" b="1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5400" b="1" i="1" dirty="0" err="1" smtClean="0">
                <a:solidFill>
                  <a:schemeClr val="accent6">
                    <a:lumMod val="75000"/>
                  </a:schemeClr>
                </a:solidFill>
              </a:rPr>
              <a:t>о</a:t>
            </a:r>
            <a:r>
              <a:rPr lang="ru-RU" sz="5400" b="1" i="1" dirty="0" smtClean="0">
                <a:solidFill>
                  <a:schemeClr val="accent6">
                    <a:lumMod val="75000"/>
                  </a:schemeClr>
                </a:solidFill>
              </a:rPr>
              <a:t> с 2</a:t>
            </a:r>
            <a:endParaRPr lang="ru-RU" sz="5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1412776"/>
            <a:ext cx="44644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</a:rPr>
              <a:t>Во что превратилась карета Золушки?</a:t>
            </a:r>
            <a:endParaRPr lang="ru-RU" sz="3200" b="1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9" name="Прямоугольник 8">
            <a:hlinkClick r:id="" action="ppaction://hlinkshowjump?jump=nextslide"/>
          </p:cNvPr>
          <p:cNvSpPr/>
          <p:nvPr/>
        </p:nvSpPr>
        <p:spPr>
          <a:xfrm>
            <a:off x="3635896" y="3861048"/>
            <a:ext cx="1368152" cy="259228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33CC"/>
                </a:solidFill>
                <a:latin typeface="Monotype Corsiva" pitchFamily="66" charset="0"/>
              </a:rPr>
              <a:t>Тыква</a:t>
            </a:r>
            <a:endParaRPr lang="ru-RU" sz="3200" b="1" dirty="0">
              <a:solidFill>
                <a:srgbClr val="0033CC"/>
              </a:solidFill>
              <a:latin typeface="Monotype Corsiva" pitchFamily="66" charset="0"/>
            </a:endParaRPr>
          </a:p>
        </p:txBody>
      </p:sp>
      <p:sp>
        <p:nvSpPr>
          <p:cNvPr id="10" name="Прямоугольник 9">
            <a:hlinkClick r:id="rId3" action="ppaction://hlinksldjump"/>
          </p:cNvPr>
          <p:cNvSpPr/>
          <p:nvPr/>
        </p:nvSpPr>
        <p:spPr>
          <a:xfrm>
            <a:off x="5364088" y="3861048"/>
            <a:ext cx="1368152" cy="259228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33CC"/>
                </a:solidFill>
                <a:latin typeface="Monotype Corsiva" pitchFamily="66" charset="0"/>
              </a:rPr>
              <a:t>Печь</a:t>
            </a:r>
            <a:endParaRPr lang="ru-RU" sz="3200" b="1" dirty="0">
              <a:solidFill>
                <a:srgbClr val="0033CC"/>
              </a:solidFill>
              <a:latin typeface="Monotype Corsiva" pitchFamily="66" charset="0"/>
            </a:endParaRPr>
          </a:p>
        </p:txBody>
      </p:sp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7164288" y="3861048"/>
            <a:ext cx="1368152" cy="259228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33CC"/>
                </a:solidFill>
                <a:latin typeface="Monotype Corsiva" pitchFamily="66" charset="0"/>
              </a:rPr>
              <a:t>Лодка</a:t>
            </a:r>
            <a:endParaRPr lang="ru-RU" sz="3200" b="1" dirty="0">
              <a:solidFill>
                <a:srgbClr val="0033CC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v3wall.com/wallpaper/medium/0911/medium_200911251026102699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802398" y="620688"/>
            <a:ext cx="471315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latin typeface="Monotype Corsiva" pitchFamily="66" charset="0"/>
              </a:rPr>
              <a:t>ПРАВИЛЬНО!</a:t>
            </a:r>
            <a:endParaRPr lang="ru-RU" sz="60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31840" y="4725144"/>
            <a:ext cx="51845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Monotype Corsiva" pitchFamily="66" charset="0"/>
              </a:rPr>
              <a:t>МОЛОДЕЦ!</a:t>
            </a:r>
            <a:endParaRPr lang="ru-RU" sz="60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676456" y="6381328"/>
            <a:ext cx="360040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&amp;Acy;&amp;ncy;&amp;icy;&amp;mcy;&amp;icy;&amp;rcy;&amp;ocy;&amp;vcy;&amp;acy;&amp;ncy;&amp;ncy;&amp;ycy;&amp;iecy; &amp;kcy;&amp;acy;&amp;rcy;&amp;tcy;&amp;icy;&amp;ncy;&amp;kcy;&amp;icy; &amp;pcy;&amp;rcy;&amp;ocy; &amp;ncy;&amp;iecy;&amp;bcy;&amp;o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672"/>
            <a:ext cx="3491880" cy="208823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835696" y="1340768"/>
            <a:ext cx="60393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</a:rPr>
              <a:t>Назови автора сказки</a:t>
            </a:r>
          </a:p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</a:rPr>
              <a:t>«О рыбаке и рыбке» </a:t>
            </a:r>
            <a:endParaRPr lang="ru-RU" sz="3200" b="1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18440" name="Picture 8" descr="C:\Users\User\Desktop\13503270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564904"/>
            <a:ext cx="5419725" cy="4046587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555776" y="332656"/>
            <a:ext cx="5743654" cy="923330"/>
          </a:xfrm>
          <a:prstGeom prst="rect">
            <a:avLst/>
          </a:prstGeom>
          <a:noFill/>
          <a:ln>
            <a:solidFill>
              <a:srgbClr val="FF9999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chemeClr val="accent6">
                    <a:lumMod val="75000"/>
                  </a:schemeClr>
                </a:solidFill>
              </a:rPr>
              <a:t>В о </a:t>
            </a:r>
            <a:r>
              <a:rPr lang="ru-RU" sz="5400" b="1" i="1" dirty="0" err="1" smtClean="0">
                <a:solidFill>
                  <a:schemeClr val="accent6">
                    <a:lumMod val="75000"/>
                  </a:schemeClr>
                </a:solidFill>
              </a:rPr>
              <a:t>п</a:t>
            </a:r>
            <a:r>
              <a:rPr lang="ru-RU" sz="5400" b="1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5400" b="1" i="1" dirty="0" err="1" smtClean="0">
                <a:solidFill>
                  <a:schemeClr val="accent6">
                    <a:lumMod val="75000"/>
                  </a:schemeClr>
                </a:solidFill>
              </a:rPr>
              <a:t>р</a:t>
            </a:r>
            <a:r>
              <a:rPr lang="ru-RU" sz="5400" b="1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5400" b="1" i="1" dirty="0" err="1" smtClean="0">
                <a:solidFill>
                  <a:schemeClr val="accent6">
                    <a:lumMod val="75000"/>
                  </a:schemeClr>
                </a:solidFill>
              </a:rPr>
              <a:t>о</a:t>
            </a:r>
            <a:r>
              <a:rPr lang="ru-RU" sz="5400" b="1" i="1" dirty="0" smtClean="0">
                <a:solidFill>
                  <a:schemeClr val="accent6">
                    <a:lumMod val="75000"/>
                  </a:schemeClr>
                </a:solidFill>
              </a:rPr>
              <a:t> с  3</a:t>
            </a:r>
            <a:endParaRPr lang="ru-RU" sz="5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Прямоугольник 11">
            <a:hlinkClick r:id="" action="ppaction://hlinkshowjump?jump=nextslide"/>
          </p:cNvPr>
          <p:cNvSpPr/>
          <p:nvPr/>
        </p:nvSpPr>
        <p:spPr>
          <a:xfrm>
            <a:off x="6372200" y="4509120"/>
            <a:ext cx="1656184" cy="216024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А.С. Пушкин</a:t>
            </a:r>
            <a:endParaRPr lang="ru-RU" sz="2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13" name="Прямоугольник 12">
            <a:hlinkClick r:id="rId4" action="ppaction://hlinksldjump"/>
          </p:cNvPr>
          <p:cNvSpPr/>
          <p:nvPr/>
        </p:nvSpPr>
        <p:spPr>
          <a:xfrm>
            <a:off x="5220072" y="2348880"/>
            <a:ext cx="1656184" cy="216024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Русская народная сказка</a:t>
            </a:r>
            <a:endParaRPr lang="ru-RU" sz="2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14" name="Прямоугольник 13">
            <a:hlinkClick r:id="rId4" action="ppaction://hlinksldjump"/>
          </p:cNvPr>
          <p:cNvSpPr/>
          <p:nvPr/>
        </p:nvSpPr>
        <p:spPr>
          <a:xfrm>
            <a:off x="7308304" y="2348880"/>
            <a:ext cx="1656184" cy="216024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П.П. Ершов</a:t>
            </a:r>
            <a:endParaRPr lang="ru-RU" sz="2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676456" y="6381328"/>
            <a:ext cx="360040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12.nnm.me/0/3/6/b/4/1a145e75cb8d19bd09b4f85ac54_pre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769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3568" y="1556792"/>
            <a:ext cx="51125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Monotype Corsiva" pitchFamily="66" charset="0"/>
              </a:rPr>
              <a:t>ПРАВИЛЬНО!</a:t>
            </a:r>
            <a:endParaRPr lang="ru-RU" sz="5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3244334"/>
            <a:ext cx="66462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 smtClean="0">
                <a:solidFill>
                  <a:srgbClr val="C00000"/>
                </a:solidFill>
                <a:latin typeface="Monotype Corsiva" pitchFamily="66" charset="0"/>
              </a:rPr>
              <a:t>МОЛОДЕЦ!</a:t>
            </a:r>
            <a:endParaRPr lang="ru-RU" sz="5400" b="1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676456" y="6381328"/>
            <a:ext cx="360040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87824" y="476672"/>
            <a:ext cx="2983509" cy="769441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chemeClr val="accent6">
                    <a:lumMod val="75000"/>
                  </a:schemeClr>
                </a:solidFill>
              </a:rPr>
              <a:t>В о </a:t>
            </a:r>
            <a:r>
              <a:rPr lang="ru-RU" sz="4400" b="1" i="1" dirty="0" err="1" smtClean="0">
                <a:solidFill>
                  <a:schemeClr val="accent6">
                    <a:lumMod val="75000"/>
                  </a:schemeClr>
                </a:solidFill>
              </a:rPr>
              <a:t>п</a:t>
            </a:r>
            <a:r>
              <a:rPr lang="ru-RU" sz="4400" b="1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4400" b="1" i="1" dirty="0" err="1" smtClean="0">
                <a:solidFill>
                  <a:schemeClr val="accent6">
                    <a:lumMod val="75000"/>
                  </a:schemeClr>
                </a:solidFill>
              </a:rPr>
              <a:t>р</a:t>
            </a:r>
            <a:r>
              <a:rPr lang="ru-RU" sz="4400" b="1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4400" b="1" i="1" dirty="0" err="1" smtClean="0">
                <a:solidFill>
                  <a:schemeClr val="accent6">
                    <a:lumMod val="75000"/>
                  </a:schemeClr>
                </a:solidFill>
              </a:rPr>
              <a:t>о</a:t>
            </a:r>
            <a:r>
              <a:rPr lang="ru-RU" sz="4400" b="1" i="1" dirty="0" smtClean="0">
                <a:solidFill>
                  <a:schemeClr val="accent6">
                    <a:lumMod val="75000"/>
                  </a:schemeClr>
                </a:solidFill>
              </a:rPr>
              <a:t> с 4</a:t>
            </a:r>
            <a:endParaRPr lang="ru-RU" sz="4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47864" y="1556792"/>
            <a:ext cx="25314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Посадил дед….</a:t>
            </a:r>
            <a:endParaRPr lang="ru-RU" sz="32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6" name="6-конечная звезда 5">
            <a:hlinkClick r:id="" action="ppaction://hlinkshowjump?jump=nextslide"/>
          </p:cNvPr>
          <p:cNvSpPr/>
          <p:nvPr/>
        </p:nvSpPr>
        <p:spPr>
          <a:xfrm>
            <a:off x="2267744" y="2852936"/>
            <a:ext cx="1728192" cy="1562472"/>
          </a:xfrm>
          <a:prstGeom prst="star6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Репку</a:t>
            </a:r>
            <a:endParaRPr lang="ru-RU" sz="32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7" name="6-конечная звезда 6">
            <a:hlinkClick r:id="rId2" action="ppaction://hlinksldjump"/>
          </p:cNvPr>
          <p:cNvSpPr/>
          <p:nvPr/>
        </p:nvSpPr>
        <p:spPr>
          <a:xfrm>
            <a:off x="5868144" y="2636912"/>
            <a:ext cx="1728192" cy="1562472"/>
          </a:xfrm>
          <a:prstGeom prst="star6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Редьку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8" name="6-конечная звезда 7">
            <a:hlinkClick r:id="rId2" action="ppaction://hlinksldjump"/>
          </p:cNvPr>
          <p:cNvSpPr/>
          <p:nvPr/>
        </p:nvSpPr>
        <p:spPr>
          <a:xfrm>
            <a:off x="4427984" y="4149080"/>
            <a:ext cx="1728192" cy="1562472"/>
          </a:xfrm>
          <a:prstGeom prst="star6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Свёклу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050" name="Picture 2" descr="http://img-fotki.yandex.ru/get/6407/107612177.495/0_96470_61b8d021_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266268">
            <a:off x="325496" y="4226528"/>
            <a:ext cx="2258006" cy="2424751"/>
          </a:xfrm>
          <a:prstGeom prst="rect">
            <a:avLst/>
          </a:prstGeom>
          <a:noFill/>
        </p:spPr>
      </p:pic>
      <p:pic>
        <p:nvPicPr>
          <p:cNvPr id="2052" name="Picture 4" descr="http://img-fotki.yandex.ru/get/6407/107612177.495/0_96470_61b8d021_X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2622980">
            <a:off x="6588224" y="188640"/>
            <a:ext cx="2212853" cy="2376264"/>
          </a:xfrm>
          <a:prstGeom prst="rect">
            <a:avLst/>
          </a:prstGeom>
          <a:noFill/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676456" y="6381328"/>
            <a:ext cx="360040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C:\Users\User\Desktop\3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Управляющая кнопка: далее 4">
            <a:hlinkClick r:id="" action="ppaction://hlinkshowjump?jump=lastslide" highlightClick="1"/>
          </p:cNvPr>
          <p:cNvSpPr/>
          <p:nvPr/>
        </p:nvSpPr>
        <p:spPr>
          <a:xfrm>
            <a:off x="8676456" y="6381328"/>
            <a:ext cx="360040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1268760"/>
            <a:ext cx="70886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Monotype Corsiva" pitchFamily="66" charset="0"/>
              </a:rPr>
              <a:t>ПРАВИЛЬНО!</a:t>
            </a:r>
            <a:endParaRPr lang="ru-RU" sz="5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77704" y="3244334"/>
            <a:ext cx="398859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Monotype Corsiva" pitchFamily="66" charset="0"/>
              </a:rPr>
              <a:t>МОЛОДЕЦ!</a:t>
            </a:r>
            <a:endParaRPr lang="ru-RU" sz="6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115</Words>
  <Application>Microsoft Office PowerPoint</Application>
  <PresentationFormat>Экран (4:3)</PresentationFormat>
  <Paragraphs>39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25</cp:revision>
  <dcterms:created xsi:type="dcterms:W3CDTF">2014-06-18T15:20:49Z</dcterms:created>
  <dcterms:modified xsi:type="dcterms:W3CDTF">2014-06-19T21:02:59Z</dcterms:modified>
</cp:coreProperties>
</file>