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72" r:id="rId10"/>
    <p:sldId id="264" r:id="rId11"/>
    <p:sldId id="265" r:id="rId12"/>
    <p:sldId id="271" r:id="rId13"/>
    <p:sldId id="266" r:id="rId14"/>
    <p:sldId id="270" r:id="rId15"/>
    <p:sldId id="267" r:id="rId16"/>
    <p:sldId id="268" r:id="rId17"/>
    <p:sldId id="273" r:id="rId18"/>
    <p:sldId id="269" r:id="rId19"/>
    <p:sldId id="275" r:id="rId20"/>
    <p:sldId id="274"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7" autoAdjust="0"/>
    <p:restoredTop sz="94660"/>
  </p:normalViewPr>
  <p:slideViewPr>
    <p:cSldViewPr>
      <p:cViewPr varScale="1">
        <p:scale>
          <a:sx n="64" d="100"/>
          <a:sy n="64" d="100"/>
        </p:scale>
        <p:origin x="-1320"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D56DE95-D94D-43E6-8826-5D9DF235A04C}" type="datetimeFigureOut">
              <a:rPr lang="ru-RU" smtClean="0"/>
              <a:t>21.01.2018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4541C8-EC1B-43EB-8B59-9DC0AEF70BB0}" type="slidenum">
              <a:rPr lang="ru-RU" smtClean="0"/>
              <a:t>‹#›</a:t>
            </a:fld>
            <a:endParaRPr lang="ru-RU"/>
          </a:p>
        </p:txBody>
      </p:sp>
    </p:spTree>
    <p:extLst>
      <p:ext uri="{BB962C8B-B14F-4D97-AF65-F5344CB8AC3E}">
        <p14:creationId xmlns:p14="http://schemas.microsoft.com/office/powerpoint/2010/main" val="4149074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D56DE95-D94D-43E6-8826-5D9DF235A04C}" type="datetimeFigureOut">
              <a:rPr lang="ru-RU" smtClean="0"/>
              <a:t>21.01.2018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4541C8-EC1B-43EB-8B59-9DC0AEF70BB0}" type="slidenum">
              <a:rPr lang="ru-RU" smtClean="0"/>
              <a:t>‹#›</a:t>
            </a:fld>
            <a:endParaRPr lang="ru-RU"/>
          </a:p>
        </p:txBody>
      </p:sp>
    </p:spTree>
    <p:extLst>
      <p:ext uri="{BB962C8B-B14F-4D97-AF65-F5344CB8AC3E}">
        <p14:creationId xmlns:p14="http://schemas.microsoft.com/office/powerpoint/2010/main" val="4033020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D56DE95-D94D-43E6-8826-5D9DF235A04C}" type="datetimeFigureOut">
              <a:rPr lang="ru-RU" smtClean="0"/>
              <a:t>21.01.2018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4541C8-EC1B-43EB-8B59-9DC0AEF70BB0}" type="slidenum">
              <a:rPr lang="ru-RU" smtClean="0"/>
              <a:t>‹#›</a:t>
            </a:fld>
            <a:endParaRPr lang="ru-RU"/>
          </a:p>
        </p:txBody>
      </p:sp>
    </p:spTree>
    <p:extLst>
      <p:ext uri="{BB962C8B-B14F-4D97-AF65-F5344CB8AC3E}">
        <p14:creationId xmlns:p14="http://schemas.microsoft.com/office/powerpoint/2010/main" val="2537884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D56DE95-D94D-43E6-8826-5D9DF235A04C}" type="datetimeFigureOut">
              <a:rPr lang="ru-RU" smtClean="0"/>
              <a:t>21.01.2018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4541C8-EC1B-43EB-8B59-9DC0AEF70BB0}" type="slidenum">
              <a:rPr lang="ru-RU" smtClean="0"/>
              <a:t>‹#›</a:t>
            </a:fld>
            <a:endParaRPr lang="ru-RU"/>
          </a:p>
        </p:txBody>
      </p:sp>
    </p:spTree>
    <p:extLst>
      <p:ext uri="{BB962C8B-B14F-4D97-AF65-F5344CB8AC3E}">
        <p14:creationId xmlns:p14="http://schemas.microsoft.com/office/powerpoint/2010/main" val="1377531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D56DE95-D94D-43E6-8826-5D9DF235A04C}" type="datetimeFigureOut">
              <a:rPr lang="ru-RU" smtClean="0"/>
              <a:t>21.01.2018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4541C8-EC1B-43EB-8B59-9DC0AEF70BB0}" type="slidenum">
              <a:rPr lang="ru-RU" smtClean="0"/>
              <a:t>‹#›</a:t>
            </a:fld>
            <a:endParaRPr lang="ru-RU"/>
          </a:p>
        </p:txBody>
      </p:sp>
    </p:spTree>
    <p:extLst>
      <p:ext uri="{BB962C8B-B14F-4D97-AF65-F5344CB8AC3E}">
        <p14:creationId xmlns:p14="http://schemas.microsoft.com/office/powerpoint/2010/main" val="2701498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D56DE95-D94D-43E6-8826-5D9DF235A04C}" type="datetimeFigureOut">
              <a:rPr lang="ru-RU" smtClean="0"/>
              <a:t>21.01.2018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4541C8-EC1B-43EB-8B59-9DC0AEF70BB0}" type="slidenum">
              <a:rPr lang="ru-RU" smtClean="0"/>
              <a:t>‹#›</a:t>
            </a:fld>
            <a:endParaRPr lang="ru-RU"/>
          </a:p>
        </p:txBody>
      </p:sp>
    </p:spTree>
    <p:extLst>
      <p:ext uri="{BB962C8B-B14F-4D97-AF65-F5344CB8AC3E}">
        <p14:creationId xmlns:p14="http://schemas.microsoft.com/office/powerpoint/2010/main" val="209383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D56DE95-D94D-43E6-8826-5D9DF235A04C}" type="datetimeFigureOut">
              <a:rPr lang="ru-RU" smtClean="0"/>
              <a:t>21.01.2018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44541C8-EC1B-43EB-8B59-9DC0AEF70BB0}" type="slidenum">
              <a:rPr lang="ru-RU" smtClean="0"/>
              <a:t>‹#›</a:t>
            </a:fld>
            <a:endParaRPr lang="ru-RU"/>
          </a:p>
        </p:txBody>
      </p:sp>
    </p:spTree>
    <p:extLst>
      <p:ext uri="{BB962C8B-B14F-4D97-AF65-F5344CB8AC3E}">
        <p14:creationId xmlns:p14="http://schemas.microsoft.com/office/powerpoint/2010/main" val="2283993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D56DE95-D94D-43E6-8826-5D9DF235A04C}" type="datetimeFigureOut">
              <a:rPr lang="ru-RU" smtClean="0"/>
              <a:t>21.01.2018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44541C8-EC1B-43EB-8B59-9DC0AEF70BB0}" type="slidenum">
              <a:rPr lang="ru-RU" smtClean="0"/>
              <a:t>‹#›</a:t>
            </a:fld>
            <a:endParaRPr lang="ru-RU"/>
          </a:p>
        </p:txBody>
      </p:sp>
    </p:spTree>
    <p:extLst>
      <p:ext uri="{BB962C8B-B14F-4D97-AF65-F5344CB8AC3E}">
        <p14:creationId xmlns:p14="http://schemas.microsoft.com/office/powerpoint/2010/main" val="2632678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D56DE95-D94D-43E6-8826-5D9DF235A04C}" type="datetimeFigureOut">
              <a:rPr lang="ru-RU" smtClean="0"/>
              <a:t>21.01.2018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44541C8-EC1B-43EB-8B59-9DC0AEF70BB0}" type="slidenum">
              <a:rPr lang="ru-RU" smtClean="0"/>
              <a:t>‹#›</a:t>
            </a:fld>
            <a:endParaRPr lang="ru-RU"/>
          </a:p>
        </p:txBody>
      </p:sp>
    </p:spTree>
    <p:extLst>
      <p:ext uri="{BB962C8B-B14F-4D97-AF65-F5344CB8AC3E}">
        <p14:creationId xmlns:p14="http://schemas.microsoft.com/office/powerpoint/2010/main" val="284689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D56DE95-D94D-43E6-8826-5D9DF235A04C}" type="datetimeFigureOut">
              <a:rPr lang="ru-RU" smtClean="0"/>
              <a:t>21.01.2018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4541C8-EC1B-43EB-8B59-9DC0AEF70BB0}" type="slidenum">
              <a:rPr lang="ru-RU" smtClean="0"/>
              <a:t>‹#›</a:t>
            </a:fld>
            <a:endParaRPr lang="ru-RU"/>
          </a:p>
        </p:txBody>
      </p:sp>
    </p:spTree>
    <p:extLst>
      <p:ext uri="{BB962C8B-B14F-4D97-AF65-F5344CB8AC3E}">
        <p14:creationId xmlns:p14="http://schemas.microsoft.com/office/powerpoint/2010/main" val="843328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D56DE95-D94D-43E6-8826-5D9DF235A04C}" type="datetimeFigureOut">
              <a:rPr lang="ru-RU" smtClean="0"/>
              <a:t>21.01.2018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4541C8-EC1B-43EB-8B59-9DC0AEF70BB0}" type="slidenum">
              <a:rPr lang="ru-RU" smtClean="0"/>
              <a:t>‹#›</a:t>
            </a:fld>
            <a:endParaRPr lang="ru-RU"/>
          </a:p>
        </p:txBody>
      </p:sp>
    </p:spTree>
    <p:extLst>
      <p:ext uri="{BB962C8B-B14F-4D97-AF65-F5344CB8AC3E}">
        <p14:creationId xmlns:p14="http://schemas.microsoft.com/office/powerpoint/2010/main" val="4197184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56DE95-D94D-43E6-8826-5D9DF235A04C}" type="datetimeFigureOut">
              <a:rPr lang="ru-RU" smtClean="0"/>
              <a:t>21.01.2018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4541C8-EC1B-43EB-8B59-9DC0AEF70BB0}" type="slidenum">
              <a:rPr lang="ru-RU" smtClean="0"/>
              <a:t>‹#›</a:t>
            </a:fld>
            <a:endParaRPr lang="ru-RU"/>
          </a:p>
        </p:txBody>
      </p:sp>
    </p:spTree>
    <p:extLst>
      <p:ext uri="{BB962C8B-B14F-4D97-AF65-F5344CB8AC3E}">
        <p14:creationId xmlns:p14="http://schemas.microsoft.com/office/powerpoint/2010/main" val="792267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extLst>
              <a:ext uri="{BEBA8EAE-BF5A-486C-A8C5-ECC9F3942E4B}">
                <a14:imgProps xmlns:a14="http://schemas.microsoft.com/office/drawing/2010/main">
                  <a14:imgLayer r:embed="rId3">
                    <a14:imgEffect>
                      <a14:sharpenSoften amount="-25000"/>
                    </a14:imgEffect>
                    <a14:imgEffect>
                      <a14:saturation sat="152000"/>
                    </a14:imgEffect>
                    <a14:imgEffect>
                      <a14:brightnessContrast bright="-10000"/>
                    </a14:imgEffect>
                  </a14:imgLayer>
                </a14:imgProps>
              </a:ext>
            </a:extLst>
          </a:blip>
          <a:srcRect/>
          <a:stretch>
            <a:fillRect l="-22000" r="-3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71800" y="3753495"/>
            <a:ext cx="7772400" cy="1470025"/>
          </a:xfrm>
        </p:spPr>
        <p:txBody>
          <a:bodyPr>
            <a:noAutofit/>
          </a:bodyPr>
          <a:lstStyle/>
          <a:p>
            <a:r>
              <a:rPr lang="ru-RU" sz="6000" b="1" dirty="0" smtClean="0">
                <a:solidFill>
                  <a:srgbClr val="FFC000"/>
                </a:solidFill>
              </a:rPr>
              <a:t>Владимир </a:t>
            </a:r>
            <a:br>
              <a:rPr lang="ru-RU" sz="6000" b="1" dirty="0" smtClean="0">
                <a:solidFill>
                  <a:srgbClr val="FFC000"/>
                </a:solidFill>
              </a:rPr>
            </a:br>
            <a:r>
              <a:rPr lang="ru-RU" sz="6000" b="1" dirty="0" smtClean="0">
                <a:solidFill>
                  <a:srgbClr val="FFC000"/>
                </a:solidFill>
              </a:rPr>
              <a:t>Коровицын</a:t>
            </a:r>
            <a:endParaRPr lang="ru-RU" sz="6000" b="1" dirty="0">
              <a:solidFill>
                <a:srgbClr val="FFC000"/>
              </a:solidFill>
            </a:endParaRPr>
          </a:p>
        </p:txBody>
      </p:sp>
      <p:pic>
        <p:nvPicPr>
          <p:cNvPr id="1026" name="Picture 2" descr="http://culture.novreg.ru/foto/c249806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1196752"/>
            <a:ext cx="3050582" cy="4026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70113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4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3184" y="125760"/>
            <a:ext cx="8229600" cy="1143000"/>
          </a:xfrm>
        </p:spPr>
        <p:txBody>
          <a:bodyPr/>
          <a:lstStyle/>
          <a:p>
            <a:r>
              <a:rPr lang="en-US" b="1" dirty="0" smtClean="0"/>
              <a:t>~</a:t>
            </a:r>
            <a:r>
              <a:rPr lang="ru-RU" b="1" dirty="0" smtClean="0"/>
              <a:t>Кот Василий</a:t>
            </a:r>
            <a:r>
              <a:rPr lang="en-US" b="1" dirty="0" smtClean="0"/>
              <a:t>~</a:t>
            </a:r>
            <a:endParaRPr lang="ru-RU" b="1" dirty="0"/>
          </a:p>
        </p:txBody>
      </p:sp>
      <p:sp>
        <p:nvSpPr>
          <p:cNvPr id="3" name="Объект 2"/>
          <p:cNvSpPr>
            <a:spLocks noGrp="1"/>
          </p:cNvSpPr>
          <p:nvPr>
            <p:ph idx="1"/>
          </p:nvPr>
        </p:nvSpPr>
        <p:spPr>
          <a:xfrm>
            <a:off x="427382" y="1340768"/>
            <a:ext cx="3672408" cy="5069160"/>
          </a:xfrm>
        </p:spPr>
        <p:txBody>
          <a:bodyPr>
            <a:normAutofit fontScale="55000" lnSpcReduction="20000"/>
          </a:bodyPr>
          <a:lstStyle/>
          <a:p>
            <a:pPr marL="0" indent="0">
              <a:buNone/>
            </a:pPr>
            <a:r>
              <a:rPr lang="ru-RU" b="1" dirty="0">
                <a:latin typeface="Arial Black" pitchFamily="34" charset="0"/>
              </a:rPr>
              <a:t>- Кот, Василий, где ты был?</a:t>
            </a:r>
          </a:p>
          <a:p>
            <a:pPr marL="0" indent="0">
              <a:buNone/>
            </a:pPr>
            <a:r>
              <a:rPr lang="ru-RU" b="1" dirty="0">
                <a:latin typeface="Arial Black" pitchFamily="34" charset="0"/>
              </a:rPr>
              <a:t>- Я мышей ловить ходил…</a:t>
            </a:r>
          </a:p>
          <a:p>
            <a:pPr marL="0" indent="0">
              <a:buNone/>
            </a:pPr>
            <a:r>
              <a:rPr lang="ru-RU" b="1" dirty="0">
                <a:latin typeface="Arial Black" pitchFamily="34" charset="0"/>
              </a:rPr>
              <a:t>- Почему же ты в сметане?</a:t>
            </a:r>
          </a:p>
          <a:p>
            <a:pPr marL="0" indent="0">
              <a:buNone/>
            </a:pPr>
            <a:r>
              <a:rPr lang="ru-RU" b="1" dirty="0">
                <a:latin typeface="Arial Black" pitchFamily="34" charset="0"/>
              </a:rPr>
              <a:t>- Потому что был в чулане…</a:t>
            </a:r>
          </a:p>
          <a:p>
            <a:pPr marL="0" indent="0">
              <a:buNone/>
            </a:pPr>
            <a:r>
              <a:rPr lang="ru-RU" b="1" dirty="0">
                <a:latin typeface="Arial Black" pitchFamily="34" charset="0"/>
              </a:rPr>
              <a:t>- Долго ль был там?</a:t>
            </a:r>
          </a:p>
          <a:p>
            <a:pPr marL="0" indent="0">
              <a:buNone/>
            </a:pPr>
            <a:r>
              <a:rPr lang="ru-RU" b="1" dirty="0">
                <a:latin typeface="Arial Black" pitchFamily="34" charset="0"/>
              </a:rPr>
              <a:t>- Полчаса…</a:t>
            </a:r>
          </a:p>
          <a:p>
            <a:pPr marL="0" indent="0">
              <a:buNone/>
            </a:pPr>
            <a:r>
              <a:rPr lang="ru-RU" b="1" dirty="0">
                <a:latin typeface="Arial Black" pitchFamily="34" charset="0"/>
              </a:rPr>
              <a:t>- Ну и что там?</a:t>
            </a:r>
          </a:p>
          <a:p>
            <a:pPr marL="0" indent="0">
              <a:buNone/>
            </a:pPr>
            <a:r>
              <a:rPr lang="ru-RU" b="1" dirty="0">
                <a:latin typeface="Arial Black" pitchFamily="34" charset="0"/>
              </a:rPr>
              <a:t>- Колбаса…</a:t>
            </a:r>
          </a:p>
          <a:p>
            <a:pPr marL="0" indent="0">
              <a:buNone/>
            </a:pPr>
            <a:r>
              <a:rPr lang="ru-RU" b="1" dirty="0">
                <a:latin typeface="Arial Black" pitchFamily="34" charset="0"/>
              </a:rPr>
              <a:t>- А, откуда же сметана?</a:t>
            </a:r>
          </a:p>
          <a:p>
            <a:pPr marL="0" indent="0">
              <a:buNone/>
            </a:pPr>
            <a:r>
              <a:rPr lang="ru-RU" b="1" dirty="0">
                <a:latin typeface="Arial Black" pitchFamily="34" charset="0"/>
              </a:rPr>
              <a:t>Отвечай-ка без обмана,</a:t>
            </a:r>
          </a:p>
          <a:p>
            <a:pPr marL="0" indent="0">
              <a:buNone/>
            </a:pPr>
            <a:r>
              <a:rPr lang="ru-RU" b="1" dirty="0">
                <a:latin typeface="Arial Black" pitchFamily="34" charset="0"/>
              </a:rPr>
              <a:t>Расскажи нам поскорей,</a:t>
            </a:r>
          </a:p>
          <a:p>
            <a:pPr marL="0" indent="0">
              <a:buNone/>
            </a:pPr>
            <a:r>
              <a:rPr lang="ru-RU" b="1" dirty="0">
                <a:latin typeface="Arial Black" pitchFamily="34" charset="0"/>
              </a:rPr>
              <a:t>Как ты там ловил мышей.</a:t>
            </a:r>
          </a:p>
          <a:p>
            <a:pPr marL="0" indent="0">
              <a:buNone/>
            </a:pPr>
            <a:endParaRPr lang="ru-RU" dirty="0"/>
          </a:p>
        </p:txBody>
      </p:sp>
      <p:sp>
        <p:nvSpPr>
          <p:cNvPr id="4" name="Прямоугольник 3"/>
          <p:cNvSpPr/>
          <p:nvPr/>
        </p:nvSpPr>
        <p:spPr>
          <a:xfrm>
            <a:off x="4427984" y="1268760"/>
            <a:ext cx="3312368" cy="4801314"/>
          </a:xfrm>
          <a:prstGeom prst="rect">
            <a:avLst/>
          </a:prstGeom>
        </p:spPr>
        <p:txBody>
          <a:bodyPr wrap="square">
            <a:spAutoFit/>
          </a:bodyPr>
          <a:lstStyle/>
          <a:p>
            <a:r>
              <a:rPr lang="ru-RU" b="1" dirty="0" smtClean="0">
                <a:latin typeface="Arial Black" pitchFamily="34" charset="0"/>
              </a:rPr>
              <a:t>- Там сидел я возле кваса…</a:t>
            </a:r>
          </a:p>
          <a:p>
            <a:r>
              <a:rPr lang="ru-RU" b="1" dirty="0" smtClean="0">
                <a:latin typeface="Arial Black" pitchFamily="34" charset="0"/>
              </a:rPr>
              <a:t>Нюхал жареное мясо,</a:t>
            </a:r>
          </a:p>
          <a:p>
            <a:r>
              <a:rPr lang="ru-RU" b="1" dirty="0" smtClean="0">
                <a:latin typeface="Arial Black" pitchFamily="34" charset="0"/>
              </a:rPr>
              <a:t>Только глянул на творог-</a:t>
            </a:r>
          </a:p>
          <a:p>
            <a:r>
              <a:rPr lang="ru-RU" b="1" dirty="0" smtClean="0">
                <a:latin typeface="Arial Black" pitchFamily="34" charset="0"/>
              </a:rPr>
              <a:t>Вижу – мышка на порог!</a:t>
            </a:r>
          </a:p>
          <a:p>
            <a:r>
              <a:rPr lang="ru-RU" b="1" dirty="0" smtClean="0">
                <a:latin typeface="Arial Black" pitchFamily="34" charset="0"/>
              </a:rPr>
              <a:t>Я – за мышкой по чулану</a:t>
            </a:r>
          </a:p>
          <a:p>
            <a:r>
              <a:rPr lang="ru-RU" b="1" dirty="0" smtClean="0">
                <a:latin typeface="Arial Black" pitchFamily="34" charset="0"/>
              </a:rPr>
              <a:t>И наткнулся на сметану,</a:t>
            </a:r>
          </a:p>
          <a:p>
            <a:r>
              <a:rPr lang="ru-RU" b="1" dirty="0" smtClean="0">
                <a:latin typeface="Arial Black" pitchFamily="34" charset="0"/>
              </a:rPr>
              <a:t>Зацепился за мешок,</a:t>
            </a:r>
          </a:p>
          <a:p>
            <a:r>
              <a:rPr lang="ru-RU" b="1" dirty="0" smtClean="0">
                <a:latin typeface="Arial Black" pitchFamily="34" charset="0"/>
              </a:rPr>
              <a:t>Опрокинулся горшок,</a:t>
            </a:r>
          </a:p>
          <a:p>
            <a:r>
              <a:rPr lang="ru-RU" b="1" dirty="0" smtClean="0">
                <a:latin typeface="Arial Black" pitchFamily="34" charset="0"/>
              </a:rPr>
              <a:t>На меня упало</a:t>
            </a:r>
          </a:p>
          <a:p>
            <a:r>
              <a:rPr lang="ru-RU" b="1" dirty="0" smtClean="0">
                <a:latin typeface="Arial Black" pitchFamily="34" charset="0"/>
              </a:rPr>
              <a:t>Сало…</a:t>
            </a:r>
          </a:p>
          <a:p>
            <a:r>
              <a:rPr lang="ru-RU" b="1" dirty="0" smtClean="0">
                <a:latin typeface="Arial Black" pitchFamily="34" charset="0"/>
              </a:rPr>
              <a:t>- Где же мышка?</a:t>
            </a:r>
          </a:p>
          <a:p>
            <a:r>
              <a:rPr lang="ru-RU" b="1" dirty="0" smtClean="0">
                <a:latin typeface="Arial Black" pitchFamily="34" charset="0"/>
              </a:rPr>
              <a:t>- Убежала…</a:t>
            </a:r>
            <a:endParaRPr lang="ru-RU" b="1" dirty="0">
              <a:latin typeface="Arial Black" pitchFamily="34" charset="0"/>
            </a:endParaRPr>
          </a:p>
        </p:txBody>
      </p:sp>
    </p:spTree>
    <p:extLst>
      <p:ext uri="{BB962C8B-B14F-4D97-AF65-F5344CB8AC3E}">
        <p14:creationId xmlns:p14="http://schemas.microsoft.com/office/powerpoint/2010/main" val="11804974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6000"/>
            <a:lum/>
          </a:blip>
          <a:srcRect/>
          <a:stretch>
            <a:fillRect l="-7000" r="-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a:t>
            </a:r>
            <a:r>
              <a:rPr lang="ru-RU" b="1" dirty="0" smtClean="0"/>
              <a:t>Цирковой медвежонок</a:t>
            </a:r>
            <a:r>
              <a:rPr lang="en-US" dirty="0" smtClean="0"/>
              <a:t>~</a:t>
            </a:r>
            <a:endParaRPr lang="ru-RU" dirty="0"/>
          </a:p>
        </p:txBody>
      </p:sp>
      <p:sp>
        <p:nvSpPr>
          <p:cNvPr id="3" name="Объект 2"/>
          <p:cNvSpPr>
            <a:spLocks noGrp="1"/>
          </p:cNvSpPr>
          <p:nvPr>
            <p:ph idx="1"/>
          </p:nvPr>
        </p:nvSpPr>
        <p:spPr>
          <a:xfrm>
            <a:off x="251520" y="1628800"/>
            <a:ext cx="3744416" cy="4525963"/>
          </a:xfrm>
        </p:spPr>
        <p:txBody>
          <a:bodyPr>
            <a:normAutofit/>
          </a:bodyPr>
          <a:lstStyle/>
          <a:p>
            <a:pPr marL="0" indent="0">
              <a:buNone/>
            </a:pPr>
            <a:r>
              <a:rPr lang="ru-RU" sz="2400" dirty="0" smtClean="0">
                <a:effectLst/>
                <a:latin typeface="Arial Black" pitchFamily="34" charset="0"/>
              </a:rPr>
              <a:t>Я не щёголь и не франт, </a:t>
            </a:r>
          </a:p>
          <a:p>
            <a:pPr marL="0" indent="0">
              <a:buNone/>
            </a:pPr>
            <a:r>
              <a:rPr lang="ru-RU" sz="2400" dirty="0" smtClean="0">
                <a:effectLst/>
                <a:latin typeface="Arial Black" pitchFamily="34" charset="0"/>
              </a:rPr>
              <a:t>Но ношу на шее бант.</a:t>
            </a:r>
            <a:br>
              <a:rPr lang="ru-RU" sz="2400" dirty="0" smtClean="0">
                <a:effectLst/>
                <a:latin typeface="Arial Black" pitchFamily="34" charset="0"/>
              </a:rPr>
            </a:br>
            <a:r>
              <a:rPr lang="ru-RU" sz="2400" dirty="0" smtClean="0">
                <a:effectLst/>
                <a:latin typeface="Arial Black" pitchFamily="34" charset="0"/>
              </a:rPr>
              <a:t>Косолапый, с бурым мехом</a:t>
            </a:r>
          </a:p>
          <a:p>
            <a:pPr marL="0" indent="0">
              <a:buNone/>
            </a:pPr>
            <a:r>
              <a:rPr lang="ru-RU" sz="2400" dirty="0" smtClean="0">
                <a:effectLst/>
                <a:latin typeface="Arial Black" pitchFamily="34" charset="0"/>
              </a:rPr>
              <a:t>Я пляшу вам на потеху.</a:t>
            </a:r>
          </a:p>
          <a:p>
            <a:pPr marL="0" indent="0">
              <a:buNone/>
            </a:pPr>
            <a:endParaRPr lang="ru-RU" dirty="0"/>
          </a:p>
        </p:txBody>
      </p:sp>
      <p:sp>
        <p:nvSpPr>
          <p:cNvPr id="4" name="Прямоугольник 3"/>
          <p:cNvSpPr/>
          <p:nvPr/>
        </p:nvSpPr>
        <p:spPr>
          <a:xfrm>
            <a:off x="4788024" y="1700808"/>
            <a:ext cx="3240360" cy="3046988"/>
          </a:xfrm>
          <a:prstGeom prst="rect">
            <a:avLst/>
          </a:prstGeom>
        </p:spPr>
        <p:txBody>
          <a:bodyPr wrap="square">
            <a:spAutoFit/>
          </a:bodyPr>
          <a:lstStyle/>
          <a:p>
            <a:r>
              <a:rPr lang="ru-RU" sz="2400" dirty="0" smtClean="0">
                <a:effectLst/>
                <a:latin typeface="Arial Black" pitchFamily="34" charset="0"/>
              </a:rPr>
              <a:t>Знаю фокусов не счесть</a:t>
            </a:r>
          </a:p>
          <a:p>
            <a:r>
              <a:rPr lang="ru-RU" sz="2400" dirty="0" smtClean="0">
                <a:effectLst/>
                <a:latin typeface="Arial Black" pitchFamily="34" charset="0"/>
              </a:rPr>
              <a:t>И люблю конфеты есть!</a:t>
            </a:r>
          </a:p>
          <a:p>
            <a:r>
              <a:rPr lang="ru-RU" sz="2400" dirty="0" smtClean="0">
                <a:effectLst/>
                <a:latin typeface="Arial Black" pitchFamily="34" charset="0"/>
              </a:rPr>
              <a:t>Дайте их, детишки,</a:t>
            </a:r>
          </a:p>
          <a:p>
            <a:r>
              <a:rPr lang="ru-RU" sz="2400" dirty="0" smtClean="0">
                <a:latin typeface="Arial Black" pitchFamily="34" charset="0"/>
              </a:rPr>
              <a:t>Цирковому мишке.</a:t>
            </a:r>
            <a:endParaRPr lang="ru-RU" sz="2400" dirty="0">
              <a:effectLst/>
              <a:latin typeface="Arial Black" pitchFamily="34" charset="0"/>
            </a:endParaRPr>
          </a:p>
        </p:txBody>
      </p:sp>
    </p:spTree>
    <p:extLst>
      <p:ext uri="{BB962C8B-B14F-4D97-AF65-F5344CB8AC3E}">
        <p14:creationId xmlns:p14="http://schemas.microsoft.com/office/powerpoint/2010/main" val="4194340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6000" r="-6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467544" y="1052736"/>
            <a:ext cx="8229600" cy="5577483"/>
          </a:xfrm>
        </p:spPr>
        <p:txBody>
          <a:bodyPr/>
          <a:lstStyle/>
          <a:p>
            <a:pPr marL="0" indent="0">
              <a:buNone/>
            </a:pPr>
            <a:r>
              <a:rPr lang="ru-RU" dirty="0" smtClean="0">
                <a:effectLst/>
                <a:latin typeface="Arial Black" pitchFamily="34" charset="0"/>
              </a:rPr>
              <a:t>Полька «Деревянные башмаки» - написана в характере народного</a:t>
            </a:r>
          </a:p>
          <a:p>
            <a:pPr marL="0" indent="0">
              <a:buNone/>
            </a:pPr>
            <a:r>
              <a:rPr lang="ru-RU" dirty="0" smtClean="0">
                <a:effectLst/>
                <a:latin typeface="Arial Black" pitchFamily="34" charset="0"/>
              </a:rPr>
              <a:t>немецкого танца и как бы передает ритмичное постукивание деревянных</a:t>
            </a:r>
          </a:p>
          <a:p>
            <a:pPr marL="0" indent="0">
              <a:buNone/>
            </a:pPr>
            <a:r>
              <a:rPr lang="ru-RU" dirty="0" smtClean="0">
                <a:effectLst/>
                <a:latin typeface="Arial Black" pitchFamily="34" charset="0"/>
              </a:rPr>
              <a:t>башмаков о булыжную мостовую.</a:t>
            </a:r>
          </a:p>
          <a:p>
            <a:endParaRPr lang="ru-RU" dirty="0"/>
          </a:p>
        </p:txBody>
      </p:sp>
    </p:spTree>
    <p:extLst>
      <p:ext uri="{BB962C8B-B14F-4D97-AF65-F5344CB8AC3E}">
        <p14:creationId xmlns:p14="http://schemas.microsoft.com/office/powerpoint/2010/main" val="22629175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3000"/>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a:t>
            </a:r>
            <a:r>
              <a:rPr lang="ru-RU" b="1" dirty="0" smtClean="0"/>
              <a:t>Деревянные башмачки</a:t>
            </a:r>
            <a:r>
              <a:rPr lang="en-US" b="1" dirty="0" smtClean="0"/>
              <a:t>~</a:t>
            </a:r>
            <a:endParaRPr lang="ru-RU" b="1" dirty="0"/>
          </a:p>
        </p:txBody>
      </p:sp>
      <p:sp>
        <p:nvSpPr>
          <p:cNvPr id="4" name="Объект 3"/>
          <p:cNvSpPr>
            <a:spLocks noGrp="1"/>
          </p:cNvSpPr>
          <p:nvPr>
            <p:ph idx="1"/>
          </p:nvPr>
        </p:nvSpPr>
        <p:spPr>
          <a:xfrm>
            <a:off x="457200" y="1600200"/>
            <a:ext cx="3826768" cy="5069160"/>
          </a:xfrm>
        </p:spPr>
        <p:txBody>
          <a:bodyPr/>
          <a:lstStyle/>
          <a:p>
            <a:pPr marL="0" indent="0">
              <a:buNone/>
            </a:pPr>
            <a:r>
              <a:rPr lang="ru-RU" b="1" dirty="0" smtClean="0">
                <a:effectLst/>
                <a:latin typeface="Arial Black" pitchFamily="34" charset="0"/>
              </a:rPr>
              <a:t>Ты да я, да мы с тобой</a:t>
            </a:r>
          </a:p>
          <a:p>
            <a:pPr marL="0" indent="0">
              <a:buNone/>
            </a:pPr>
            <a:r>
              <a:rPr lang="ru-RU" b="1" dirty="0" smtClean="0">
                <a:effectLst/>
                <a:latin typeface="Arial Black" pitchFamily="34" charset="0"/>
              </a:rPr>
              <a:t>В деревянном башмаке</a:t>
            </a:r>
          </a:p>
          <a:p>
            <a:pPr marL="0" indent="0">
              <a:buNone/>
            </a:pPr>
            <a:r>
              <a:rPr lang="ru-RU" b="1" dirty="0" smtClean="0">
                <a:effectLst/>
                <a:latin typeface="Arial Black" pitchFamily="34" charset="0"/>
              </a:rPr>
              <a:t>При попутном ветерке</a:t>
            </a:r>
          </a:p>
          <a:p>
            <a:pPr marL="0" indent="0">
              <a:buNone/>
            </a:pPr>
            <a:r>
              <a:rPr lang="ru-RU" b="1" dirty="0" smtClean="0">
                <a:effectLst/>
                <a:latin typeface="Arial Black" pitchFamily="34" charset="0"/>
              </a:rPr>
              <a:t>К морю выйдем по реке.</a:t>
            </a:r>
          </a:p>
          <a:p>
            <a:pPr marL="0" indent="0">
              <a:buNone/>
            </a:pPr>
            <a:endParaRPr lang="ru-RU" dirty="0"/>
          </a:p>
        </p:txBody>
      </p:sp>
    </p:spTree>
    <p:extLst>
      <p:ext uri="{BB962C8B-B14F-4D97-AF65-F5344CB8AC3E}">
        <p14:creationId xmlns:p14="http://schemas.microsoft.com/office/powerpoint/2010/main" val="3467450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0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a:t>
            </a:r>
            <a:r>
              <a:rPr lang="ru-RU" b="1" dirty="0" smtClean="0"/>
              <a:t>Менуэт</a:t>
            </a:r>
            <a:r>
              <a:rPr lang="en-US" b="1" dirty="0" smtClean="0"/>
              <a:t>~</a:t>
            </a:r>
            <a:endParaRPr lang="ru-RU" b="1" dirty="0"/>
          </a:p>
        </p:txBody>
      </p:sp>
      <p:sp>
        <p:nvSpPr>
          <p:cNvPr id="3" name="Объект 2"/>
          <p:cNvSpPr>
            <a:spLocks noGrp="1"/>
          </p:cNvSpPr>
          <p:nvPr>
            <p:ph idx="1"/>
          </p:nvPr>
        </p:nvSpPr>
        <p:spPr>
          <a:xfrm>
            <a:off x="467544" y="2060848"/>
            <a:ext cx="4896544" cy="5328592"/>
          </a:xfrm>
        </p:spPr>
        <p:txBody>
          <a:bodyPr>
            <a:normAutofit/>
          </a:bodyPr>
          <a:lstStyle/>
          <a:p>
            <a:pPr marL="0" indent="0">
              <a:buNone/>
            </a:pPr>
            <a:r>
              <a:rPr lang="ru-RU" sz="2800" b="1" dirty="0" smtClean="0">
                <a:effectLst/>
                <a:latin typeface="Arial Black" pitchFamily="34" charset="0"/>
              </a:rPr>
              <a:t>Гаснет, гаснет в зале свет,</a:t>
            </a:r>
          </a:p>
          <a:p>
            <a:pPr marL="0" indent="0">
              <a:buNone/>
            </a:pPr>
            <a:r>
              <a:rPr lang="ru-RU" sz="2800" b="1" dirty="0" smtClean="0">
                <a:effectLst/>
                <a:latin typeface="Arial Black" pitchFamily="34" charset="0"/>
              </a:rPr>
              <a:t>В храме музыки концерт,</a:t>
            </a:r>
          </a:p>
          <a:p>
            <a:pPr marL="0" indent="0">
              <a:buNone/>
            </a:pPr>
            <a:r>
              <a:rPr lang="ru-RU" sz="2800" b="1" dirty="0" smtClean="0">
                <a:effectLst/>
                <a:latin typeface="Arial Black" pitchFamily="34" charset="0"/>
              </a:rPr>
              <a:t>Зазвучал старинный танец,</a:t>
            </a:r>
          </a:p>
          <a:p>
            <a:pPr marL="0" indent="0">
              <a:buNone/>
            </a:pPr>
            <a:r>
              <a:rPr lang="ru-RU" sz="2800" b="1" dirty="0" smtClean="0">
                <a:effectLst/>
                <a:latin typeface="Arial Black" pitchFamily="34" charset="0"/>
              </a:rPr>
              <a:t>Что зовётся менуэт.</a:t>
            </a:r>
            <a:endParaRPr lang="ru-RU" sz="2800" b="1" dirty="0">
              <a:effectLst/>
              <a:latin typeface="Arial Black" pitchFamily="34" charset="0"/>
            </a:endParaRPr>
          </a:p>
        </p:txBody>
      </p:sp>
    </p:spTree>
    <p:extLst>
      <p:ext uri="{BB962C8B-B14F-4D97-AF65-F5344CB8AC3E}">
        <p14:creationId xmlns:p14="http://schemas.microsoft.com/office/powerpoint/2010/main" val="9807371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6000"/>
            <a:lum/>
          </a:blip>
          <a:srcRect/>
          <a:stretch>
            <a:fillRect l="-7000" r="-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32656"/>
            <a:ext cx="8229600" cy="1143000"/>
          </a:xfrm>
        </p:spPr>
        <p:txBody>
          <a:bodyPr>
            <a:normAutofit fontScale="90000"/>
          </a:bodyPr>
          <a:lstStyle/>
          <a:p>
            <a:r>
              <a:rPr lang="en-US" b="1" dirty="0" smtClean="0"/>
              <a:t>~</a:t>
            </a:r>
            <a:r>
              <a:rPr lang="ru-RU" b="1" dirty="0" smtClean="0"/>
              <a:t>Шотландский напев </a:t>
            </a:r>
            <a:br>
              <a:rPr lang="ru-RU" b="1" dirty="0" smtClean="0"/>
            </a:br>
            <a:r>
              <a:rPr lang="ru-RU" b="1" dirty="0" smtClean="0"/>
              <a:t>волынка</a:t>
            </a:r>
            <a:r>
              <a:rPr lang="en-US" b="1" dirty="0" smtClean="0"/>
              <a:t>~</a:t>
            </a:r>
            <a:endParaRPr lang="ru-RU" b="1" dirty="0"/>
          </a:p>
        </p:txBody>
      </p:sp>
      <p:sp>
        <p:nvSpPr>
          <p:cNvPr id="3" name="Объект 2"/>
          <p:cNvSpPr>
            <a:spLocks noGrp="1"/>
          </p:cNvSpPr>
          <p:nvPr>
            <p:ph idx="1"/>
          </p:nvPr>
        </p:nvSpPr>
        <p:spPr>
          <a:xfrm>
            <a:off x="457200" y="1600200"/>
            <a:ext cx="4618856" cy="4525963"/>
          </a:xfrm>
        </p:spPr>
        <p:txBody>
          <a:bodyPr>
            <a:normAutofit fontScale="85000" lnSpcReduction="10000"/>
          </a:bodyPr>
          <a:lstStyle/>
          <a:p>
            <a:pPr marL="0" indent="0">
              <a:buNone/>
            </a:pPr>
            <a:endParaRPr lang="ru-RU" b="1" dirty="0" smtClean="0">
              <a:effectLst/>
            </a:endParaRPr>
          </a:p>
          <a:p>
            <a:pPr marL="0" indent="0">
              <a:buNone/>
            </a:pPr>
            <a:r>
              <a:rPr lang="ru-RU" b="1" dirty="0" smtClean="0">
                <a:effectLst/>
                <a:latin typeface="Arial Black" pitchFamily="34" charset="0"/>
              </a:rPr>
              <a:t>Музыкант несет волынку.</a:t>
            </a:r>
          </a:p>
          <a:p>
            <a:pPr marL="0" indent="0">
              <a:buNone/>
            </a:pPr>
            <a:r>
              <a:rPr lang="ru-RU" b="1" dirty="0" smtClean="0">
                <a:effectLst/>
                <a:latin typeface="Arial Black" pitchFamily="34" charset="0"/>
              </a:rPr>
              <a:t>Как упруга и прочна,</a:t>
            </a:r>
          </a:p>
          <a:p>
            <a:pPr marL="0" indent="0">
              <a:buNone/>
            </a:pPr>
            <a:r>
              <a:rPr lang="ru-RU" b="1" dirty="0" smtClean="0">
                <a:effectLst/>
                <a:latin typeface="Arial Black" pitchFamily="34" charset="0"/>
              </a:rPr>
              <a:t>Воздухом полна она.</a:t>
            </a:r>
          </a:p>
          <a:p>
            <a:pPr marL="0" indent="0">
              <a:buNone/>
            </a:pPr>
            <a:r>
              <a:rPr lang="ru-RU" b="1" dirty="0" smtClean="0">
                <a:effectLst/>
                <a:latin typeface="Arial Black" pitchFamily="34" charset="0"/>
              </a:rPr>
              <a:t>Воздух этот — музыкальный,</a:t>
            </a:r>
          </a:p>
          <a:p>
            <a:pPr marL="0" indent="0">
              <a:buNone/>
            </a:pPr>
            <a:r>
              <a:rPr lang="ru-RU" b="1" dirty="0" smtClean="0">
                <a:effectLst/>
                <a:latin typeface="Arial Black" pitchFamily="34" charset="0"/>
              </a:rPr>
              <a:t>Только слишком он печальный</a:t>
            </a:r>
          </a:p>
          <a:p>
            <a:pPr marL="0" indent="0">
              <a:buNone/>
            </a:pPr>
            <a:endParaRPr lang="ru-RU" dirty="0"/>
          </a:p>
        </p:txBody>
      </p:sp>
    </p:spTree>
    <p:extLst>
      <p:ext uri="{BB962C8B-B14F-4D97-AF65-F5344CB8AC3E}">
        <p14:creationId xmlns:p14="http://schemas.microsoft.com/office/powerpoint/2010/main" val="1534942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a:t>
            </a:r>
            <a:r>
              <a:rPr lang="ru-RU" b="1" dirty="0" smtClean="0"/>
              <a:t>Бумажный кораблик</a:t>
            </a:r>
            <a:r>
              <a:rPr lang="en-US" b="1" dirty="0" smtClean="0"/>
              <a:t>~</a:t>
            </a:r>
            <a:endParaRPr lang="ru-RU" b="1" dirty="0"/>
          </a:p>
        </p:txBody>
      </p:sp>
      <p:sp>
        <p:nvSpPr>
          <p:cNvPr id="3" name="Объект 2"/>
          <p:cNvSpPr>
            <a:spLocks noGrp="1"/>
          </p:cNvSpPr>
          <p:nvPr>
            <p:ph idx="1"/>
          </p:nvPr>
        </p:nvSpPr>
        <p:spPr>
          <a:xfrm>
            <a:off x="457200" y="1600200"/>
            <a:ext cx="4762872" cy="4525963"/>
          </a:xfrm>
        </p:spPr>
        <p:txBody>
          <a:bodyPr>
            <a:normAutofit fontScale="92500" lnSpcReduction="20000"/>
          </a:bodyPr>
          <a:lstStyle/>
          <a:p>
            <a:pPr marL="0" indent="0">
              <a:buNone/>
            </a:pPr>
            <a:r>
              <a:rPr lang="ru-RU" dirty="0" smtClean="0">
                <a:effectLst/>
                <a:latin typeface="Arial Black" pitchFamily="34" charset="0"/>
              </a:rPr>
              <a:t>Кораблик непрочный, кораблик бумажный</a:t>
            </a:r>
          </a:p>
          <a:p>
            <a:pPr marL="0" indent="0">
              <a:buNone/>
            </a:pPr>
            <a:r>
              <a:rPr lang="ru-RU" dirty="0" smtClean="0">
                <a:effectLst/>
                <a:latin typeface="Arial Black" pitchFamily="34" charset="0"/>
              </a:rPr>
              <a:t>В потоке весеннем несётся отважно</a:t>
            </a:r>
          </a:p>
          <a:p>
            <a:pPr marL="0" indent="0">
              <a:buNone/>
            </a:pPr>
            <a:r>
              <a:rPr lang="ru-RU" dirty="0" smtClean="0">
                <a:effectLst/>
                <a:latin typeface="Arial Black" pitchFamily="34" charset="0"/>
              </a:rPr>
              <a:t>К неведомым странам, в чужие места.</a:t>
            </a:r>
          </a:p>
          <a:p>
            <a:pPr marL="0" indent="0">
              <a:buNone/>
            </a:pPr>
            <a:r>
              <a:rPr lang="ru-RU" dirty="0" smtClean="0">
                <a:effectLst/>
                <a:latin typeface="Arial Black" pitchFamily="34" charset="0"/>
              </a:rPr>
              <a:t>Кораблик бумажный с названьем – «Мечта».</a:t>
            </a:r>
          </a:p>
          <a:p>
            <a:endParaRPr lang="ru-RU" dirty="0"/>
          </a:p>
        </p:txBody>
      </p:sp>
    </p:spTree>
    <p:extLst>
      <p:ext uri="{BB962C8B-B14F-4D97-AF65-F5344CB8AC3E}">
        <p14:creationId xmlns:p14="http://schemas.microsoft.com/office/powerpoint/2010/main" val="28685050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9000"/>
            <a:lum/>
          </a:blip>
          <a:srcRect/>
          <a:stretch>
            <a:fillRect l="-6000" r="-6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467544" y="764704"/>
            <a:ext cx="7848872" cy="5577483"/>
          </a:xfrm>
        </p:spPr>
        <p:txBody>
          <a:bodyPr/>
          <a:lstStyle/>
          <a:p>
            <a:pPr marL="0" indent="0">
              <a:buNone/>
            </a:pPr>
            <a:r>
              <a:rPr lang="ru-RU" sz="2800" dirty="0" smtClean="0">
                <a:effectLst/>
                <a:latin typeface="Arial Black" pitchFamily="34" charset="0"/>
              </a:rPr>
              <a:t>Пьеса «Первая проталинка» - нежная, ласковая, певучая, очень мелодичная.</a:t>
            </a:r>
          </a:p>
          <a:p>
            <a:pPr marL="0" indent="0">
              <a:buNone/>
            </a:pPr>
            <a:r>
              <a:rPr lang="ru-RU" sz="2800" dirty="0" smtClean="0">
                <a:effectLst/>
                <a:latin typeface="Arial Black" pitchFamily="34" charset="0"/>
              </a:rPr>
              <a:t>Слушая эту чудесную музыку представляешь, как нежные лучи солнца</a:t>
            </a:r>
          </a:p>
          <a:p>
            <a:pPr marL="0" indent="0">
              <a:buNone/>
            </a:pPr>
            <a:r>
              <a:rPr lang="ru-RU" sz="2800" dirty="0" smtClean="0">
                <a:effectLst/>
                <a:latin typeface="Arial Black" pitchFamily="34" charset="0"/>
              </a:rPr>
              <a:t>ласкают нашу землю и появляются белые и синие головки первых весенних</a:t>
            </a:r>
          </a:p>
          <a:p>
            <a:pPr marL="0" indent="0">
              <a:buNone/>
            </a:pPr>
            <a:r>
              <a:rPr lang="ru-RU" sz="2800" dirty="0" smtClean="0">
                <a:effectLst/>
                <a:latin typeface="Arial Black" pitchFamily="34" charset="0"/>
              </a:rPr>
              <a:t>цветов – подснежников</a:t>
            </a:r>
            <a:r>
              <a:rPr lang="ru-RU" dirty="0" smtClean="0">
                <a:effectLst/>
                <a:latin typeface="Arial Black" pitchFamily="34" charset="0"/>
              </a:rPr>
              <a:t>. </a:t>
            </a:r>
            <a:endParaRPr lang="ru-RU" dirty="0">
              <a:effectLst/>
              <a:latin typeface="Arial Black" pitchFamily="34" charset="0"/>
            </a:endParaRPr>
          </a:p>
        </p:txBody>
      </p:sp>
    </p:spTree>
    <p:extLst>
      <p:ext uri="{BB962C8B-B14F-4D97-AF65-F5344CB8AC3E}">
        <p14:creationId xmlns:p14="http://schemas.microsoft.com/office/powerpoint/2010/main" val="38671538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9000"/>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7825816" cy="1143000"/>
          </a:xfrm>
        </p:spPr>
        <p:txBody>
          <a:bodyPr>
            <a:normAutofit/>
          </a:bodyPr>
          <a:lstStyle/>
          <a:p>
            <a:r>
              <a:rPr lang="ru-RU" sz="4800" dirty="0" smtClean="0"/>
              <a:t> </a:t>
            </a:r>
            <a:r>
              <a:rPr lang="en-US" sz="4800" b="1" dirty="0" smtClean="0"/>
              <a:t>~</a:t>
            </a:r>
            <a:r>
              <a:rPr lang="ru-RU" sz="4800" b="1" dirty="0" smtClean="0"/>
              <a:t>Первая проталинка</a:t>
            </a:r>
            <a:r>
              <a:rPr lang="en-US" sz="4800" b="1" dirty="0" smtClean="0"/>
              <a:t>~</a:t>
            </a:r>
            <a:endParaRPr lang="ru-RU" sz="4800" b="1" dirty="0"/>
          </a:p>
        </p:txBody>
      </p:sp>
      <p:sp>
        <p:nvSpPr>
          <p:cNvPr id="3" name="Объект 2"/>
          <p:cNvSpPr>
            <a:spLocks noGrp="1"/>
          </p:cNvSpPr>
          <p:nvPr>
            <p:ph idx="1"/>
          </p:nvPr>
        </p:nvSpPr>
        <p:spPr>
          <a:xfrm>
            <a:off x="457200" y="1600200"/>
            <a:ext cx="3394720" cy="4525963"/>
          </a:xfrm>
        </p:spPr>
        <p:txBody>
          <a:bodyPr>
            <a:normAutofit/>
          </a:bodyPr>
          <a:lstStyle/>
          <a:p>
            <a:pPr marL="0" indent="0">
              <a:buNone/>
            </a:pPr>
            <a:r>
              <a:rPr lang="ru-RU" sz="2400" dirty="0" smtClean="0">
                <a:latin typeface="Arial Black" pitchFamily="34" charset="0"/>
              </a:rPr>
              <a:t>Отшумели все метели,</a:t>
            </a:r>
          </a:p>
          <a:p>
            <a:pPr marL="0" indent="0">
              <a:buNone/>
            </a:pPr>
            <a:r>
              <a:rPr lang="ru-RU" sz="2400" dirty="0" smtClean="0">
                <a:latin typeface="Arial Black" pitchFamily="34" charset="0"/>
              </a:rPr>
              <a:t>И морозы не трещат.</a:t>
            </a:r>
          </a:p>
          <a:p>
            <a:pPr marL="0" indent="0">
              <a:buNone/>
            </a:pPr>
            <a:r>
              <a:rPr lang="ru-RU" sz="2400" dirty="0" smtClean="0">
                <a:latin typeface="Arial Black" pitchFamily="34" charset="0"/>
              </a:rPr>
              <a:t>С крыш закапали капели,</a:t>
            </a:r>
          </a:p>
          <a:p>
            <a:pPr marL="0" indent="0">
              <a:buNone/>
            </a:pPr>
            <a:r>
              <a:rPr lang="ru-RU" sz="2400" dirty="0" smtClean="0">
                <a:latin typeface="Arial Black" pitchFamily="34" charset="0"/>
              </a:rPr>
              <a:t>И сосульки в ряд висят.</a:t>
            </a:r>
            <a:endParaRPr lang="ru-RU" sz="2400" dirty="0">
              <a:latin typeface="Arial Black" pitchFamily="34" charset="0"/>
            </a:endParaRPr>
          </a:p>
        </p:txBody>
      </p:sp>
      <p:sp>
        <p:nvSpPr>
          <p:cNvPr id="4" name="Прямоугольник 3"/>
          <p:cNvSpPr/>
          <p:nvPr/>
        </p:nvSpPr>
        <p:spPr>
          <a:xfrm>
            <a:off x="4644008" y="1628800"/>
            <a:ext cx="3168352" cy="3046988"/>
          </a:xfrm>
          <a:prstGeom prst="rect">
            <a:avLst/>
          </a:prstGeom>
        </p:spPr>
        <p:txBody>
          <a:bodyPr wrap="square">
            <a:spAutoFit/>
          </a:bodyPr>
          <a:lstStyle/>
          <a:p>
            <a:r>
              <a:rPr lang="ru-RU" sz="2400" dirty="0" smtClean="0">
                <a:latin typeface="Arial Black" pitchFamily="34" charset="0"/>
              </a:rPr>
              <a:t>Веселее и теплее</a:t>
            </a:r>
          </a:p>
          <a:p>
            <a:r>
              <a:rPr lang="ru-RU" sz="2400" dirty="0" smtClean="0">
                <a:latin typeface="Arial Black" pitchFamily="34" charset="0"/>
              </a:rPr>
              <a:t>Стали мартовские дни.</a:t>
            </a:r>
          </a:p>
          <a:p>
            <a:r>
              <a:rPr lang="ru-RU" sz="2400" dirty="0" smtClean="0">
                <a:latin typeface="Arial Black" pitchFamily="34" charset="0"/>
              </a:rPr>
              <a:t>В нашем сквере на аллеях</a:t>
            </a:r>
          </a:p>
          <a:p>
            <a:r>
              <a:rPr lang="ru-RU" sz="2400" dirty="0" smtClean="0">
                <a:latin typeface="Arial Black" pitchFamily="34" charset="0"/>
              </a:rPr>
              <a:t>Уж проталинки видны.</a:t>
            </a:r>
            <a:endParaRPr lang="ru-RU" sz="2400" dirty="0">
              <a:latin typeface="Arial Black" pitchFamily="34" charset="0"/>
            </a:endParaRPr>
          </a:p>
        </p:txBody>
      </p:sp>
    </p:spTree>
    <p:extLst>
      <p:ext uri="{BB962C8B-B14F-4D97-AF65-F5344CB8AC3E}">
        <p14:creationId xmlns:p14="http://schemas.microsoft.com/office/powerpoint/2010/main" val="606707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3000"/>
            <a:lum/>
          </a:blip>
          <a:srcRect/>
          <a:stretch>
            <a:fillRect l="-2000" r="-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t>~</a:t>
            </a:r>
            <a:r>
              <a:rPr lang="ru-RU" b="1" dirty="0" smtClean="0"/>
              <a:t>Элегия</a:t>
            </a:r>
            <a:r>
              <a:rPr lang="en-US" b="1" dirty="0" smtClean="0"/>
              <a:t>~</a:t>
            </a:r>
            <a:endParaRPr lang="ru-RU" b="1" dirty="0"/>
          </a:p>
        </p:txBody>
      </p:sp>
      <p:sp>
        <p:nvSpPr>
          <p:cNvPr id="3" name="Объект 2"/>
          <p:cNvSpPr>
            <a:spLocks noGrp="1"/>
          </p:cNvSpPr>
          <p:nvPr>
            <p:ph idx="1"/>
          </p:nvPr>
        </p:nvSpPr>
        <p:spPr>
          <a:xfrm>
            <a:off x="467544" y="1916832"/>
            <a:ext cx="4186808" cy="4525963"/>
          </a:xfrm>
        </p:spPr>
        <p:txBody>
          <a:bodyPr>
            <a:normAutofit/>
          </a:bodyPr>
          <a:lstStyle/>
          <a:p>
            <a:pPr marL="0" indent="0">
              <a:buNone/>
            </a:pPr>
            <a:r>
              <a:rPr lang="ru-RU" sz="2400" dirty="0" smtClean="0">
                <a:effectLst/>
                <a:latin typeface="Arial Black" pitchFamily="34" charset="0"/>
              </a:rPr>
              <a:t>Она меня очаровала, </a:t>
            </a:r>
          </a:p>
          <a:p>
            <a:pPr marL="0" indent="0">
              <a:buNone/>
            </a:pPr>
            <a:r>
              <a:rPr lang="ru-RU" sz="2400" dirty="0" smtClean="0">
                <a:effectLst/>
                <a:latin typeface="Arial Black" pitchFamily="34" charset="0"/>
              </a:rPr>
              <a:t>Я в ней нашел все красоты, </a:t>
            </a:r>
          </a:p>
          <a:p>
            <a:pPr marL="0" indent="0">
              <a:buNone/>
            </a:pPr>
            <a:r>
              <a:rPr lang="ru-RU" sz="2400" dirty="0" smtClean="0">
                <a:effectLst/>
                <a:latin typeface="Arial Black" pitchFamily="34" charset="0"/>
              </a:rPr>
              <a:t>Все совершенства идеала </a:t>
            </a:r>
          </a:p>
          <a:p>
            <a:pPr marL="0" indent="0">
              <a:buNone/>
            </a:pPr>
            <a:r>
              <a:rPr lang="ru-RU" sz="2400" dirty="0" smtClean="0">
                <a:effectLst/>
                <a:latin typeface="Arial Black" pitchFamily="34" charset="0"/>
              </a:rPr>
              <a:t>Моей возвышенной мечты.</a:t>
            </a:r>
          </a:p>
        </p:txBody>
      </p:sp>
    </p:spTree>
    <p:extLst>
      <p:ext uri="{BB962C8B-B14F-4D97-AF65-F5344CB8AC3E}">
        <p14:creationId xmlns:p14="http://schemas.microsoft.com/office/powerpoint/2010/main" val="804502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65000"/>
            <a:lum/>
          </a:blip>
          <a:srcRect/>
          <a:tile tx="0" ty="0" sx="100000" sy="100000" flip="none" algn="tl"/>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323528" y="260648"/>
            <a:ext cx="8496944" cy="6336704"/>
          </a:xfrm>
        </p:spPr>
        <p:txBody>
          <a:bodyPr>
            <a:normAutofit/>
          </a:bodyPr>
          <a:lstStyle/>
          <a:p>
            <a:pPr marL="0" indent="0">
              <a:buNone/>
            </a:pPr>
            <a:r>
              <a:rPr lang="ru-RU" sz="4000" b="1" dirty="0" smtClean="0">
                <a:solidFill>
                  <a:schemeClr val="accent6">
                    <a:lumMod val="50000"/>
                  </a:schemeClr>
                </a:solidFill>
                <a:latin typeface="Microsoft Sans Serif" pitchFamily="34" charset="0"/>
                <a:cs typeface="Microsoft Sans Serif" pitchFamily="34" charset="0"/>
              </a:rPr>
              <a:t>«Что же мы знаем о профессиональных композиторах, которые живут и творят сегодня?» </a:t>
            </a:r>
            <a:r>
              <a:rPr lang="ru-RU" b="1" dirty="0" smtClean="0">
                <a:solidFill>
                  <a:schemeClr val="accent6">
                    <a:lumMod val="50000"/>
                  </a:schemeClr>
                </a:solidFill>
                <a:latin typeface="Microsoft Sans Serif" pitchFamily="34" charset="0"/>
                <a:cs typeface="Microsoft Sans Serif" pitchFamily="34" charset="0"/>
              </a:rPr>
              <a:t>- Совсем немного. Между тем Россия полна новыми и интересными композиторами, именно они – лицо современной России. Мы живем с такими композиторами как Юрий Весняк, Юрий Савалов, Юрий Савельев, Владимир Коровицын, Игорь Парфенов и другие в одно время.</a:t>
            </a:r>
            <a:endParaRPr lang="ru-RU" b="1" dirty="0">
              <a:solidFill>
                <a:schemeClr val="accent6">
                  <a:lumMod val="50000"/>
                </a:schemeClr>
              </a:solidFill>
              <a:latin typeface="Microsoft Sans Serif" pitchFamily="34" charset="0"/>
              <a:cs typeface="Microsoft Sans Serif" pitchFamily="34" charset="0"/>
            </a:endParaRPr>
          </a:p>
        </p:txBody>
      </p:sp>
    </p:spTree>
    <p:extLst>
      <p:ext uri="{BB962C8B-B14F-4D97-AF65-F5344CB8AC3E}">
        <p14:creationId xmlns:p14="http://schemas.microsoft.com/office/powerpoint/2010/main" val="2331707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9000"/>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9392"/>
            <a:ext cx="8229600" cy="1143000"/>
          </a:xfrm>
        </p:spPr>
        <p:txBody>
          <a:bodyPr/>
          <a:lstStyle/>
          <a:p>
            <a:r>
              <a:rPr lang="en-US" b="1" dirty="0" smtClean="0"/>
              <a:t>~</a:t>
            </a:r>
            <a:r>
              <a:rPr lang="ru-RU" b="1" dirty="0" smtClean="0"/>
              <a:t>Бал во дворце</a:t>
            </a:r>
            <a:r>
              <a:rPr lang="en-US" b="1" dirty="0" smtClean="0"/>
              <a:t>~</a:t>
            </a:r>
            <a:endParaRPr lang="ru-RU" b="1" dirty="0"/>
          </a:p>
        </p:txBody>
      </p:sp>
      <p:sp>
        <p:nvSpPr>
          <p:cNvPr id="3" name="Объект 2"/>
          <p:cNvSpPr>
            <a:spLocks noGrp="1"/>
          </p:cNvSpPr>
          <p:nvPr>
            <p:ph idx="1"/>
          </p:nvPr>
        </p:nvSpPr>
        <p:spPr>
          <a:xfrm>
            <a:off x="683568" y="1599646"/>
            <a:ext cx="2376264" cy="4525963"/>
          </a:xfrm>
        </p:spPr>
        <p:txBody>
          <a:bodyPr>
            <a:normAutofit/>
          </a:bodyPr>
          <a:lstStyle/>
          <a:p>
            <a:pPr marL="0" indent="0">
              <a:buNone/>
            </a:pPr>
            <a:r>
              <a:rPr lang="ru-RU" sz="2000" dirty="0" smtClean="0">
                <a:effectLst/>
                <a:latin typeface="Arial Black" pitchFamily="34" charset="0"/>
              </a:rPr>
              <a:t>Хотите, верьте, а хотите нет,</a:t>
            </a:r>
          </a:p>
          <a:p>
            <a:pPr marL="0" indent="0">
              <a:buNone/>
            </a:pPr>
            <a:r>
              <a:rPr lang="ru-RU" sz="2000" dirty="0" smtClean="0">
                <a:effectLst/>
                <a:latin typeface="Arial Black" pitchFamily="34" charset="0"/>
              </a:rPr>
              <a:t>Но на балу была я королевой!</a:t>
            </a:r>
          </a:p>
          <a:p>
            <a:pPr marL="0" indent="0">
              <a:buNone/>
            </a:pPr>
            <a:r>
              <a:rPr lang="ru-RU" sz="2000" dirty="0" smtClean="0">
                <a:effectLst/>
                <a:latin typeface="Arial Black" pitchFamily="34" charset="0"/>
              </a:rPr>
              <a:t>Там танцевала польку, менуэт,</a:t>
            </a:r>
          </a:p>
          <a:p>
            <a:pPr marL="0" indent="0">
              <a:buNone/>
            </a:pPr>
            <a:r>
              <a:rPr lang="ru-RU" sz="2000" dirty="0" smtClean="0">
                <a:effectLst/>
                <a:latin typeface="Arial Black" pitchFamily="34" charset="0"/>
              </a:rPr>
              <a:t>Кружилась в вальсе с кавалером.</a:t>
            </a:r>
          </a:p>
        </p:txBody>
      </p:sp>
      <p:sp>
        <p:nvSpPr>
          <p:cNvPr id="4" name="Прямоугольник 3"/>
          <p:cNvSpPr/>
          <p:nvPr/>
        </p:nvSpPr>
        <p:spPr>
          <a:xfrm>
            <a:off x="5436096" y="1584913"/>
            <a:ext cx="2502024" cy="4093428"/>
          </a:xfrm>
          <a:prstGeom prst="rect">
            <a:avLst/>
          </a:prstGeom>
        </p:spPr>
        <p:txBody>
          <a:bodyPr wrap="square">
            <a:spAutoFit/>
          </a:bodyPr>
          <a:lstStyle/>
          <a:p>
            <a:r>
              <a:rPr lang="ru-RU" sz="2000" dirty="0" smtClean="0">
                <a:effectLst/>
                <a:latin typeface="Arial Black" pitchFamily="34" charset="0"/>
              </a:rPr>
              <a:t>И венский вальс оркестр заиграл,</a:t>
            </a:r>
          </a:p>
          <a:p>
            <a:r>
              <a:rPr lang="ru-RU" sz="2000" dirty="0" smtClean="0">
                <a:effectLst/>
                <a:latin typeface="Arial Black" pitchFamily="34" charset="0"/>
              </a:rPr>
              <a:t>И дама в красном всех очаровала.</a:t>
            </a:r>
          </a:p>
          <a:p>
            <a:r>
              <a:rPr lang="ru-RU" sz="2000" dirty="0" smtClean="0">
                <a:effectLst/>
                <a:latin typeface="Arial Black" pitchFamily="34" charset="0"/>
              </a:rPr>
              <a:t>О, как прекрасен этот чудный бал!</a:t>
            </a:r>
          </a:p>
          <a:p>
            <a:r>
              <a:rPr lang="ru-RU" sz="2000" dirty="0" smtClean="0">
                <a:effectLst/>
                <a:latin typeface="Arial Black" pitchFamily="34" charset="0"/>
              </a:rPr>
              <a:t>И как прекрасно музыка звучала!</a:t>
            </a:r>
            <a:endParaRPr lang="ru-RU" sz="2000" dirty="0">
              <a:effectLst/>
              <a:latin typeface="Arial Black" pitchFamily="34" charset="0"/>
            </a:endParaRPr>
          </a:p>
        </p:txBody>
      </p:sp>
    </p:spTree>
    <p:extLst>
      <p:ext uri="{BB962C8B-B14F-4D97-AF65-F5344CB8AC3E}">
        <p14:creationId xmlns:p14="http://schemas.microsoft.com/office/powerpoint/2010/main" val="10667914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5000"/>
            <a:lum/>
          </a:blip>
          <a:srcRect/>
          <a:tile tx="0" ty="0" sx="100000" sy="100000" flip="none" algn="tl"/>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827584" y="4437112"/>
            <a:ext cx="7746843" cy="5688632"/>
          </a:xfrm>
        </p:spPr>
        <p:txBody>
          <a:bodyPr>
            <a:normAutofit/>
          </a:bodyPr>
          <a:lstStyle/>
          <a:p>
            <a:pPr marL="0" indent="0">
              <a:buNone/>
            </a:pPr>
            <a:r>
              <a:rPr lang="ru-RU" sz="2400" dirty="0" smtClean="0">
                <a:latin typeface="Arial Black" pitchFamily="34" charset="0"/>
              </a:rPr>
              <a:t> </a:t>
            </a:r>
            <a:r>
              <a:rPr lang="ru-RU" sz="2400" dirty="0" smtClean="0">
                <a:solidFill>
                  <a:schemeClr val="accent6">
                    <a:lumMod val="50000"/>
                  </a:schemeClr>
                </a:solidFill>
                <a:latin typeface="Arial Black" pitchFamily="34" charset="0"/>
              </a:rPr>
              <a:t>Очень хотелось бы надеется, что эта мелодически привлекательная, образно яркая, достаточно разнообразная по фактуре музыка найдет своих почитателей.</a:t>
            </a:r>
            <a:endParaRPr lang="ru-RU" sz="2400" dirty="0">
              <a:solidFill>
                <a:schemeClr val="accent6">
                  <a:lumMod val="50000"/>
                </a:schemeClr>
              </a:solidFill>
              <a:latin typeface="Arial Black" pitchFamily="34" charset="0"/>
            </a:endParaRPr>
          </a:p>
        </p:txBody>
      </p:sp>
      <p:pic>
        <p:nvPicPr>
          <p:cNvPr id="2050" name="Picture 2" descr="http://crosti.ru/patterns/00/01/44/6fd64a2eab/pictu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16466"/>
            <a:ext cx="7313284" cy="4234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5706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5000"/>
            <a:lum/>
          </a:blip>
          <a:srcRect/>
          <a:tile tx="0" ty="0" sx="100000" sy="100000" flip="none" algn="tl"/>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251520" y="332656"/>
            <a:ext cx="8640960" cy="6192688"/>
          </a:xfrm>
        </p:spPr>
        <p:txBody>
          <a:bodyPr/>
          <a:lstStyle/>
          <a:p>
            <a:pPr marL="0" indent="0">
              <a:buNone/>
            </a:pPr>
            <a:r>
              <a:rPr lang="ru-RU" b="1" dirty="0" smtClean="0">
                <a:solidFill>
                  <a:schemeClr val="accent6">
                    <a:lumMod val="50000"/>
                  </a:schemeClr>
                </a:solidFill>
              </a:rPr>
              <a:t>Однако не стоит ждать, когда имена этих композиторов станут очень известны, так как наши дети - юные музыканты должны разбираться не только в творчестве великих классиков, но и жить в мире современной музыки и ее создателей. Современные композиторы и их произведения стали героями тематических ежегодных вечеров, на которых учащиеся готовят информацию и с удовольствием играют пьесы, сочиненные авторами.</a:t>
            </a:r>
            <a:endParaRPr lang="ru-RU" b="1" dirty="0">
              <a:solidFill>
                <a:schemeClr val="accent6">
                  <a:lumMod val="50000"/>
                </a:schemeClr>
              </a:solidFill>
            </a:endParaRPr>
          </a:p>
        </p:txBody>
      </p:sp>
    </p:spTree>
    <p:extLst>
      <p:ext uri="{BB962C8B-B14F-4D97-AF65-F5344CB8AC3E}">
        <p14:creationId xmlns:p14="http://schemas.microsoft.com/office/powerpoint/2010/main" val="31016854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5000"/>
            <a:lum/>
          </a:blip>
          <a:srcRect/>
          <a:tile tx="0" ty="0" sx="100000" sy="100000" flip="none" algn="tl"/>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179512" y="908720"/>
            <a:ext cx="8640960" cy="6264696"/>
          </a:xfrm>
        </p:spPr>
        <p:txBody>
          <a:bodyPr/>
          <a:lstStyle/>
          <a:p>
            <a:pPr marL="0" indent="0">
              <a:buNone/>
            </a:pPr>
            <a:r>
              <a:rPr lang="ru-RU" b="1" dirty="0" smtClean="0">
                <a:solidFill>
                  <a:schemeClr val="accent6">
                    <a:lumMod val="50000"/>
                  </a:schemeClr>
                </a:solidFill>
              </a:rPr>
              <a:t>Почему эта музыка нравится детям? В музыке современных композиторов раскрывается перед нами мир детства – особый мир, близкий нашим детям, в котором нет места серости, унынию, где живут эмоциональная открытость, бесхитростность, внутренняя приподнятость, мечтательность и детская непосредственность. Такая музыка не приемлет скуки и зубрежки, дети становятся ее подлинным соавторами.</a:t>
            </a:r>
            <a:endParaRPr lang="ru-RU" b="1" dirty="0">
              <a:solidFill>
                <a:schemeClr val="accent6">
                  <a:lumMod val="50000"/>
                </a:schemeClr>
              </a:solidFill>
            </a:endParaRPr>
          </a:p>
        </p:txBody>
      </p:sp>
    </p:spTree>
    <p:extLst>
      <p:ext uri="{BB962C8B-B14F-4D97-AF65-F5344CB8AC3E}">
        <p14:creationId xmlns:p14="http://schemas.microsoft.com/office/powerpoint/2010/main" val="1160833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5000"/>
            <a:lum/>
          </a:blip>
          <a:srcRect/>
          <a:tile tx="0" ty="0" sx="100000" sy="100000" flip="none" algn="tl"/>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179512" y="260648"/>
            <a:ext cx="8640960" cy="6264696"/>
          </a:xfrm>
        </p:spPr>
        <p:txBody>
          <a:bodyPr>
            <a:normAutofit lnSpcReduction="10000"/>
          </a:bodyPr>
          <a:lstStyle/>
          <a:p>
            <a:pPr marL="0" indent="0">
              <a:buNone/>
            </a:pPr>
            <a:r>
              <a:rPr lang="ru-RU" b="1" dirty="0">
                <a:solidFill>
                  <a:schemeClr val="accent6">
                    <a:lumMod val="50000"/>
                  </a:schemeClr>
                </a:solidFill>
              </a:rPr>
              <a:t>Композитор Владимир Виленович Коровицын родился в Великом Новгороде в 1956 году. Выпускник Новгородской ДШИ №1, выпускник Новгородского музыкального училища, с отличием окончил Ленинградскую консерваторию имени </a:t>
            </a:r>
            <a:r>
              <a:rPr lang="ru-RU" b="1" dirty="0" smtClean="0">
                <a:solidFill>
                  <a:schemeClr val="accent6">
                    <a:lumMod val="50000"/>
                  </a:schemeClr>
                </a:solidFill>
              </a:rPr>
              <a:t>Николая Андреевича Римского-Корсакова, </a:t>
            </a:r>
            <a:r>
              <a:rPr lang="ru-RU" b="1" dirty="0">
                <a:solidFill>
                  <a:schemeClr val="accent6">
                    <a:lumMod val="50000"/>
                  </a:schemeClr>
                </a:solidFill>
              </a:rPr>
              <a:t>является лауреатом Международных конкурсов, членом Союза композиторов России. В его творческом багаже – музыка разных жанров: для хора, для камерного и симфонического оркестров, вокальная и инструментальная музыка. В настоящее время композитор живет в родном городе</a:t>
            </a:r>
            <a:r>
              <a:rPr lang="ru-RU" b="1" dirty="0" smtClean="0">
                <a:solidFill>
                  <a:schemeClr val="accent6">
                    <a:lumMod val="50000"/>
                  </a:schemeClr>
                </a:solidFill>
              </a:rPr>
              <a:t>..</a:t>
            </a:r>
            <a:endParaRPr lang="ru-RU" b="1" dirty="0">
              <a:solidFill>
                <a:schemeClr val="accent6">
                  <a:lumMod val="50000"/>
                </a:schemeClr>
              </a:solidFill>
            </a:endParaRPr>
          </a:p>
        </p:txBody>
      </p:sp>
    </p:spTree>
    <p:extLst>
      <p:ext uri="{BB962C8B-B14F-4D97-AF65-F5344CB8AC3E}">
        <p14:creationId xmlns:p14="http://schemas.microsoft.com/office/powerpoint/2010/main" val="2376613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5000"/>
            <a:lum/>
          </a:blip>
          <a:srcRect/>
          <a:tile tx="0" ty="0" sx="100000" sy="100000" flip="none" algn="tl"/>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395536" y="332656"/>
            <a:ext cx="8496944" cy="6192688"/>
          </a:xfrm>
        </p:spPr>
        <p:txBody>
          <a:bodyPr>
            <a:normAutofit fontScale="85000" lnSpcReduction="10000"/>
          </a:bodyPr>
          <a:lstStyle/>
          <a:p>
            <a:pPr marL="0" indent="0">
              <a:buNone/>
            </a:pPr>
            <a:r>
              <a:rPr lang="ru-RU" b="1" dirty="0">
                <a:solidFill>
                  <a:schemeClr val="accent6">
                    <a:lumMod val="50000"/>
                  </a:schemeClr>
                </a:solidFill>
              </a:rPr>
              <a:t>Музыка, написанная Владимиром Коровицыным, уникальна разнообразием форм и жанров, тем и образов, творческих находок. По словам специалистов, его музыка отличается особой мелодичностью, современностью интонаций, тонкой гармонизацией, изысканной «пианистичностью, удобно ложащейся на пальцы» фактуры. Благодаря таким качествам музыка новгородского композитора востребована преподавателями многих музыкальных школ России. Язык композитора чрезвычайно демократичен, доступен и самым маленьким учащимся и подросткам. Детская публика это маленький народ, живущий ожиданием чуда. И дети получают его. Сегодня мы услышим музыку Владимира Коровицына и расскажем о его произведениях.</a:t>
            </a:r>
          </a:p>
        </p:txBody>
      </p:sp>
    </p:spTree>
    <p:extLst>
      <p:ext uri="{BB962C8B-B14F-4D97-AF65-F5344CB8AC3E}">
        <p14:creationId xmlns:p14="http://schemas.microsoft.com/office/powerpoint/2010/main" val="1901314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5000"/>
            <a:lum/>
          </a:blip>
          <a:srcRect/>
          <a:tile tx="0" ty="0" sx="100000" sy="100000" flip="none" algn="tl"/>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251520" y="1412776"/>
            <a:ext cx="8568952" cy="5040560"/>
          </a:xfrm>
        </p:spPr>
        <p:txBody>
          <a:bodyPr/>
          <a:lstStyle/>
          <a:p>
            <a:pPr marL="0" indent="0">
              <a:buNone/>
            </a:pPr>
            <a:r>
              <a:rPr lang="ru-RU" b="1" dirty="0" smtClean="0">
                <a:solidFill>
                  <a:schemeClr val="accent6">
                    <a:lumMod val="50000"/>
                  </a:schemeClr>
                </a:solidFill>
              </a:rPr>
              <a:t>Владимир Коровицын автор девяти сборников для фортепиано: «Детский альбом», «Радуйся солнцу», «Музыкальное путешествие по странам Западной Европы», «Исполнение желаний», «Искорки радости» и другие. Сегодня мы познакомимся с некоторыми из них. </a:t>
            </a:r>
            <a:endParaRPr lang="ru-RU" b="1" dirty="0">
              <a:solidFill>
                <a:schemeClr val="accent6">
                  <a:lumMod val="50000"/>
                </a:schemeClr>
              </a:solidFill>
            </a:endParaRPr>
          </a:p>
        </p:txBody>
      </p:sp>
    </p:spTree>
    <p:extLst>
      <p:ext uri="{BB962C8B-B14F-4D97-AF65-F5344CB8AC3E}">
        <p14:creationId xmlns:p14="http://schemas.microsoft.com/office/powerpoint/2010/main" val="2514226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chemeClr val="tx2">
                    <a:lumMod val="50000"/>
                  </a:schemeClr>
                </a:solidFill>
              </a:rPr>
              <a:t>~</a:t>
            </a:r>
            <a:r>
              <a:rPr lang="ru-RU" b="1" dirty="0" smtClean="0">
                <a:solidFill>
                  <a:schemeClr val="tx2">
                    <a:lumMod val="50000"/>
                  </a:schemeClr>
                </a:solidFill>
              </a:rPr>
              <a:t>Тающие облака</a:t>
            </a:r>
            <a:r>
              <a:rPr lang="en-US" b="1" dirty="0" smtClean="0">
                <a:solidFill>
                  <a:schemeClr val="tx2">
                    <a:lumMod val="50000"/>
                  </a:schemeClr>
                </a:solidFill>
              </a:rPr>
              <a:t>~</a:t>
            </a:r>
            <a:endParaRPr lang="ru-RU" b="1" dirty="0">
              <a:solidFill>
                <a:schemeClr val="tx2">
                  <a:lumMod val="50000"/>
                </a:schemeClr>
              </a:solidFill>
            </a:endParaRPr>
          </a:p>
        </p:txBody>
      </p:sp>
      <p:sp>
        <p:nvSpPr>
          <p:cNvPr id="3" name="Объект 2"/>
          <p:cNvSpPr>
            <a:spLocks noGrp="1"/>
          </p:cNvSpPr>
          <p:nvPr>
            <p:ph idx="1"/>
          </p:nvPr>
        </p:nvSpPr>
        <p:spPr>
          <a:xfrm>
            <a:off x="467544" y="1556792"/>
            <a:ext cx="5266928" cy="4525963"/>
          </a:xfrm>
        </p:spPr>
        <p:txBody>
          <a:bodyPr>
            <a:normAutofit fontScale="70000" lnSpcReduction="20000"/>
          </a:bodyPr>
          <a:lstStyle/>
          <a:p>
            <a:pPr marL="0" indent="0">
              <a:buNone/>
            </a:pPr>
            <a:r>
              <a:rPr lang="ru-RU" dirty="0" smtClean="0">
                <a:effectLst/>
                <a:latin typeface="Arial Black" pitchFamily="34" charset="0"/>
              </a:rPr>
              <a:t>На пару с ветром пляшут облака,</a:t>
            </a:r>
          </a:p>
          <a:p>
            <a:pPr marL="0" indent="0">
              <a:buNone/>
            </a:pPr>
            <a:r>
              <a:rPr lang="ru-RU" dirty="0" smtClean="0">
                <a:effectLst/>
                <a:latin typeface="Arial Black" pitchFamily="34" charset="0"/>
              </a:rPr>
              <a:t>С улыбкой на нас глядя свысока.</a:t>
            </a:r>
          </a:p>
          <a:p>
            <a:pPr marL="0" indent="0">
              <a:buNone/>
            </a:pPr>
            <a:r>
              <a:rPr lang="ru-RU" dirty="0" smtClean="0">
                <a:effectLst/>
                <a:latin typeface="Arial Black" pitchFamily="34" charset="0"/>
              </a:rPr>
              <a:t>Язык у танца непростой:</a:t>
            </a:r>
          </a:p>
          <a:p>
            <a:pPr marL="0" indent="0">
              <a:buNone/>
            </a:pPr>
            <a:r>
              <a:rPr lang="ru-RU" dirty="0" smtClean="0">
                <a:effectLst/>
                <a:latin typeface="Arial Black" pitchFamily="34" charset="0"/>
              </a:rPr>
              <a:t>Походишь долгою верстой.</a:t>
            </a:r>
          </a:p>
          <a:p>
            <a:pPr marL="0" indent="0">
              <a:buNone/>
            </a:pPr>
            <a:r>
              <a:rPr lang="ru-RU" dirty="0" smtClean="0">
                <a:effectLst/>
                <a:latin typeface="Arial Black" pitchFamily="34" charset="0"/>
              </a:rPr>
              <a:t>Кричит ли то испанская душа,</a:t>
            </a:r>
          </a:p>
          <a:p>
            <a:pPr marL="0" indent="0">
              <a:buNone/>
            </a:pPr>
            <a:r>
              <a:rPr lang="ru-RU" dirty="0" smtClean="0">
                <a:effectLst/>
                <a:latin typeface="Arial Black" pitchFamily="34" charset="0"/>
              </a:rPr>
              <a:t>Раскинув руки, всё круша?</a:t>
            </a:r>
          </a:p>
          <a:p>
            <a:pPr marL="0" indent="0">
              <a:buNone/>
            </a:pPr>
            <a:r>
              <a:rPr lang="ru-RU" dirty="0" smtClean="0">
                <a:effectLst/>
                <a:latin typeface="Arial Black" pitchFamily="34" charset="0"/>
              </a:rPr>
              <a:t>А может, русский перепляс -</a:t>
            </a:r>
          </a:p>
          <a:p>
            <a:pPr marL="0" indent="0">
              <a:buNone/>
            </a:pPr>
            <a:r>
              <a:rPr lang="ru-RU" dirty="0" smtClean="0">
                <a:effectLst/>
                <a:latin typeface="Arial Black" pitchFamily="34" charset="0"/>
              </a:rPr>
              <a:t>Полмира удалью потряс?</a:t>
            </a:r>
          </a:p>
          <a:p>
            <a:pPr marL="0" indent="0">
              <a:buNone/>
            </a:pPr>
            <a:r>
              <a:rPr lang="ru-RU" dirty="0" smtClean="0">
                <a:effectLst/>
                <a:latin typeface="Arial Black" pitchFamily="34" charset="0"/>
              </a:rPr>
              <a:t>Мне ж хочется пуститься снова в пляс, </a:t>
            </a:r>
          </a:p>
          <a:p>
            <a:pPr marL="0" indent="0">
              <a:buNone/>
            </a:pPr>
            <a:r>
              <a:rPr lang="ru-RU" dirty="0" smtClean="0">
                <a:effectLst/>
                <a:latin typeface="Arial Black" pitchFamily="34" charset="0"/>
              </a:rPr>
              <a:t>В любимом танце жизни веселясь.</a:t>
            </a:r>
          </a:p>
          <a:p>
            <a:pPr marL="0" indent="0">
              <a:buNone/>
            </a:pPr>
            <a:endParaRPr lang="ru-RU" dirty="0"/>
          </a:p>
        </p:txBody>
      </p:sp>
    </p:spTree>
    <p:extLst>
      <p:ext uri="{BB962C8B-B14F-4D97-AF65-F5344CB8AC3E}">
        <p14:creationId xmlns:p14="http://schemas.microsoft.com/office/powerpoint/2010/main" val="3417496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4000"/>
            <a:lum/>
          </a:blip>
          <a:srcRect/>
          <a:stretch>
            <a:fillRect/>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6453336"/>
          </a:xfrm>
        </p:spPr>
        <p:txBody>
          <a:bodyPr>
            <a:normAutofit fontScale="85000" lnSpcReduction="20000"/>
          </a:bodyPr>
          <a:lstStyle/>
          <a:p>
            <a:pPr marL="0" indent="0">
              <a:buNone/>
            </a:pPr>
            <a:r>
              <a:rPr lang="ru-RU" dirty="0" smtClean="0">
                <a:effectLst/>
                <a:latin typeface="Arial Black" pitchFamily="34" charset="0"/>
              </a:rPr>
              <a:t>Следующая пьеса «Кот Василий» -в джазовом стиле. Вспомним, что джаз –</a:t>
            </a:r>
          </a:p>
          <a:p>
            <a:pPr marL="0" indent="0">
              <a:buNone/>
            </a:pPr>
            <a:r>
              <a:rPr lang="ru-RU" dirty="0" smtClean="0">
                <a:effectLst/>
                <a:latin typeface="Arial Black" pitchFamily="34" charset="0"/>
              </a:rPr>
              <a:t>это особый жанр эстрадной музыки, преимущественно танцевального</a:t>
            </a:r>
          </a:p>
          <a:p>
            <a:pPr marL="0" indent="0">
              <a:buNone/>
            </a:pPr>
            <a:r>
              <a:rPr lang="ru-RU" dirty="0" smtClean="0">
                <a:effectLst/>
                <a:latin typeface="Arial Black" pitchFamily="34" charset="0"/>
              </a:rPr>
              <a:t>характера. У джаза есть свои особенности. Это – своеобразный лад,</a:t>
            </a:r>
          </a:p>
          <a:p>
            <a:pPr marL="0" indent="0">
              <a:buNone/>
            </a:pPr>
            <a:r>
              <a:rPr lang="ru-RU" dirty="0" smtClean="0">
                <a:effectLst/>
                <a:latin typeface="Arial Black" pitchFamily="34" charset="0"/>
              </a:rPr>
              <a:t>синкопированный ритм, полиритмия, смещение акцентов при повторении</a:t>
            </a:r>
          </a:p>
          <a:p>
            <a:pPr marL="0" indent="0">
              <a:buNone/>
            </a:pPr>
            <a:r>
              <a:rPr lang="ru-RU" dirty="0" smtClean="0">
                <a:effectLst/>
                <a:latin typeface="Arial Black" pitchFamily="34" charset="0"/>
              </a:rPr>
              <a:t>одной и той же мелодии. Все эти специфические для джаза особенности мы</a:t>
            </a:r>
          </a:p>
          <a:p>
            <a:pPr marL="0" indent="0">
              <a:buNone/>
            </a:pPr>
            <a:r>
              <a:rPr lang="ru-RU" dirty="0" smtClean="0">
                <a:effectLst/>
                <a:latin typeface="Arial Black" pitchFamily="34" charset="0"/>
              </a:rPr>
              <a:t>услышим в следующей представленной пьесе.</a:t>
            </a:r>
          </a:p>
          <a:p>
            <a:pPr marL="0" indent="0">
              <a:buNone/>
            </a:pPr>
            <a:r>
              <a:rPr lang="ru-RU" dirty="0" smtClean="0">
                <a:effectLst/>
                <a:latin typeface="Arial Black" pitchFamily="34" charset="0"/>
              </a:rPr>
              <a:t>Синкопированный ритм придает этой пьеске задорный характер. Очень</a:t>
            </a:r>
          </a:p>
          <a:p>
            <a:pPr marL="0" indent="0">
              <a:buNone/>
            </a:pPr>
            <a:r>
              <a:rPr lang="ru-RU" dirty="0" smtClean="0">
                <a:effectLst/>
                <a:latin typeface="Arial Black" pitchFamily="34" charset="0"/>
              </a:rPr>
              <a:t>интересная, образная пьеска.</a:t>
            </a:r>
          </a:p>
          <a:p>
            <a:pPr marL="0" indent="0">
              <a:buNone/>
            </a:pPr>
            <a:endParaRPr lang="ru-RU" dirty="0">
              <a:latin typeface="Arial Black" pitchFamily="34" charset="0"/>
            </a:endParaRPr>
          </a:p>
        </p:txBody>
      </p:sp>
    </p:spTree>
    <p:extLst>
      <p:ext uri="{BB962C8B-B14F-4D97-AF65-F5344CB8AC3E}">
        <p14:creationId xmlns:p14="http://schemas.microsoft.com/office/powerpoint/2010/main" val="399002805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1014</Words>
  <Application>Microsoft Office PowerPoint</Application>
  <PresentationFormat>Экран (4:3)</PresentationFormat>
  <Paragraphs>112</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Владимир  Коровицын</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~Тающие облака~</vt:lpstr>
      <vt:lpstr>Презентация PowerPoint</vt:lpstr>
      <vt:lpstr>~Кот Василий~</vt:lpstr>
      <vt:lpstr>~Цирковой медвежонок~</vt:lpstr>
      <vt:lpstr>Презентация PowerPoint</vt:lpstr>
      <vt:lpstr>~Деревянные башмачки~</vt:lpstr>
      <vt:lpstr>~Менуэт~</vt:lpstr>
      <vt:lpstr>~Шотландский напев  волынка~</vt:lpstr>
      <vt:lpstr>~Бумажный кораблик~</vt:lpstr>
      <vt:lpstr>Презентация PowerPoint</vt:lpstr>
      <vt:lpstr> ~Первая проталинка~</vt:lpstr>
      <vt:lpstr>~Элегия~</vt:lpstr>
      <vt:lpstr>~Бал во дворце~</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Владимир  Коровицын</dc:title>
  <dc:creator>murzik_pig</dc:creator>
  <cp:lastModifiedBy>Анастасия</cp:lastModifiedBy>
  <cp:revision>12</cp:revision>
  <dcterms:created xsi:type="dcterms:W3CDTF">2018-01-21T19:00:42Z</dcterms:created>
  <dcterms:modified xsi:type="dcterms:W3CDTF">2018-01-21T21:03:47Z</dcterms:modified>
</cp:coreProperties>
</file>