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450" r:id="rId2"/>
    <p:sldId id="418" r:id="rId3"/>
    <p:sldId id="458" r:id="rId4"/>
    <p:sldId id="451" r:id="rId5"/>
    <p:sldId id="448" r:id="rId6"/>
    <p:sldId id="452" r:id="rId7"/>
    <p:sldId id="421" r:id="rId8"/>
    <p:sldId id="422" r:id="rId9"/>
    <p:sldId id="423" r:id="rId10"/>
    <p:sldId id="424" r:id="rId11"/>
    <p:sldId id="425" r:id="rId12"/>
    <p:sldId id="426" r:id="rId13"/>
    <p:sldId id="453" r:id="rId14"/>
    <p:sldId id="432" r:id="rId15"/>
    <p:sldId id="431" r:id="rId16"/>
    <p:sldId id="428" r:id="rId17"/>
    <p:sldId id="433" r:id="rId18"/>
    <p:sldId id="454" r:id="rId19"/>
    <p:sldId id="437" r:id="rId20"/>
    <p:sldId id="438" r:id="rId21"/>
    <p:sldId id="439" r:id="rId22"/>
    <p:sldId id="456" r:id="rId23"/>
    <p:sldId id="440" r:id="rId24"/>
    <p:sldId id="441" r:id="rId25"/>
    <p:sldId id="442" r:id="rId26"/>
    <p:sldId id="457" r:id="rId27"/>
    <p:sldId id="444" r:id="rId28"/>
    <p:sldId id="443" r:id="rId29"/>
    <p:sldId id="445" r:id="rId30"/>
    <p:sldId id="459" r:id="rId31"/>
    <p:sldId id="322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CC"/>
    <a:srgbClr val="FF0066"/>
    <a:srgbClr val="CC99FF"/>
    <a:srgbClr val="FF99FF"/>
    <a:srgbClr val="FFFF00"/>
    <a:srgbClr val="33CC33"/>
    <a:srgbClr val="FF9933"/>
    <a:srgbClr val="FFCC00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306" autoAdjust="0"/>
  </p:normalViewPr>
  <p:slideViewPr>
    <p:cSldViewPr>
      <p:cViewPr>
        <p:scale>
          <a:sx n="53" d="100"/>
          <a:sy n="53" d="100"/>
        </p:scale>
        <p:origin x="-2052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555D2-0ECF-4A49-8801-A71E0F1536C3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00B022-487C-4046-BB74-088DCEB28D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6E05D-4233-49AC-84EA-802DF3E52203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73A17-E742-45B2-B9AB-B3B7F93EC6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9D65E-FE3B-4CCD-A07C-409505933847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B201B-617F-4805-936D-3E6555A367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CB6A1-23F7-4BFC-9BFD-9CD6776D6713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5DAC8-4ECE-4A78-A20F-C354BD941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52EAC-C78D-4726-AE9D-505E361A55E6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02D13-5450-4AD5-A16F-49BBDDED1C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1FDC3-3049-4B0D-B2B0-0E7C8F0934FF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D08C4-4A99-4129-A02F-429CE2706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31D87-BBC5-4439-A6EF-93FE587D8CF1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E408A-11E8-4A1F-A8C4-3C1108B4FC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48F1F-F9F3-4C8D-BB24-B48B7CD1FF0C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6CF77-AA1F-4656-9054-9BB9C4D83F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73AA5-0585-4799-9762-251E8C2B4F74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39DF8-F6BE-45DF-A2F2-772C7552FB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6B846-939E-4358-9051-A9BA5DE2C492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82CEB-4F28-448A-82C5-0B5051601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7FEFD-A51C-40A7-8879-C413F779F082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EA9DC-B308-4E1A-8EE5-E615B9B07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02F4E-872A-40A3-BA2D-3A887E1B8FA3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F8076-18CB-46D7-99B7-ED1AE17F2A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227A05C-3D89-4920-9461-5DBD8B05437C}" type="datetimeFigureOut">
              <a:rPr lang="ru-RU"/>
              <a:pPr>
                <a:defRPr/>
              </a:pPr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82800F2-5CE3-4094-9A65-E7BA85C18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&#1055;&#1088;&#1086;%20&#1084;&#1091;&#1089;&#1086;&#1088;.flv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357423" y="4214819"/>
            <a:ext cx="6357982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4000" b="1" dirty="0" smtClean="0">
                <a:ln w="19050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ЭКО </a:t>
            </a:r>
            <a:r>
              <a:rPr lang="ru-RU" sz="4000" b="1" dirty="0" smtClean="0">
                <a:ln w="19050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  <a:r>
              <a:rPr lang="ru-RU" sz="4000" b="1" dirty="0" smtClean="0">
                <a:ln w="19050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субботник!</a:t>
            </a:r>
          </a:p>
          <a:p>
            <a:pPr algn="ctr">
              <a:lnSpc>
                <a:spcPts val="7600"/>
              </a:lnSpc>
            </a:pPr>
            <a:r>
              <a:rPr lang="ru-RU" sz="2400" b="1" dirty="0" smtClean="0">
                <a:ln w="19050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Автор: Куликова О.Ю.</a:t>
            </a:r>
            <a:endParaRPr lang="ru-RU" sz="2400" b="1" dirty="0">
              <a:ln w="19050">
                <a:noFill/>
              </a:ln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1" name="Picture 2" descr="C:\Users\Босс\Desktop\экология 201777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-22378"/>
            <a:ext cx="7715304" cy="4597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357166"/>
            <a:ext cx="8443914" cy="3071833"/>
          </a:xfr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7. Какие из радиоактивных отходов целенаправленно  рассеивают в окружающую среду?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газы;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жидкости;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твердые вещества.</a:t>
            </a:r>
          </a:p>
          <a:p>
            <a:pPr>
              <a:buNone/>
            </a:pP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5"/>
          <p:cNvSpPr txBox="1">
            <a:spLocks/>
          </p:cNvSpPr>
          <p:nvPr/>
        </p:nvSpPr>
        <p:spPr bwMode="auto">
          <a:xfrm>
            <a:off x="285720" y="3857628"/>
            <a:ext cx="8515352" cy="2786082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8. Бутылка или банка из пластмассы, брошенная в лесу, пролежит без изменения...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10 лет;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50 лет;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100 и более лет.</a:t>
            </a: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1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357167"/>
            <a:ext cx="8443914" cy="3357586"/>
          </a:xfr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lvl="0" indent="0">
              <a:spcBef>
                <a:spcPct val="0"/>
              </a:spcBef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9. Поступление в среду обитания вредных  веществ приводит к нарушению функционирования экологических  систем, называют:</a:t>
            </a:r>
          </a:p>
          <a:p>
            <a:pPr marL="514350" lvl="1" indent="-514350">
              <a:spcBef>
                <a:spcPct val="0"/>
              </a:spcBef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загрязнением;</a:t>
            </a:r>
          </a:p>
          <a:p>
            <a:pPr marL="514350" lvl="1" indent="-514350">
              <a:spcBef>
                <a:spcPct val="0"/>
              </a:spcBef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экологическим кризисом. </a:t>
            </a:r>
          </a:p>
          <a:p>
            <a:pPr marL="514350" lvl="1" indent="-514350">
              <a:spcBef>
                <a:spcPct val="0"/>
              </a:spcBef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интродукцией.</a:t>
            </a:r>
          </a:p>
          <a:p>
            <a:pPr>
              <a:buNone/>
            </a:pP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5"/>
          <p:cNvSpPr txBox="1">
            <a:spLocks/>
          </p:cNvSpPr>
          <p:nvPr/>
        </p:nvSpPr>
        <p:spPr bwMode="auto">
          <a:xfrm>
            <a:off x="357158" y="4000504"/>
            <a:ext cx="8443914" cy="2643206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10. Выброшенную в лесу бумагу «съедят» невидимки микробы за...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1-2 года;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5-8 лет;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за 20 и более лет.</a:t>
            </a:r>
          </a:p>
          <a:p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1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357167"/>
            <a:ext cx="8443914" cy="2214577"/>
          </a:xfr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4763">
              <a:spcBef>
                <a:spcPct val="0"/>
              </a:spcBef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sz="3000" b="1" dirty="0" err="1" smtClean="0">
                <a:latin typeface="Times New Roman" pitchFamily="18" charset="0"/>
                <a:cs typeface="Times New Roman" pitchFamily="18" charset="0"/>
              </a:rPr>
              <a:t>Гарбология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это...</a:t>
            </a:r>
          </a:p>
          <a:p>
            <a:pPr marL="176213" indent="-514350">
              <a:spcBef>
                <a:spcPct val="0"/>
              </a:spcBef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наука о доме;</a:t>
            </a:r>
          </a:p>
          <a:p>
            <a:pPr marL="176213" indent="-514350">
              <a:spcBef>
                <a:spcPct val="0"/>
              </a:spcBef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наука о почве;</a:t>
            </a:r>
          </a:p>
          <a:p>
            <a:pPr marL="176213" indent="-514350">
              <a:spcBef>
                <a:spcPct val="0"/>
              </a:spcBef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наука о мусоре.</a:t>
            </a:r>
          </a:p>
          <a:p>
            <a:pPr>
              <a:buNone/>
            </a:pP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5"/>
          <p:cNvSpPr txBox="1">
            <a:spLocks/>
          </p:cNvSpPr>
          <p:nvPr/>
        </p:nvSpPr>
        <p:spPr bwMode="auto">
          <a:xfrm>
            <a:off x="357158" y="2857496"/>
            <a:ext cx="8429684" cy="3786214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763" lvl="0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12. Наиболее эффективный путь борьбы с нарастающим  количеством отходов,  попадающих в  окружающую среду:</a:t>
            </a:r>
          </a:p>
          <a:p>
            <a:pPr marL="519113" lvl="1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их захоронение;</a:t>
            </a:r>
          </a:p>
          <a:p>
            <a:pPr marL="519113" lvl="1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разработка правовых механизмов регулирования процесса;</a:t>
            </a:r>
          </a:p>
          <a:p>
            <a:pPr marL="519113" lvl="1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рециркуляция (повторное использование отходов).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1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1229" y="886606"/>
            <a:ext cx="699951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Конкурс 3. </a:t>
            </a: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«Устами младенца, или не спешите выбрасывать своё будущее»</a:t>
            </a:r>
            <a:endParaRPr lang="ru-RU" sz="4400" b="1" dirty="0">
              <a:ln w="9525">
                <a:noFill/>
              </a:ln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285720" y="1142984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бывает разноцветным, это очень трудно сломать.</a:t>
            </a:r>
          </a:p>
          <a:p>
            <a:pPr marL="457200" indent="-457200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857752" y="5715016"/>
            <a:ext cx="3643338" cy="5847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ПЛАСТМАССА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85720" y="2000240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Если это поджечь, то появится черный едкий дым.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85720" y="2857496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У меня очень много игрушек сделано из этого.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85720" y="3714752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Предметы, сделанные из этого, весят мало.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85720" y="4572008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Ее нельзя выбрасывать, так как в природе это не разлагается. 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14282" y="285728"/>
            <a:ext cx="542928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Задание первое: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2296" grpId="0" animBg="1"/>
      <p:bldP spid="6" grpId="0" animBg="1"/>
      <p:bldP spid="7" grpId="0" animBg="1"/>
      <p:bldP spid="8" grpId="0" animBg="1"/>
      <p:bldP spid="9" grpId="0" animBg="1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285720" y="1142984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делают из песка.</a:t>
            </a:r>
          </a:p>
          <a:p>
            <a:pPr marL="457200" indent="-457200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6000760" y="5715016"/>
            <a:ext cx="2500330" cy="5847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СТЕКЛО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85720" y="2000240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Если это нагреть, оно становится тягучим, как тесто.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85720" y="2857496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Чаще всего это прозрачное.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85720" y="3714752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Брошенное в лесу, это может стать причиной пожара.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85720" y="4572008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Когда падает, это разбивается.   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14282" y="285728"/>
            <a:ext cx="542928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Задание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второе</a:t>
            </a: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: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2296" grpId="0" animBg="1"/>
      <p:bldP spid="6" grpId="0" animBg="1"/>
      <p:bldP spid="7" grpId="0" animBg="1"/>
      <p:bldP spid="8" grpId="0" animBg="1"/>
      <p:bldP spid="9" grpId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285720" y="1142984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небольших количествах это очень полезно в качестве удобрения.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6429388" y="5715016"/>
            <a:ext cx="2071702" cy="5847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НАВОЗ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85720" y="2000240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Когда этого слишком много, это становится настоящим бедствием.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85720" y="2857496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Это необходимо компостировать.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85720" y="3714752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При попадании в водоемы это разрушается, рыбы и другие водные животные начинают задыхаться. 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85720" y="4572008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 Его производит обыкновенная корова. 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85720" y="285728"/>
            <a:ext cx="542928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Задание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третье</a:t>
            </a: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: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2296" grpId="0" animBg="1"/>
      <p:bldP spid="6" grpId="0" animBg="1"/>
      <p:bldP spid="7" grpId="0" animBg="1"/>
      <p:bldP spid="8" grpId="0" animBg="1"/>
      <p:bldP spid="9" grpId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14282" y="285728"/>
            <a:ext cx="621510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Задание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четвертое: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285720" y="1142984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457200" indent="-4572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У нас это получают из древесины. </a:t>
            </a:r>
          </a:p>
          <a:p>
            <a:pPr marL="457200" indent="-457200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5429256" y="5715016"/>
            <a:ext cx="3071834" cy="5847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БУМАГА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85720" y="2000240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Это легко горит.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85720" y="2857496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Это изобрели китайцы.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85720" y="3714752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Из этого получается много мусора.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85720" y="4572008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На этом обычно рисуют или пишут.  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2294" grpId="0" animBg="1"/>
      <p:bldP spid="12296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1229" y="886606"/>
            <a:ext cx="69995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Конкурс 4. </a:t>
            </a: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«Что может сделать один?»</a:t>
            </a:r>
            <a:endParaRPr lang="ru-RU" sz="4400" b="1" dirty="0">
              <a:ln w="9525">
                <a:noFill/>
              </a:ln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285720" y="357166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457200" indent="-4572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Старайся покупать напитки в стеклянных бутылках, которые можно... 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500562" y="1357298"/>
            <a:ext cx="4143404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Сдать в магазин, чтобы они использовались много раз.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85720" y="2357430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Одежду, которую ты уже не носишь, можно... 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85720" y="4500570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Не выбрасывай старые игрушки и книги: они могут...  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4572000" y="3429000"/>
            <a:ext cx="407196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Отдать нуждающимся</a:t>
            </a: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572000" y="5643578"/>
            <a:ext cx="4071115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Кому-то понадобиться</a:t>
            </a: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2296" grpId="0" animBg="1"/>
      <p:bldP spid="7" grpId="0" animBg="1"/>
      <p:bldP spid="9" grpId="0" animBg="1"/>
      <p:bldP spid="10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107157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Franklin Gothic Heavy" pitchFamily="34" charset="0"/>
              </a:rPr>
              <a:t>"</a:t>
            </a:r>
            <a:r>
              <a:rPr lang="ru-RU" b="1" dirty="0" smtClean="0">
                <a:solidFill>
                  <a:srgbClr val="C00000"/>
                </a:solidFill>
                <a:latin typeface="Franklin Gothic Heavy" pitchFamily="34" charset="0"/>
              </a:rPr>
              <a:t>Даже самые красивые фантазии засоряют нашу планету".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1500174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Про мусор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Босс\Desktop\экология 201777\212778939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57364"/>
            <a:ext cx="9144000" cy="4846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285720" y="357166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457200" indent="-4572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Узнай, где поблизости есть пункт приема макулатуры, и... 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500562" y="1357298"/>
            <a:ext cx="4143404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Сдай туда ненужную бумагу</a:t>
            </a:r>
          </a:p>
          <a:p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85720" y="2357430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Почини и исправь вещь вместо того, чтобы...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85720" y="4500570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273050" indent="-27305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 Старайся не пользоваться пенопластом, так как он практически...   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4572000" y="3429000"/>
            <a:ext cx="407196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Ее выбрасывать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572000" y="5643578"/>
            <a:ext cx="4071115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разлагается в природе</a:t>
            </a: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2296" grpId="0" animBg="1"/>
      <p:bldP spid="7" grpId="0" animBg="1"/>
      <p:bldP spid="9" grpId="0" animBg="1"/>
      <p:bldP spid="10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285720" y="357166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457200" indent="-4572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7. Старайся аккуратно обращаться со стеклянной тарой, которую можно... 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500562" y="1357298"/>
            <a:ext cx="4143404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Сдать</a:t>
            </a: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85720" y="2357430"/>
            <a:ext cx="835824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273050" indent="-27305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8. Экономь электроэнергию и горючее; если можно, пользуйся чаще …   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4572000" y="3429000"/>
            <a:ext cx="407196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Общественным транспортом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МОИ ДОКУМЕНТЫ\школьные работы\ВСЁ ДЛЯ ЭКОЛОГИИ\картинки\item_30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405154"/>
            <a:ext cx="4143404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2296" grpId="0" animBg="1"/>
      <p:bldP spid="7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1229" y="886606"/>
            <a:ext cx="699951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Игра со зрителями</a:t>
            </a:r>
            <a:endParaRPr lang="ru-RU" sz="4400" b="1" dirty="0">
              <a:ln w="9525">
                <a:noFill/>
              </a:ln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500034" y="500042"/>
            <a:ext cx="5786478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Какую часть обуви найдём у холма?</a:t>
            </a:r>
          </a:p>
          <a:p>
            <a:pPr marL="457200" indent="-457200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3714744" y="1571612"/>
            <a:ext cx="2571768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Подошву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786050" y="2500306"/>
            <a:ext cx="585791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Жидкость без запаха, вкуса и цвета. 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6072198" y="3571876"/>
            <a:ext cx="2571768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Вода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00034" y="4214818"/>
            <a:ext cx="585791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273050" indent="-27305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Дерево – чемпион Сибири по скорости роста. 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786182" y="5286388"/>
            <a:ext cx="2571768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Тополь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2296" grpId="0" animBg="1"/>
      <p:bldP spid="7" grpId="0" animBg="1"/>
      <p:bldP spid="10" grpId="0" animBg="1"/>
      <p:bldP spid="6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357158" y="500042"/>
            <a:ext cx="8429684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273050" indent="-27305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Цветки, какой культуры придворные дамы французской королевы использовали как украшение в причёске? 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6143636" y="1643050"/>
            <a:ext cx="2571768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Картофеля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786050" y="2500306"/>
            <a:ext cx="585791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273050" indent="-27305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Какой золотой цветок даёт белый пушок?   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4214810" y="3571876"/>
            <a:ext cx="4429156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Одуванчик, мать-и-мачеха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00034" y="4214818"/>
            <a:ext cx="585791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273050" indent="-27305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 У каких птиц есть «детские сады» для малышей?  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786182" y="5286388"/>
            <a:ext cx="2571768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 пингвинов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2296" grpId="0" animBg="1"/>
      <p:bldP spid="7" grpId="0" animBg="1"/>
      <p:bldP spid="10" grpId="0" animBg="1"/>
      <p:bldP spid="6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500034" y="500042"/>
            <a:ext cx="5786478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457200" indent="-4572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7. У собаки, какой породы язык синего цвета? 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3714744" y="1571612"/>
            <a:ext cx="2571768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Чау –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чау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786050" y="2500306"/>
            <a:ext cx="585791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8. Какую цепь нельзя поднять?  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6072198" y="3571876"/>
            <a:ext cx="2571768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Горную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00034" y="4214818"/>
            <a:ext cx="585791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273050" indent="-27305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9. Кругом вода, а с питьём беда?</a:t>
            </a:r>
          </a:p>
          <a:p>
            <a:pPr marL="273050" indent="-273050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786182" y="5286388"/>
            <a:ext cx="2571768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Море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2296" grpId="0" animBg="1"/>
      <p:bldP spid="7" grpId="0" animBg="1"/>
      <p:bldP spid="10" grpId="0" animBg="1"/>
      <p:bldP spid="6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1229" y="886606"/>
            <a:ext cx="69995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Конкурс 5. </a:t>
            </a: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«Экологический буксир»</a:t>
            </a:r>
            <a:endParaRPr lang="ru-RU" sz="4400" b="1" dirty="0">
              <a:ln w="9525">
                <a:noFill/>
              </a:ln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7620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И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14876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Э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К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Э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72132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Л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Ю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388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Л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Я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86644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Н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143900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Я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143900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О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85852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О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О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Г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3108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О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43108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З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00364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О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857620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Ц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00364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И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28596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В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500034" y="2071678"/>
            <a:ext cx="8143932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один из атмосферных газов, сильно задерживающий ультрафиолетовое солнечное излучение.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6.93642E-7 L 0.00069 0.6635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9.24855E-7 L -0.10018 0.7572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" y="3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9.24855E-7 L -0.66979 0.7572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" y="3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9.24855E-7 L -0.48941 0.7572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5" y="3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animBg="1"/>
      <p:bldP spid="12" grpId="1" animBg="1"/>
      <p:bldP spid="14" grpId="1" animBg="1"/>
      <p:bldP spid="17" grpId="1" animBg="1"/>
      <p:bldP spid="2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7620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И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14876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Э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К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Э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72132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Л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Ю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388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Л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Я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86644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Н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143900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Я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143900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О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85852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О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О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Г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3108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О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43108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З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00364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О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857620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Ц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00364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И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428596" y="1857364"/>
            <a:ext cx="8358246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наука, изучающая, как растения, животные и человек взаимодействуют между собой и с окружающей их неживой природой.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28596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В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6.93642E-7 L -0.48368 0.6635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" y="3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9.24855E-7 L -0.39705 0.7572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" y="3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6.93642E-7 L 0.06458 0.66358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" y="3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9.24855E-7 L -0.31771 0.7572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" y="3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6.93642E-7 L 0.05017 0.66358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3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9.24855E-7 L 0.3243 0.7572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" y="3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9.24855E-7 L 0.22343 0.7572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3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6.93642E-7 L -0.15868 0.6635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3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9" grpId="0" animBg="1"/>
      <p:bldP spid="13" grpId="0" animBg="1"/>
      <p:bldP spid="15" grpId="0" animBg="1"/>
      <p:bldP spid="18" grpId="0" animBg="1"/>
      <p:bldP spid="20" grpId="0" animBg="1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7620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И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14876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Э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К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Э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72132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Л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Ю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388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Л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Я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86644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Н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143900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Я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143900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О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85852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О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О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Г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3108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О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43108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З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00364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О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857620" y="92867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Ц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00364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Georgia" pitchFamily="18" charset="0"/>
              </a:rPr>
              <a:t>И</a:t>
            </a:r>
            <a:endParaRPr lang="ru-RU" sz="3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642910" y="1928802"/>
            <a:ext cx="7858180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 и совершенствование живой природы на протяжении многих миллионов лет.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28596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В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9062 0.6608 " pathEditMode="relative" ptsTypes="AA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9.24855E-7 L 0.05521 0.7551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3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6.93642E-7 L -0.04497 0.66358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" y="3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9.24855E-7 L -0.42709 0.7572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" y="3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6.93642E-7 L -0.34045 0.66358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" y="3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6.93642E-7 L 0.02743 0.66358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3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9.24855E-7 L 0.10607 0.7572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" y="3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6.93642E-7 L -0.27604 0.6635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3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  <p:bldP spid="8" grpId="0" animBg="1"/>
      <p:bldP spid="11" grpId="0" animBg="1"/>
      <p:bldP spid="16" grpId="0" animBg="1"/>
      <p:bldP spid="19" grpId="0" animBg="1"/>
      <p:bldP spid="21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85425" y="1544404"/>
            <a:ext cx="263795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  <a:endParaRPr lang="ru-RU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886606"/>
            <a:ext cx="47300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Заголовок слайда</a:t>
            </a:r>
            <a:endParaRPr lang="ru-RU" sz="2400" b="1" dirty="0">
              <a:ln w="9525">
                <a:noFill/>
              </a:ln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074" name="Picture 2" descr="C:\Users\Босс\Desktop\экология 201777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28600"/>
            <a:ext cx="7870371" cy="510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pic>
        <p:nvPicPr>
          <p:cNvPr id="4" name="Picture 2" descr="C:\Users\Босс\Desktop\экология 201777\8e77e1cf1234b4b9ec03e28be1b915e3.png"/>
          <p:cNvPicPr>
            <a:picLocks noChangeAspect="1" noChangeArrowheads="1"/>
          </p:cNvPicPr>
          <p:nvPr/>
        </p:nvPicPr>
        <p:blipFill>
          <a:blip r:embed="rId3"/>
          <a:srcRect l="15916" t="6582" r="17776" b="6146"/>
          <a:stretch>
            <a:fillRect/>
          </a:stretch>
        </p:blipFill>
        <p:spPr bwMode="auto">
          <a:xfrm>
            <a:off x="1928794" y="642918"/>
            <a:ext cx="5643602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2143116"/>
            <a:ext cx="6357982" cy="193899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Спасибо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Heavy" pitchFamily="34" charset="0"/>
              </a:rPr>
              <a:t>за внимание!</a:t>
            </a:r>
            <a:endParaRPr lang="ru-RU" sz="6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Heavy" pitchFamily="34" charset="0"/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1229" y="886606"/>
            <a:ext cx="699951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Конкурс 1. </a:t>
            </a: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«Крылатая фраза»</a:t>
            </a:r>
            <a:endParaRPr lang="ru-RU" sz="4400" b="1" dirty="0">
              <a:ln w="9525">
                <a:noFill/>
              </a:ln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8"/>
            <a:ext cx="1071570" cy="5000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atin typeface="Georgia" pitchFamily="18" charset="0"/>
              </a:rPr>
              <a:t>Au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714480" y="285728"/>
            <a:ext cx="2928958" cy="5000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З</a:t>
            </a:r>
            <a:r>
              <a:rPr lang="ru-RU" sz="3200" b="1" dirty="0" smtClean="0">
                <a:latin typeface="Georgia" pitchFamily="18" charset="0"/>
              </a:rPr>
              <a:t>олото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14282" y="3714752"/>
            <a:ext cx="1071570" cy="5000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atin typeface="Georgia" pitchFamily="18" charset="0"/>
              </a:rPr>
              <a:t>Ag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14282" y="4286256"/>
            <a:ext cx="1071570" cy="5000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atin typeface="Georgia" pitchFamily="18" charset="0"/>
              </a:rPr>
              <a:t>In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14282" y="4857760"/>
            <a:ext cx="1071570" cy="5000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atin typeface="Georgia" pitchFamily="18" charset="0"/>
              </a:rPr>
              <a:t>Lu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4282" y="5429264"/>
            <a:ext cx="1071570" cy="5000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atin typeface="Georgia" pitchFamily="18" charset="0"/>
              </a:rPr>
              <a:t>Am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14282" y="857232"/>
            <a:ext cx="1071570" cy="5000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atin typeface="Georgia" pitchFamily="18" charset="0"/>
              </a:rPr>
              <a:t>Ne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14282" y="1428736"/>
            <a:ext cx="1071570" cy="5000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atin typeface="Georgia" pitchFamily="18" charset="0"/>
              </a:rPr>
              <a:t>Al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14282" y="2000240"/>
            <a:ext cx="1071570" cy="5000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latin typeface="Georgia" pitchFamily="18" charset="0"/>
              </a:rPr>
              <a:t>Nb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14282" y="2571744"/>
            <a:ext cx="1071570" cy="5000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latin typeface="Georgia" pitchFamily="18" charset="0"/>
              </a:rPr>
              <a:t>Ir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4282" y="3143248"/>
            <a:ext cx="1071570" cy="5000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latin typeface="Georgia" pitchFamily="18" charset="0"/>
              </a:rPr>
              <a:t>Eu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714480" y="857232"/>
            <a:ext cx="2928958" cy="5000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Н</a:t>
            </a:r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еон</a:t>
            </a:r>
            <a:endParaRPr lang="ru-RU" sz="32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714480" y="1428736"/>
            <a:ext cx="2928958" cy="5000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А</a:t>
            </a:r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люминий</a:t>
            </a:r>
            <a:endParaRPr lang="ru-RU" sz="32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714480" y="2000240"/>
            <a:ext cx="2928958" cy="5000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Н</a:t>
            </a:r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иобий</a:t>
            </a:r>
            <a:endParaRPr lang="ru-RU" sz="32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714480" y="2571744"/>
            <a:ext cx="2928958" cy="5000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И</a:t>
            </a:r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ридий</a:t>
            </a:r>
            <a:endParaRPr lang="ru-RU" sz="32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714480" y="3143248"/>
            <a:ext cx="2928958" cy="5000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Е</a:t>
            </a:r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вропий</a:t>
            </a:r>
            <a:endParaRPr lang="ru-RU" sz="32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714480" y="3714752"/>
            <a:ext cx="2928958" cy="5000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С</a:t>
            </a:r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еребро</a:t>
            </a:r>
            <a:endParaRPr lang="ru-RU" sz="32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714480" y="4286256"/>
            <a:ext cx="2928958" cy="5000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И</a:t>
            </a:r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ндий</a:t>
            </a:r>
            <a:endParaRPr lang="ru-RU" sz="32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714480" y="4857760"/>
            <a:ext cx="2928958" cy="5000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Л</a:t>
            </a:r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ютеций</a:t>
            </a:r>
            <a:endParaRPr lang="ru-RU" sz="32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714480" y="5429264"/>
            <a:ext cx="2928958" cy="50006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А</a:t>
            </a:r>
            <a:r>
              <a:rPr lang="ru-RU" sz="3200" b="1" dirty="0" smtClean="0">
                <a:solidFill>
                  <a:schemeClr val="tx1"/>
                </a:solidFill>
                <a:latin typeface="Georgia" pitchFamily="18" charset="0"/>
              </a:rPr>
              <a:t>мериций</a:t>
            </a:r>
            <a:endParaRPr lang="ru-RU" sz="32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214942" y="28572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З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214942" y="857232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Н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5214942" y="1428736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А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214942" y="200024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Н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5214942" y="2571744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И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5214942" y="3143248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Е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5214942" y="3714752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С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214942" y="4286256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И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214942" y="4857760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Л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5214942" y="5429264"/>
            <a:ext cx="785818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Georgia" pitchFamily="18" charset="0"/>
              </a:rPr>
              <a:t>А</a:t>
            </a:r>
            <a:endParaRPr lang="ru-RU" sz="3600" b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48" name="Минус 47"/>
          <p:cNvSpPr/>
          <p:nvPr/>
        </p:nvSpPr>
        <p:spPr>
          <a:xfrm>
            <a:off x="5000628" y="6072182"/>
            <a:ext cx="914400" cy="78581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7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3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9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90472E-6 L -0.55416 0.85175 " pathEditMode="relative" rAng="0" ptsTypes="AA">
                                      <p:cBhvr>
                                        <p:cTn id="1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" y="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"/>
                            </p:stCondLst>
                            <p:childTnLst>
                              <p:par>
                                <p:cTn id="12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95E-6 L -0.46753 0.7685 " pathEditMode="relative" rAng="0" ptsTypes="AA">
                                      <p:cBhvr>
                                        <p:cTn id="13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" y="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000"/>
                            </p:stCondLst>
                            <p:childTnLst>
                              <p:par>
                                <p:cTn id="13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16281E-7 L -0.3809 0.68524 " pathEditMode="relative" rAng="0" ptsTypes="AA">
                                      <p:cBhvr>
                                        <p:cTn id="1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" y="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000"/>
                            </p:stCondLst>
                            <p:childTnLst>
                              <p:par>
                                <p:cTn id="13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5.78035E-8 L -0.29427 0.60208 " pathEditMode="relative" rAng="0" ptsTypes="AA">
                                      <p:cBhvr>
                                        <p:cTn id="13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" y="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4000"/>
                            </p:stCondLst>
                            <p:childTnLst>
                              <p:par>
                                <p:cTn id="13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L -0.20763 0.51922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0"/>
                            </p:stCondLst>
                            <p:childTnLst>
                              <p:par>
                                <p:cTn id="14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04624E-6 L -0.121 0.43538 " pathEditMode="relative" rAng="0" ptsTypes="AA">
                                      <p:cBhvr>
                                        <p:cTn id="14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" y="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7000"/>
                            </p:stCondLst>
                            <p:childTnLst>
                              <p:par>
                                <p:cTn id="15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04046E-6 L 0.07587 0.35214 " pathEditMode="relative" rAng="0" ptsTypes="AA">
                                      <p:cBhvr>
                                        <p:cTn id="15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" y="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8000"/>
                            </p:stCondLst>
                            <p:childTnLst>
                              <p:par>
                                <p:cTn id="15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96532E-6 L 0.1625 0.2689 " pathEditMode="relative" rAng="0" ptsTypes="AA">
                                      <p:cBhvr>
                                        <p:cTn id="15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9000"/>
                            </p:stCondLst>
                            <p:childTnLst>
                              <p:par>
                                <p:cTn id="156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9711E-6 L 0.24914 0.18566 " pathEditMode="relative" rAng="0" ptsTypes="AA">
                                      <p:cBhvr>
                                        <p:cTn id="1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02312E-6 L 0.33559 0.10243 " pathEditMode="relative" rAng="0" ptsTypes="AA">
                                      <p:cBhvr>
                                        <p:cTn id="16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" y="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7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1229" y="886606"/>
            <a:ext cx="70866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Конкурс 2. </a:t>
            </a:r>
          </a:p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«Что мы выбрасываем, или Золотые россыпи помоек»</a:t>
            </a:r>
            <a:endParaRPr lang="ru-RU" sz="4400" b="1" dirty="0">
              <a:ln w="9525">
                <a:noFill/>
              </a:ln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357167"/>
            <a:ext cx="8443914" cy="2857520"/>
          </a:xfr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1.  Большую часть мусора, загрязняющего Землю, составляют...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пластмассы;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стекло;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металл. 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arenR"/>
            </a:pP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5"/>
          <p:cNvSpPr txBox="1">
            <a:spLocks/>
          </p:cNvSpPr>
          <p:nvPr/>
        </p:nvSpPr>
        <p:spPr bwMode="auto">
          <a:xfrm>
            <a:off x="357158" y="3571876"/>
            <a:ext cx="8515352" cy="2857520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AutoNum type="arabicPeriod" startAt="2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Прежде, чем начать утилизацию отходов, их нужно ...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рассортировать;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собрать в одно место;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раскрошить.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1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357167"/>
            <a:ext cx="8443914" cy="2643205"/>
          </a:xfr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3. Для того чтобы переработать пластмассу, ее необходимо...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компостировать;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сжечь при специальных условиях;</a:t>
            </a:r>
          </a:p>
          <a:p>
            <a:pPr marL="514350" indent="-514350">
              <a:spcBef>
                <a:spcPct val="0"/>
              </a:spcBef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переплавить.</a:t>
            </a:r>
          </a:p>
        </p:txBody>
      </p:sp>
      <p:sp>
        <p:nvSpPr>
          <p:cNvPr id="7" name="Содержимое 5"/>
          <p:cNvSpPr txBox="1">
            <a:spLocks/>
          </p:cNvSpPr>
          <p:nvPr/>
        </p:nvSpPr>
        <p:spPr bwMode="auto">
          <a:xfrm>
            <a:off x="357158" y="3357562"/>
            <a:ext cx="8501122" cy="3143272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4. Первоочередная забота при выборе места свалки -  это...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защита поверхности земли и грунтовых вод;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ограждение места свалки;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укомплектование соответствующей техникой.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1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357166"/>
            <a:ext cx="8443914" cy="3214709"/>
          </a:xfr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5. Вредные выбросы оказывают влияние... 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только на те регионы, где появилось загрязнение;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на близлежащие регионы;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даже на далекие от места выбросов территории.</a:t>
            </a:r>
          </a:p>
          <a:p>
            <a:pPr>
              <a:buNone/>
            </a:pP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5"/>
          <p:cNvSpPr txBox="1">
            <a:spLocks/>
          </p:cNvSpPr>
          <p:nvPr/>
        </p:nvSpPr>
        <p:spPr bwMode="auto">
          <a:xfrm>
            <a:off x="357158" y="3929066"/>
            <a:ext cx="8501122" cy="2500330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6. Самая страшная «добавка» к воде - это... 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бытовой мусор;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пестициды;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минеральные удобрения.</a:t>
            </a:r>
          </a:p>
          <a:p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1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allAtOnce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2482</TotalTime>
  <Words>929</Words>
  <Application>Microsoft Office PowerPoint</Application>
  <PresentationFormat>Экран (4:3)</PresentationFormat>
  <Paragraphs>223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жежик</dc:creator>
  <cp:lastModifiedBy>Босс</cp:lastModifiedBy>
  <cp:revision>385</cp:revision>
  <dcterms:created xsi:type="dcterms:W3CDTF">2002-12-31T21:41:31Z</dcterms:created>
  <dcterms:modified xsi:type="dcterms:W3CDTF">2017-04-12T19:39:52Z</dcterms:modified>
</cp:coreProperties>
</file>