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6" r:id="rId2"/>
    <p:sldId id="311" r:id="rId3"/>
    <p:sldId id="302" r:id="rId4"/>
    <p:sldId id="303" r:id="rId5"/>
    <p:sldId id="304" r:id="rId6"/>
    <p:sldId id="305" r:id="rId7"/>
    <p:sldId id="306" r:id="rId8"/>
    <p:sldId id="309" r:id="rId9"/>
    <p:sldId id="307" r:id="rId10"/>
    <p:sldId id="308" r:id="rId11"/>
    <p:sldId id="300" r:id="rId12"/>
    <p:sldId id="310" r:id="rId13"/>
    <p:sldId id="312" r:id="rId14"/>
    <p:sldId id="257" r:id="rId15"/>
    <p:sldId id="271" r:id="rId16"/>
    <p:sldId id="268" r:id="rId17"/>
    <p:sldId id="301" r:id="rId18"/>
    <p:sldId id="261" r:id="rId19"/>
    <p:sldId id="266" r:id="rId20"/>
    <p:sldId id="295" r:id="rId21"/>
    <p:sldId id="298" r:id="rId22"/>
    <p:sldId id="299" r:id="rId23"/>
    <p:sldId id="293" r:id="rId24"/>
    <p:sldId id="315" r:id="rId25"/>
    <p:sldId id="297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CC3300"/>
    <a:srgbClr val="FFFFFF"/>
    <a:srgbClr val="6600CC"/>
    <a:srgbClr val="FFC319"/>
    <a:srgbClr val="FCFCFC"/>
    <a:srgbClr val="FDF58D"/>
    <a:srgbClr val="808080"/>
    <a:srgbClr val="E8E8E8"/>
    <a:srgbClr val="FFD8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64" d="100"/>
          <a:sy n="64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8BD550-372E-44AD-99DD-917DEED2CE65}" type="doc">
      <dgm:prSet loTypeId="urn:microsoft.com/office/officeart/2005/8/layout/cycle5" loCatId="cycle" qsTypeId="urn:microsoft.com/office/officeart/2005/8/quickstyle/simple1#2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63122E56-FBB4-4514-9076-7A6937C89B73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2800" b="0" dirty="0" smtClean="0"/>
            <a:t>знаково-символические методы</a:t>
          </a:r>
          <a:endParaRPr lang="ru-RU" sz="2800" b="0" dirty="0"/>
        </a:p>
      </dgm:t>
    </dgm:pt>
    <dgm:pt modelId="{3B0404E8-CB11-48C6-983E-8BC9A6A9060C}" type="parTrans" cxnId="{899E78A0-CDA6-4698-9D98-71F3154E0599}">
      <dgm:prSet/>
      <dgm:spPr/>
      <dgm:t>
        <a:bodyPr/>
        <a:lstStyle/>
        <a:p>
          <a:endParaRPr lang="ru-RU"/>
        </a:p>
      </dgm:t>
    </dgm:pt>
    <dgm:pt modelId="{C2F85E1A-835C-421C-B0A2-66860B34C6E5}" type="sibTrans" cxnId="{899E78A0-CDA6-4698-9D98-71F3154E0599}">
      <dgm:prSet/>
      <dgm:spPr/>
      <dgm:t>
        <a:bodyPr/>
        <a:lstStyle/>
        <a:p>
          <a:endParaRPr lang="ru-RU"/>
        </a:p>
      </dgm:t>
    </dgm:pt>
    <dgm:pt modelId="{ED83F41C-B6BC-4EF3-A68B-ADFA47E2CBB5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2800" b="0" dirty="0" smtClean="0"/>
            <a:t>проблемно-игровые технологии</a:t>
          </a:r>
          <a:endParaRPr lang="ru-RU" sz="2800" b="0" dirty="0"/>
        </a:p>
      </dgm:t>
    </dgm:pt>
    <dgm:pt modelId="{9D8F11D7-D714-4E49-BC43-F82DEF6D7135}" type="parTrans" cxnId="{4A127ED2-3379-497E-91B9-E360C7EC57CE}">
      <dgm:prSet/>
      <dgm:spPr/>
      <dgm:t>
        <a:bodyPr/>
        <a:lstStyle/>
        <a:p>
          <a:endParaRPr lang="ru-RU"/>
        </a:p>
      </dgm:t>
    </dgm:pt>
    <dgm:pt modelId="{EF2A64F9-593A-4488-94E0-57040668D129}" type="sibTrans" cxnId="{4A127ED2-3379-497E-91B9-E360C7EC57CE}">
      <dgm:prSet/>
      <dgm:spPr/>
      <dgm:t>
        <a:bodyPr/>
        <a:lstStyle/>
        <a:p>
          <a:endParaRPr lang="ru-RU"/>
        </a:p>
      </dgm:t>
    </dgm:pt>
    <dgm:pt modelId="{8C0DD26F-6E7A-4BE6-B904-026E0D0EFB92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800" b="0" dirty="0" err="1" smtClean="0"/>
            <a:t>эксперимен-тирование</a:t>
          </a:r>
          <a:endParaRPr lang="ru-RU" sz="2800" b="0" dirty="0"/>
        </a:p>
      </dgm:t>
    </dgm:pt>
    <dgm:pt modelId="{2110310B-5B0E-4B7E-B584-D8162DBBFFD4}" type="parTrans" cxnId="{2AE93FFF-4918-41B5-9B08-34A49A829AE3}">
      <dgm:prSet/>
      <dgm:spPr/>
      <dgm:t>
        <a:bodyPr/>
        <a:lstStyle/>
        <a:p>
          <a:endParaRPr lang="ru-RU"/>
        </a:p>
      </dgm:t>
    </dgm:pt>
    <dgm:pt modelId="{E7FEAB0D-4F3D-4281-8A8A-1CB2264B71FD}" type="sibTrans" cxnId="{2AE93FFF-4918-41B5-9B08-34A49A829AE3}">
      <dgm:prSet/>
      <dgm:spPr/>
      <dgm:t>
        <a:bodyPr/>
        <a:lstStyle/>
        <a:p>
          <a:endParaRPr lang="ru-RU"/>
        </a:p>
      </dgm:t>
    </dgm:pt>
    <dgm:pt modelId="{6E4C0153-D69D-4B2A-8143-5657D53CB58C}">
      <dgm:prSet custT="1"/>
      <dgm:spPr>
        <a:solidFill>
          <a:srgbClr val="00B050"/>
        </a:solidFill>
      </dgm:spPr>
      <dgm:t>
        <a:bodyPr/>
        <a:lstStyle/>
        <a:p>
          <a:r>
            <a:rPr lang="ru-RU" sz="2800" dirty="0" smtClean="0"/>
            <a:t>современные информационные технологии</a:t>
          </a:r>
          <a:endParaRPr lang="ru-RU" sz="2800" dirty="0"/>
        </a:p>
      </dgm:t>
    </dgm:pt>
    <dgm:pt modelId="{602B9B73-86B0-408C-859A-D50176E063A4}" type="parTrans" cxnId="{9B337CBD-E9E7-46F6-A5DA-5DFF893CB31F}">
      <dgm:prSet/>
      <dgm:spPr/>
      <dgm:t>
        <a:bodyPr/>
        <a:lstStyle/>
        <a:p>
          <a:endParaRPr lang="ru-RU"/>
        </a:p>
      </dgm:t>
    </dgm:pt>
    <dgm:pt modelId="{E8B717B7-FE8F-4918-B121-BD19FFE508FD}" type="sibTrans" cxnId="{9B337CBD-E9E7-46F6-A5DA-5DFF893CB31F}">
      <dgm:prSet/>
      <dgm:spPr/>
      <dgm:t>
        <a:bodyPr/>
        <a:lstStyle/>
        <a:p>
          <a:endParaRPr lang="ru-RU"/>
        </a:p>
      </dgm:t>
    </dgm:pt>
    <dgm:pt modelId="{76074D61-62D6-4625-9456-952F606534DE}" type="pres">
      <dgm:prSet presAssocID="{CA8BD550-372E-44AD-99DD-917DEED2CE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E30154-A7C6-47D4-8D2A-D0002C3FA141}" type="pres">
      <dgm:prSet presAssocID="{63122E56-FBB4-4514-9076-7A6937C89B73}" presName="node" presStyleLbl="node1" presStyleIdx="0" presStyleCnt="4" custScaleX="319478" custScaleY="1118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13E4A8-3CAB-4EDE-8B9F-C6961CABEEDD}" type="pres">
      <dgm:prSet presAssocID="{63122E56-FBB4-4514-9076-7A6937C89B73}" presName="spNode" presStyleCnt="0"/>
      <dgm:spPr/>
    </dgm:pt>
    <dgm:pt modelId="{7681EA3B-496B-4B8C-B3B7-5433554C32D1}" type="pres">
      <dgm:prSet presAssocID="{C2F85E1A-835C-421C-B0A2-66860B34C6E5}" presName="sibTrans" presStyleLbl="sibTrans1D1" presStyleIdx="0" presStyleCnt="4"/>
      <dgm:spPr/>
      <dgm:t>
        <a:bodyPr/>
        <a:lstStyle/>
        <a:p>
          <a:endParaRPr lang="ru-RU"/>
        </a:p>
      </dgm:t>
    </dgm:pt>
    <dgm:pt modelId="{D960FCDF-A245-4A4F-AE50-71469B53BAF7}" type="pres">
      <dgm:prSet presAssocID="{6E4C0153-D69D-4B2A-8143-5657D53CB58C}" presName="node" presStyleLbl="node1" presStyleIdx="1" presStyleCnt="4" custScaleX="167517" custScaleY="188730" custRadScaleRad="186017" custRadScaleInc="5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2EA889-7C7F-4E29-A607-F014EE134915}" type="pres">
      <dgm:prSet presAssocID="{6E4C0153-D69D-4B2A-8143-5657D53CB58C}" presName="spNode" presStyleCnt="0"/>
      <dgm:spPr/>
    </dgm:pt>
    <dgm:pt modelId="{40BE654E-C2B8-4EBA-8A5E-6DD8DC03723D}" type="pres">
      <dgm:prSet presAssocID="{E8B717B7-FE8F-4918-B121-BD19FFE508FD}" presName="sibTrans" presStyleLbl="sibTrans1D1" presStyleIdx="1" presStyleCnt="4"/>
      <dgm:spPr/>
      <dgm:t>
        <a:bodyPr/>
        <a:lstStyle/>
        <a:p>
          <a:endParaRPr lang="ru-RU"/>
        </a:p>
      </dgm:t>
    </dgm:pt>
    <dgm:pt modelId="{6CB4A6BF-0988-4711-B8F2-4390586C9798}" type="pres">
      <dgm:prSet presAssocID="{ED83F41C-B6BC-4EF3-A68B-ADFA47E2CBB5}" presName="node" presStyleLbl="node1" presStyleIdx="2" presStyleCnt="4" custScaleX="317155" custRadScaleRad="104680" custRadScaleInc="-182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8035A-DC34-4D2B-88C6-9E5319DE35D5}" type="pres">
      <dgm:prSet presAssocID="{ED83F41C-B6BC-4EF3-A68B-ADFA47E2CBB5}" presName="spNode" presStyleCnt="0"/>
      <dgm:spPr/>
    </dgm:pt>
    <dgm:pt modelId="{137E2EEB-97C9-47D9-ABEC-4183B70137CF}" type="pres">
      <dgm:prSet presAssocID="{EF2A64F9-593A-4488-94E0-57040668D129}" presName="sibTrans" presStyleLbl="sibTrans1D1" presStyleIdx="2" presStyleCnt="4"/>
      <dgm:spPr/>
      <dgm:t>
        <a:bodyPr/>
        <a:lstStyle/>
        <a:p>
          <a:endParaRPr lang="ru-RU"/>
        </a:p>
      </dgm:t>
    </dgm:pt>
    <dgm:pt modelId="{1DD7AD1F-0619-4B07-A70B-E3217519775B}" type="pres">
      <dgm:prSet presAssocID="{8C0DD26F-6E7A-4BE6-B904-026E0D0EFB92}" presName="node" presStyleLbl="node1" presStyleIdx="3" presStyleCnt="4" custScaleX="156615" custScaleY="152229" custRadScaleRad="144725" custRadScaleInc="-1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94830A-2370-4CE7-A4AE-DF61B65206FB}" type="pres">
      <dgm:prSet presAssocID="{8C0DD26F-6E7A-4BE6-B904-026E0D0EFB92}" presName="spNode" presStyleCnt="0"/>
      <dgm:spPr/>
    </dgm:pt>
    <dgm:pt modelId="{8361F068-B189-4523-AA6F-5F31CF82BEC9}" type="pres">
      <dgm:prSet presAssocID="{E7FEAB0D-4F3D-4281-8A8A-1CB2264B71FD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C8EE1536-CD9B-49D3-8231-6DF23654AC3F}" type="presOf" srcId="{63122E56-FBB4-4514-9076-7A6937C89B73}" destId="{E8E30154-A7C6-47D4-8D2A-D0002C3FA141}" srcOrd="0" destOrd="0" presId="urn:microsoft.com/office/officeart/2005/8/layout/cycle5"/>
    <dgm:cxn modelId="{EA22EB50-5D5C-4049-91FD-BF34160636F3}" type="presOf" srcId="{E8B717B7-FE8F-4918-B121-BD19FFE508FD}" destId="{40BE654E-C2B8-4EBA-8A5E-6DD8DC03723D}" srcOrd="0" destOrd="0" presId="urn:microsoft.com/office/officeart/2005/8/layout/cycle5"/>
    <dgm:cxn modelId="{2ECD1534-FAD7-4579-9C21-048050CB3175}" type="presOf" srcId="{CA8BD550-372E-44AD-99DD-917DEED2CE65}" destId="{76074D61-62D6-4625-9456-952F606534DE}" srcOrd="0" destOrd="0" presId="urn:microsoft.com/office/officeart/2005/8/layout/cycle5"/>
    <dgm:cxn modelId="{899E78A0-CDA6-4698-9D98-71F3154E0599}" srcId="{CA8BD550-372E-44AD-99DD-917DEED2CE65}" destId="{63122E56-FBB4-4514-9076-7A6937C89B73}" srcOrd="0" destOrd="0" parTransId="{3B0404E8-CB11-48C6-983E-8BC9A6A9060C}" sibTransId="{C2F85E1A-835C-421C-B0A2-66860B34C6E5}"/>
    <dgm:cxn modelId="{9B337CBD-E9E7-46F6-A5DA-5DFF893CB31F}" srcId="{CA8BD550-372E-44AD-99DD-917DEED2CE65}" destId="{6E4C0153-D69D-4B2A-8143-5657D53CB58C}" srcOrd="1" destOrd="0" parTransId="{602B9B73-86B0-408C-859A-D50176E063A4}" sibTransId="{E8B717B7-FE8F-4918-B121-BD19FFE508FD}"/>
    <dgm:cxn modelId="{74FEC322-36CA-47C7-A6F8-CE83958FEF05}" type="presOf" srcId="{ED83F41C-B6BC-4EF3-A68B-ADFA47E2CBB5}" destId="{6CB4A6BF-0988-4711-B8F2-4390586C9798}" srcOrd="0" destOrd="0" presId="urn:microsoft.com/office/officeart/2005/8/layout/cycle5"/>
    <dgm:cxn modelId="{4A127ED2-3379-497E-91B9-E360C7EC57CE}" srcId="{CA8BD550-372E-44AD-99DD-917DEED2CE65}" destId="{ED83F41C-B6BC-4EF3-A68B-ADFA47E2CBB5}" srcOrd="2" destOrd="0" parTransId="{9D8F11D7-D714-4E49-BC43-F82DEF6D7135}" sibTransId="{EF2A64F9-593A-4488-94E0-57040668D129}"/>
    <dgm:cxn modelId="{9E12EB09-B390-43B6-89D4-9173B01F7481}" type="presOf" srcId="{E7FEAB0D-4F3D-4281-8A8A-1CB2264B71FD}" destId="{8361F068-B189-4523-AA6F-5F31CF82BEC9}" srcOrd="0" destOrd="0" presId="urn:microsoft.com/office/officeart/2005/8/layout/cycle5"/>
    <dgm:cxn modelId="{492F5779-EF4E-44CB-802E-678AE7AB1146}" type="presOf" srcId="{6E4C0153-D69D-4B2A-8143-5657D53CB58C}" destId="{D960FCDF-A245-4A4F-AE50-71469B53BAF7}" srcOrd="0" destOrd="0" presId="urn:microsoft.com/office/officeart/2005/8/layout/cycle5"/>
    <dgm:cxn modelId="{2AE93FFF-4918-41B5-9B08-34A49A829AE3}" srcId="{CA8BD550-372E-44AD-99DD-917DEED2CE65}" destId="{8C0DD26F-6E7A-4BE6-B904-026E0D0EFB92}" srcOrd="3" destOrd="0" parTransId="{2110310B-5B0E-4B7E-B584-D8162DBBFFD4}" sibTransId="{E7FEAB0D-4F3D-4281-8A8A-1CB2264B71FD}"/>
    <dgm:cxn modelId="{5341327E-BDED-4868-9D3D-A8B2A82EC372}" type="presOf" srcId="{C2F85E1A-835C-421C-B0A2-66860B34C6E5}" destId="{7681EA3B-496B-4B8C-B3B7-5433554C32D1}" srcOrd="0" destOrd="0" presId="urn:microsoft.com/office/officeart/2005/8/layout/cycle5"/>
    <dgm:cxn modelId="{291B2BDC-B19F-4D26-B8CA-E4EBABE7820C}" type="presOf" srcId="{EF2A64F9-593A-4488-94E0-57040668D129}" destId="{137E2EEB-97C9-47D9-ABEC-4183B70137CF}" srcOrd="0" destOrd="0" presId="urn:microsoft.com/office/officeart/2005/8/layout/cycle5"/>
    <dgm:cxn modelId="{3C3594C2-1286-45BA-B95F-CB6A77F1099D}" type="presOf" srcId="{8C0DD26F-6E7A-4BE6-B904-026E0D0EFB92}" destId="{1DD7AD1F-0619-4B07-A70B-E3217519775B}" srcOrd="0" destOrd="0" presId="urn:microsoft.com/office/officeart/2005/8/layout/cycle5"/>
    <dgm:cxn modelId="{84137C77-DD57-4D16-BC8C-2F8846291316}" type="presParOf" srcId="{76074D61-62D6-4625-9456-952F606534DE}" destId="{E8E30154-A7C6-47D4-8D2A-D0002C3FA141}" srcOrd="0" destOrd="0" presId="urn:microsoft.com/office/officeart/2005/8/layout/cycle5"/>
    <dgm:cxn modelId="{549CA38C-4FFF-47BC-AEE9-F06CAED3727B}" type="presParOf" srcId="{76074D61-62D6-4625-9456-952F606534DE}" destId="{1B13E4A8-3CAB-4EDE-8B9F-C6961CABEEDD}" srcOrd="1" destOrd="0" presId="urn:microsoft.com/office/officeart/2005/8/layout/cycle5"/>
    <dgm:cxn modelId="{21D553D0-DD9C-40FD-A3B8-A0008A019AD6}" type="presParOf" srcId="{76074D61-62D6-4625-9456-952F606534DE}" destId="{7681EA3B-496B-4B8C-B3B7-5433554C32D1}" srcOrd="2" destOrd="0" presId="urn:microsoft.com/office/officeart/2005/8/layout/cycle5"/>
    <dgm:cxn modelId="{CF2C1D92-DCE6-44D5-8177-179BC3C57F2D}" type="presParOf" srcId="{76074D61-62D6-4625-9456-952F606534DE}" destId="{D960FCDF-A245-4A4F-AE50-71469B53BAF7}" srcOrd="3" destOrd="0" presId="urn:microsoft.com/office/officeart/2005/8/layout/cycle5"/>
    <dgm:cxn modelId="{690C0604-85BE-405D-9505-DAA8A7056E12}" type="presParOf" srcId="{76074D61-62D6-4625-9456-952F606534DE}" destId="{FE2EA889-7C7F-4E29-A607-F014EE134915}" srcOrd="4" destOrd="0" presId="urn:microsoft.com/office/officeart/2005/8/layout/cycle5"/>
    <dgm:cxn modelId="{FCB1EEF0-EBB2-4DD7-A9E2-87F2ECCCC413}" type="presParOf" srcId="{76074D61-62D6-4625-9456-952F606534DE}" destId="{40BE654E-C2B8-4EBA-8A5E-6DD8DC03723D}" srcOrd="5" destOrd="0" presId="urn:microsoft.com/office/officeart/2005/8/layout/cycle5"/>
    <dgm:cxn modelId="{A32D4663-A4AB-432C-9BD3-CA3CCA77989B}" type="presParOf" srcId="{76074D61-62D6-4625-9456-952F606534DE}" destId="{6CB4A6BF-0988-4711-B8F2-4390586C9798}" srcOrd="6" destOrd="0" presId="urn:microsoft.com/office/officeart/2005/8/layout/cycle5"/>
    <dgm:cxn modelId="{5B6D1E01-79C3-4CD6-9D4B-646226336C05}" type="presParOf" srcId="{76074D61-62D6-4625-9456-952F606534DE}" destId="{50A8035A-DC34-4D2B-88C6-9E5319DE35D5}" srcOrd="7" destOrd="0" presId="urn:microsoft.com/office/officeart/2005/8/layout/cycle5"/>
    <dgm:cxn modelId="{4F7223B5-C405-4742-9FCD-D09B402AFFD2}" type="presParOf" srcId="{76074D61-62D6-4625-9456-952F606534DE}" destId="{137E2EEB-97C9-47D9-ABEC-4183B70137CF}" srcOrd="8" destOrd="0" presId="urn:microsoft.com/office/officeart/2005/8/layout/cycle5"/>
    <dgm:cxn modelId="{7D666AE9-2A95-4904-800B-A1186DFBA0D2}" type="presParOf" srcId="{76074D61-62D6-4625-9456-952F606534DE}" destId="{1DD7AD1F-0619-4B07-A70B-E3217519775B}" srcOrd="9" destOrd="0" presId="urn:microsoft.com/office/officeart/2005/8/layout/cycle5"/>
    <dgm:cxn modelId="{5B74BC1C-6552-4BD7-AA89-EDCE6A2F5936}" type="presParOf" srcId="{76074D61-62D6-4625-9456-952F606534DE}" destId="{7F94830A-2370-4CE7-A4AE-DF61B65206FB}" srcOrd="10" destOrd="0" presId="urn:microsoft.com/office/officeart/2005/8/layout/cycle5"/>
    <dgm:cxn modelId="{790386F3-529B-4CDA-ADB2-40EB2AA1D450}" type="presParOf" srcId="{76074D61-62D6-4625-9456-952F606534DE}" destId="{8361F068-B189-4523-AA6F-5F31CF82BEC9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E30154-A7C6-47D4-8D2A-D0002C3FA141}">
      <dsp:nvSpPr>
        <dsp:cNvPr id="0" name=""/>
        <dsp:cNvSpPr/>
      </dsp:nvSpPr>
      <dsp:spPr>
        <a:xfrm>
          <a:off x="1363543" y="-34002"/>
          <a:ext cx="5673061" cy="1290733"/>
        </a:xfrm>
        <a:prstGeom prst="round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/>
            <a:t>знаково-символические методы</a:t>
          </a:r>
          <a:endParaRPr lang="ru-RU" sz="2800" b="0" kern="1200" dirty="0"/>
        </a:p>
      </dsp:txBody>
      <dsp:txXfrm>
        <a:off x="1363543" y="-34002"/>
        <a:ext cx="5673061" cy="1290733"/>
      </dsp:txXfrm>
    </dsp:sp>
    <dsp:sp modelId="{7681EA3B-496B-4B8C-B3B7-5433554C32D1}">
      <dsp:nvSpPr>
        <dsp:cNvPr id="0" name=""/>
        <dsp:cNvSpPr/>
      </dsp:nvSpPr>
      <dsp:spPr>
        <a:xfrm>
          <a:off x="2359334" y="1042040"/>
          <a:ext cx="3814078" cy="3814078"/>
        </a:xfrm>
        <a:custGeom>
          <a:avLst/>
          <a:gdLst/>
          <a:ahLst/>
          <a:cxnLst/>
          <a:rect l="0" t="0" r="0" b="0"/>
          <a:pathLst>
            <a:path>
              <a:moveTo>
                <a:pt x="2866052" y="258678"/>
              </a:moveTo>
              <a:arcTo wR="1907039" hR="1907039" stAng="18011446" swAng="49550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60FCDF-A245-4A4F-AE50-71469B53BAF7}">
      <dsp:nvSpPr>
        <dsp:cNvPr id="0" name=""/>
        <dsp:cNvSpPr/>
      </dsp:nvSpPr>
      <dsp:spPr>
        <a:xfrm>
          <a:off x="5522296" y="1440160"/>
          <a:ext cx="2974647" cy="2178366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современные информационные технологии</a:t>
          </a:r>
          <a:endParaRPr lang="ru-RU" sz="2800" kern="1200" dirty="0"/>
        </a:p>
      </dsp:txBody>
      <dsp:txXfrm>
        <a:off x="5522296" y="1440160"/>
        <a:ext cx="2974647" cy="2178366"/>
      </dsp:txXfrm>
    </dsp:sp>
    <dsp:sp modelId="{40BE654E-C2B8-4EBA-8A5E-6DD8DC03723D}">
      <dsp:nvSpPr>
        <dsp:cNvPr id="0" name=""/>
        <dsp:cNvSpPr/>
      </dsp:nvSpPr>
      <dsp:spPr>
        <a:xfrm>
          <a:off x="2336225" y="284534"/>
          <a:ext cx="3814078" cy="3814078"/>
        </a:xfrm>
        <a:custGeom>
          <a:avLst/>
          <a:gdLst/>
          <a:ahLst/>
          <a:cxnLst/>
          <a:rect l="0" t="0" r="0" b="0"/>
          <a:pathLst>
            <a:path>
              <a:moveTo>
                <a:pt x="3123611" y="3375627"/>
              </a:moveTo>
              <a:arcTo wR="1907039" hR="1907039" stAng="3021708" swAng="4482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4A6BF-0988-4711-B8F2-4390586C9798}">
      <dsp:nvSpPr>
        <dsp:cNvPr id="0" name=""/>
        <dsp:cNvSpPr/>
      </dsp:nvSpPr>
      <dsp:spPr>
        <a:xfrm>
          <a:off x="1574626" y="3848330"/>
          <a:ext cx="5631811" cy="1154223"/>
        </a:xfrm>
        <a:prstGeom prst="roundRect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/>
            <a:t>проблемно-игровые технологии</a:t>
          </a:r>
          <a:endParaRPr lang="ru-RU" sz="2800" b="0" kern="1200" dirty="0"/>
        </a:p>
      </dsp:txBody>
      <dsp:txXfrm>
        <a:off x="1574626" y="3848330"/>
        <a:ext cx="5631811" cy="1154223"/>
      </dsp:txXfrm>
    </dsp:sp>
    <dsp:sp modelId="{137E2EEB-97C9-47D9-ABEC-4183B70137CF}">
      <dsp:nvSpPr>
        <dsp:cNvPr id="0" name=""/>
        <dsp:cNvSpPr/>
      </dsp:nvSpPr>
      <dsp:spPr>
        <a:xfrm>
          <a:off x="2249178" y="154415"/>
          <a:ext cx="3814078" cy="3814078"/>
        </a:xfrm>
        <a:custGeom>
          <a:avLst/>
          <a:gdLst/>
          <a:ahLst/>
          <a:cxnLst/>
          <a:rect l="0" t="0" r="0" b="0"/>
          <a:pathLst>
            <a:path>
              <a:moveTo>
                <a:pt x="1092251" y="3631254"/>
              </a:moveTo>
              <a:arcTo wR="1907039" hR="1907039" stAng="6917600" swAng="88321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7AD1F-0619-4B07-A70B-E3217519775B}">
      <dsp:nvSpPr>
        <dsp:cNvPr id="0" name=""/>
        <dsp:cNvSpPr/>
      </dsp:nvSpPr>
      <dsp:spPr>
        <a:xfrm>
          <a:off x="49631" y="1656187"/>
          <a:ext cx="2781057" cy="1757062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err="1" smtClean="0"/>
            <a:t>эксперимен-тирование</a:t>
          </a:r>
          <a:endParaRPr lang="ru-RU" sz="2800" b="0" kern="1200" dirty="0"/>
        </a:p>
      </dsp:txBody>
      <dsp:txXfrm>
        <a:off x="49631" y="1656187"/>
        <a:ext cx="2781057" cy="1757062"/>
      </dsp:txXfrm>
    </dsp:sp>
    <dsp:sp modelId="{8361F068-B189-4523-AA6F-5F31CF82BEC9}">
      <dsp:nvSpPr>
        <dsp:cNvPr id="0" name=""/>
        <dsp:cNvSpPr/>
      </dsp:nvSpPr>
      <dsp:spPr>
        <a:xfrm>
          <a:off x="2152265" y="1087537"/>
          <a:ext cx="3814078" cy="3814078"/>
        </a:xfrm>
        <a:custGeom>
          <a:avLst/>
          <a:gdLst/>
          <a:ahLst/>
          <a:cxnLst/>
          <a:rect l="0" t="0" r="0" b="0"/>
          <a:pathLst>
            <a:path>
              <a:moveTo>
                <a:pt x="650165" y="472791"/>
              </a:moveTo>
              <a:arcTo wR="1907039" hR="1907039" stAng="13726258" swAng="76281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7F1F38E-6381-4FAF-B531-F7DC56FFF9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FE57DC1-DF32-4F60-8098-254FC2AB1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5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7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8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9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5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>
                <a:latin typeface="Arial Black" pitchFamily="34" charset="0"/>
                <a:cs typeface="+mn-cs"/>
              </a:rPr>
              <a:t>L/O/G/O</a:t>
            </a:r>
          </a:p>
        </p:txBody>
      </p:sp>
      <p:grpSp>
        <p:nvGrpSpPr>
          <p:cNvPr id="28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29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30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cs typeface="+mn-cs"/>
              </a:endParaRPr>
            </a:p>
          </p:txBody>
        </p:sp>
      </p:grpSp>
      <p:sp>
        <p:nvSpPr>
          <p:cNvPr id="31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32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33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pic>
        <p:nvPicPr>
          <p:cNvPr id="34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28BE3-7AF0-420E-B7F4-ADC63A8A5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4" grpId="3" animBg="1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7" grpId="1" animBg="1"/>
      <p:bldP spid="7" grpId="2" animBg="1"/>
      <p:bldP spid="7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6CE12-52EE-48D2-909D-82030D1D8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EEF42-2E1A-4C66-9174-501EA7116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8193E-8B73-4115-B4EB-3204CAAF73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4743D-0D5C-4D25-9296-EAC1C367E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14982-548A-48F5-B739-781ACA7B8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E9716-A77B-4726-B040-B5515838A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E5167-3CE9-471A-ACC0-F9F12930F4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9441D-5289-408D-97B2-064A84E01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6857B-5775-4B90-A1EA-7A10FEF6C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32F39-9CC9-4525-84C5-1934F4B60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8E03A-27C9-4603-B42C-FC6DC8339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111D8-E6AD-43B8-8976-92DB9C027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4B1B9-7DC5-42BD-B598-81DB397A6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7ABD7-020A-4BCE-AB90-1BECE599C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AF529-BA9C-4BE9-A837-E94779035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22AEFE3-A882-4376-B65F-812AECC5C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3" name="Picture 37" descr="water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8" descr="3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53" r:id="rId13"/>
    <p:sldLayoutId id="2147483652" r:id="rId14"/>
    <p:sldLayoutId id="2147483651" r:id="rId15"/>
    <p:sldLayoutId id="2147483650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620687"/>
            <a:ext cx="5150376" cy="466570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6600CC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Педагогический совет </a:t>
            </a:r>
          </a:p>
          <a:p>
            <a:pPr>
              <a:buNone/>
            </a:pPr>
            <a:endParaRPr lang="ru-RU" sz="4000" dirty="0" smtClean="0">
              <a:solidFill>
                <a:schemeClr val="accent3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интересов у обучающихся»</a:t>
            </a:r>
          </a:p>
          <a:p>
            <a:pPr algn="ctr">
              <a:buNone/>
            </a:pPr>
            <a:endParaRPr lang="ru-RU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Андрияничева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АИ,</a:t>
            </a:r>
          </a:p>
          <a:p>
            <a:pPr algn="r">
              <a:buNone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Педагог-психолог</a:t>
            </a:r>
          </a:p>
          <a:p>
            <a:pPr algn="r">
              <a:buNone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п.Южный</a:t>
            </a:r>
          </a:p>
          <a:p>
            <a:pPr>
              <a:buNone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10.01.2017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256540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39552" y="1916831"/>
          <a:ext cx="3528392" cy="3609609"/>
        </p:xfrm>
        <a:graphic>
          <a:graphicData uri="http://schemas.openxmlformats.org/presentationml/2006/ole">
            <p:oleObj spid="_x0000_s5122" name="Clip" r:id="rId3" imgW="630000" imgH="643680" progId="MS_ClipArt_Gallery.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dirty="0" smtClean="0"/>
              <a:t>Выражен в самостоятельном переносе ранее усвоенных способов деятельности в новую ситуацию, комбинировании ранее известных способов  деятельности в новые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AutoShape 24"/>
          <p:cNvSpPr>
            <a:spLocks noChangeArrowheads="1"/>
          </p:cNvSpPr>
          <p:nvPr/>
        </p:nvSpPr>
        <p:spPr bwMode="auto">
          <a:xfrm>
            <a:off x="611560" y="549275"/>
            <a:ext cx="7992888" cy="1439863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ТВОРЧЕСКИЙ КОМПОНЕНТ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Уровни развития </a:t>
            </a:r>
            <a:br>
              <a:rPr lang="ru-RU" sz="4000" i="1" dirty="0" smtClean="0">
                <a:solidFill>
                  <a:srgbClr val="FF0000"/>
                </a:solidFill>
              </a:rPr>
            </a:br>
            <a:r>
              <a:rPr lang="ru-RU" sz="4000" i="1" dirty="0" smtClean="0">
                <a:solidFill>
                  <a:srgbClr val="FF0000"/>
                </a:solidFill>
              </a:rPr>
              <a:t>познавательного интереса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4" name="Равнобедренный треугольник 3"/>
          <p:cNvPicPr>
            <a:picLocks noGrp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3628572" cy="4352381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556792"/>
            <a:ext cx="618172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212976"/>
            <a:ext cx="618172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2771800" y="4725144"/>
            <a:ext cx="621188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4929411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Познавательный интерес </a:t>
            </a:r>
            <a:r>
              <a:rPr lang="ru-RU" sz="4000" dirty="0" smtClean="0"/>
              <a:t>– активная избирательная направленность личности к окружающему миру, </a:t>
            </a:r>
            <a:r>
              <a:rPr lang="ru-RU" sz="4000" dirty="0" smtClean="0"/>
              <a:t>а</a:t>
            </a:r>
          </a:p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процесс формирования интереса </a:t>
            </a:r>
            <a:r>
              <a:rPr lang="ru-RU" sz="4000" dirty="0" smtClean="0"/>
              <a:t>– изменение основных 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             его </a:t>
            </a:r>
            <a:r>
              <a:rPr lang="ru-RU" sz="4000" dirty="0" smtClean="0"/>
              <a:t>компонентов.</a:t>
            </a:r>
            <a:endParaRPr lang="ru-RU" sz="4000" dirty="0"/>
          </a:p>
        </p:txBody>
      </p:sp>
      <p:pic>
        <p:nvPicPr>
          <p:cNvPr id="4" name="Picture 5" descr="9f4c7997cd1195b82c39bba72c7e0bb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501008"/>
            <a:ext cx="2520950" cy="30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4000" i="1" dirty="0" smtClean="0"/>
              <a:t>Классификация интересов</a:t>
            </a:r>
            <a:endParaRPr lang="ru-RU" sz="4000" i="1" dirty="0"/>
          </a:p>
        </p:txBody>
      </p:sp>
      <p:sp>
        <p:nvSpPr>
          <p:cNvPr id="7" name="Text Box 7"/>
          <p:cNvSpPr txBox="1">
            <a:spLocks noGrp="1" noChangeArrowheads="1"/>
          </p:cNvSpPr>
          <p:nvPr>
            <p:ph idx="1"/>
          </p:nvPr>
        </p:nvSpPr>
        <p:spPr bwMode="auto">
          <a:xfrm>
            <a:off x="1835696" y="1196752"/>
            <a:ext cx="6851104" cy="5312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по </a:t>
            </a:r>
            <a:r>
              <a:rPr lang="ru-RU" b="1" dirty="0" smtClean="0"/>
              <a:t>их носителю</a:t>
            </a:r>
            <a:r>
              <a:rPr lang="ru-RU" dirty="0" smtClean="0"/>
              <a:t>: </a:t>
            </a:r>
            <a:endParaRPr lang="ru-RU" dirty="0" smtClean="0"/>
          </a:p>
          <a:p>
            <a:r>
              <a:rPr lang="ru-RU" dirty="0" smtClean="0"/>
              <a:t>индивидуальные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групповые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всего общества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по направленности</a:t>
            </a:r>
            <a:r>
              <a:rPr lang="ru-RU" dirty="0" smtClean="0"/>
              <a:t>: </a:t>
            </a:r>
            <a:endParaRPr lang="ru-RU" dirty="0" smtClean="0"/>
          </a:p>
          <a:p>
            <a:r>
              <a:rPr lang="ru-RU" dirty="0" smtClean="0"/>
              <a:t>экономические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социальные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политические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духовные.</a:t>
            </a:r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Oval 2"/>
          <p:cNvSpPr>
            <a:spLocks noChangeArrowheads="1"/>
          </p:cNvSpPr>
          <p:nvPr/>
        </p:nvSpPr>
        <p:spPr bwMode="gray">
          <a:xfrm flipV="1">
            <a:off x="2857500" y="6072188"/>
            <a:ext cx="3306763" cy="487362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922338" y="325438"/>
            <a:ext cx="7764462" cy="72729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i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Этапы развития интереса</a:t>
            </a:r>
            <a:endParaRPr lang="en-US" sz="4000" i="1" dirty="0">
              <a:solidFill>
                <a:schemeClr val="accent1"/>
              </a:solidFill>
            </a:endParaRPr>
          </a:p>
        </p:txBody>
      </p:sp>
      <p:grpSp>
        <p:nvGrpSpPr>
          <p:cNvPr id="24579" name="Group 5"/>
          <p:cNvGrpSpPr>
            <a:grpSpLocks/>
          </p:cNvGrpSpPr>
          <p:nvPr/>
        </p:nvGrpSpPr>
        <p:grpSpPr bwMode="auto">
          <a:xfrm>
            <a:off x="611560" y="1124744"/>
            <a:ext cx="8136904" cy="5472608"/>
            <a:chOff x="723" y="1673"/>
            <a:chExt cx="1957" cy="1938"/>
          </a:xfrm>
        </p:grpSpPr>
        <p:sp>
          <p:nvSpPr>
            <p:cNvPr id="57350" name="Rectangle 6"/>
            <p:cNvSpPr>
              <a:spLocks noChangeArrowheads="1"/>
            </p:cNvSpPr>
            <p:nvPr/>
          </p:nvSpPr>
          <p:spPr bwMode="gray">
            <a:xfrm>
              <a:off x="2367" y="1675"/>
              <a:ext cx="107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7351" name="Rectangle 7"/>
            <p:cNvSpPr>
              <a:spLocks noChangeArrowheads="1"/>
            </p:cNvSpPr>
            <p:nvPr/>
          </p:nvSpPr>
          <p:spPr bwMode="gray">
            <a:xfrm>
              <a:off x="903" y="1673"/>
              <a:ext cx="113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57352" name="AutoShape 8"/>
            <p:cNvSpPr>
              <a:spLocks noChangeArrowheads="1"/>
            </p:cNvSpPr>
            <p:nvPr/>
          </p:nvSpPr>
          <p:spPr bwMode="gray">
            <a:xfrm>
              <a:off x="723" y="1724"/>
              <a:ext cx="1957" cy="306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3200" dirty="0">
                  <a:solidFill>
                    <a:srgbClr val="F8F8F8"/>
                  </a:solidFill>
                  <a:cs typeface="+mn-cs"/>
                </a:rPr>
                <a:t> </a:t>
              </a:r>
              <a:r>
                <a:rPr lang="ru-RU" sz="2800" b="1" dirty="0">
                  <a:cs typeface="+mn-cs"/>
                </a:rPr>
                <a:t>Постановка проблемы</a:t>
              </a:r>
            </a:p>
            <a:p>
              <a:pPr algn="ctr" eaLnBrk="0" hangingPunct="0"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24586" name="AutoShape 9"/>
            <p:cNvSpPr>
              <a:spLocks noChangeArrowheads="1"/>
            </p:cNvSpPr>
            <p:nvPr/>
          </p:nvSpPr>
          <p:spPr bwMode="gray">
            <a:xfrm>
              <a:off x="723" y="2081"/>
              <a:ext cx="1957" cy="293"/>
            </a:xfrm>
            <a:prstGeom prst="roundRect">
              <a:avLst>
                <a:gd name="adj" fmla="val 7574"/>
              </a:avLst>
            </a:prstGeom>
            <a:solidFill>
              <a:srgbClr val="92D050"/>
            </a:solidFill>
            <a:ln w="28575" cap="rnd">
              <a:noFill/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800" b="1" dirty="0">
                  <a:solidFill>
                    <a:srgbClr val="F8F8F8"/>
                  </a:solidFill>
                </a:rPr>
                <a:t> </a:t>
              </a:r>
              <a:r>
                <a:rPr lang="ru-RU" sz="2800" b="1" dirty="0"/>
                <a:t>Определения источников  информации</a:t>
              </a:r>
            </a:p>
            <a:p>
              <a:pPr algn="ctr" eaLnBrk="0" hangingPunct="0">
                <a:buFont typeface="Wingdings" pitchFamily="2" charset="2"/>
                <a:buNone/>
              </a:pPr>
              <a:endParaRPr lang="en-US" sz="1600" b="1" dirty="0">
                <a:solidFill>
                  <a:srgbClr val="F8F8F8"/>
                </a:solidFill>
              </a:endParaRPr>
            </a:p>
          </p:txBody>
        </p:sp>
        <p:sp>
          <p:nvSpPr>
            <p:cNvPr id="57354" name="AutoShape 10"/>
            <p:cNvSpPr>
              <a:spLocks noChangeArrowheads="1"/>
            </p:cNvSpPr>
            <p:nvPr/>
          </p:nvSpPr>
          <p:spPr bwMode="gray">
            <a:xfrm>
              <a:off x="723" y="2438"/>
              <a:ext cx="1957" cy="272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2800" b="1" dirty="0">
                  <a:solidFill>
                    <a:srgbClr val="F8F8F8"/>
                  </a:solidFill>
                  <a:cs typeface="+mn-cs"/>
                </a:rPr>
                <a:t> </a:t>
              </a:r>
              <a:r>
                <a:rPr lang="ru-RU" sz="2800" b="1" dirty="0" smtClean="0">
                  <a:cs typeface="+mn-cs"/>
                </a:rPr>
                <a:t>Содержательное </a:t>
              </a:r>
              <a:r>
                <a:rPr lang="ru-RU" sz="2800" b="1" dirty="0">
                  <a:cs typeface="+mn-cs"/>
                </a:rPr>
                <a:t>общение со взрослыми</a:t>
              </a:r>
              <a:endParaRPr lang="ru-RU" sz="2800" dirty="0">
                <a:cs typeface="+mn-cs"/>
              </a:endParaRPr>
            </a:p>
            <a:p>
              <a:pPr algn="ctr" eaLnBrk="0" hangingPunct="0">
                <a:buFont typeface="Wingdings" pitchFamily="2" charset="2"/>
                <a:buNone/>
                <a:defRPr/>
              </a:pPr>
              <a:endParaRPr lang="en-US" sz="1600" b="1" dirty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24588" name="AutoShape 11"/>
            <p:cNvSpPr>
              <a:spLocks noChangeArrowheads="1"/>
            </p:cNvSpPr>
            <p:nvPr/>
          </p:nvSpPr>
          <p:spPr bwMode="gray">
            <a:xfrm>
              <a:off x="723" y="2806"/>
              <a:ext cx="1957" cy="240"/>
            </a:xfrm>
            <a:prstGeom prst="roundRect">
              <a:avLst>
                <a:gd name="adj" fmla="val 7574"/>
              </a:avLst>
            </a:prstGeom>
            <a:solidFill>
              <a:srgbClr val="92D050"/>
            </a:solidFill>
            <a:ln w="28575" cap="rnd">
              <a:noFill/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</a:pPr>
              <a:endParaRPr lang="ru-RU" sz="1600" b="1">
                <a:solidFill>
                  <a:srgbClr val="F8F8F8"/>
                </a:solidFill>
              </a:endParaRPr>
            </a:p>
          </p:txBody>
        </p:sp>
        <p:sp>
          <p:nvSpPr>
            <p:cNvPr id="57356" name="AutoShape 12"/>
            <p:cNvSpPr>
              <a:spLocks noChangeArrowheads="1"/>
            </p:cNvSpPr>
            <p:nvPr/>
          </p:nvSpPr>
          <p:spPr bwMode="gray">
            <a:xfrm>
              <a:off x="749" y="3142"/>
              <a:ext cx="1931" cy="284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8575" cap="rnd">
              <a:noFill/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buFont typeface="Wingdings" pitchFamily="2" charset="2"/>
                <a:buNone/>
                <a:defRPr/>
              </a:pPr>
              <a:r>
                <a:rPr lang="en-US" sz="1600" b="1" dirty="0">
                  <a:solidFill>
                    <a:srgbClr val="F8F8F8"/>
                  </a:solidFill>
                  <a:cs typeface="+mn-cs"/>
                </a:rPr>
                <a:t> </a:t>
              </a:r>
            </a:p>
          </p:txBody>
        </p:sp>
      </p:grpSp>
      <p:sp>
        <p:nvSpPr>
          <p:cNvPr id="24580" name="AutoShape 13"/>
          <p:cNvSpPr>
            <a:spLocks noChangeArrowheads="1"/>
          </p:cNvSpPr>
          <p:nvPr/>
        </p:nvSpPr>
        <p:spPr bwMode="auto">
          <a:xfrm>
            <a:off x="1273175" y="1303338"/>
            <a:ext cx="6553200" cy="866775"/>
          </a:xfrm>
          <a:prstGeom prst="roundRect">
            <a:avLst>
              <a:gd name="adj" fmla="val 16667"/>
            </a:avLst>
          </a:prstGeom>
          <a:noFill/>
          <a:ln w="19050" cap="rnd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4581" name="Прямоугольник 25"/>
          <p:cNvSpPr>
            <a:spLocks noChangeArrowheads="1"/>
          </p:cNvSpPr>
          <p:nvPr/>
        </p:nvSpPr>
        <p:spPr bwMode="auto">
          <a:xfrm>
            <a:off x="611560" y="4214813"/>
            <a:ext cx="8136904" cy="95410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Систематизация и обобщение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полученного </a:t>
            </a:r>
            <a:r>
              <a:rPr lang="ru-RU" sz="2800" b="1" dirty="0"/>
              <a:t>опыта</a:t>
            </a:r>
          </a:p>
        </p:txBody>
      </p:sp>
      <p:sp>
        <p:nvSpPr>
          <p:cNvPr id="24582" name="Прямоугольник 28"/>
          <p:cNvSpPr>
            <a:spLocks noChangeArrowheads="1"/>
          </p:cNvSpPr>
          <p:nvPr/>
        </p:nvSpPr>
        <p:spPr bwMode="auto">
          <a:xfrm>
            <a:off x="611560" y="5157193"/>
            <a:ext cx="81369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Отражение освоенного опыта в процессе разнообразной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Создание положительного отношения к деятельности</a:t>
            </a:r>
            <a:endParaRPr lang="en-US" sz="4000" i="1" dirty="0"/>
          </a:p>
        </p:txBody>
      </p:sp>
      <p:grpSp>
        <p:nvGrpSpPr>
          <p:cNvPr id="25603" name="Group 5"/>
          <p:cNvGrpSpPr>
            <a:grpSpLocks/>
          </p:cNvGrpSpPr>
          <p:nvPr/>
        </p:nvGrpSpPr>
        <p:grpSpPr bwMode="auto">
          <a:xfrm>
            <a:off x="251520" y="2492896"/>
            <a:ext cx="3003550" cy="2384425"/>
            <a:chOff x="862" y="713"/>
            <a:chExt cx="3780" cy="3003"/>
          </a:xfrm>
        </p:grpSpPr>
        <p:grpSp>
          <p:nvGrpSpPr>
            <p:cNvPr id="25611" name="Group 10"/>
            <p:cNvGrpSpPr>
              <a:grpSpLocks/>
            </p:cNvGrpSpPr>
            <p:nvPr/>
          </p:nvGrpSpPr>
          <p:grpSpPr bwMode="auto">
            <a:xfrm>
              <a:off x="1009" y="1723"/>
              <a:ext cx="3527" cy="1993"/>
              <a:chOff x="1082" y="2355"/>
              <a:chExt cx="3406" cy="1993"/>
            </a:xfrm>
          </p:grpSpPr>
          <p:sp>
            <p:nvSpPr>
              <p:cNvPr id="25620" name="Freeform 11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2 w 1323"/>
                  <a:gd name="T1" fmla="*/ 367 h 1322"/>
                  <a:gd name="T2" fmla="*/ 1338 w 1323"/>
                  <a:gd name="T3" fmla="*/ 1322 h 1322"/>
                  <a:gd name="T4" fmla="*/ 1338 w 1323"/>
                  <a:gd name="T5" fmla="*/ 974 h 1322"/>
                  <a:gd name="T6" fmla="*/ 0 w 1323"/>
                  <a:gd name="T7" fmla="*/ 0 h 1322"/>
                  <a:gd name="T8" fmla="*/ 52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3"/>
                  <a:gd name="T16" fmla="*/ 0 h 1322"/>
                  <a:gd name="T17" fmla="*/ 1323 w 1323"/>
                  <a:gd name="T18" fmla="*/ 1322 h 13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25621" name="Freeform 12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3"/>
                  <a:gd name="T16" fmla="*/ 0 h 1418"/>
                  <a:gd name="T17" fmla="*/ 2083 w 2083"/>
                  <a:gd name="T18" fmla="*/ 1418 h 1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25622" name="Freeform 13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06"/>
                  <a:gd name="T16" fmla="*/ 0 h 1639"/>
                  <a:gd name="T17" fmla="*/ 3406 w 3406"/>
                  <a:gd name="T18" fmla="*/ 1639 h 16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B4B4B4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5612" name="Group 14"/>
            <p:cNvGrpSpPr>
              <a:grpSpLocks/>
            </p:cNvGrpSpPr>
            <p:nvPr/>
          </p:nvGrpSpPr>
          <p:grpSpPr bwMode="auto">
            <a:xfrm>
              <a:off x="935" y="1219"/>
              <a:ext cx="3653" cy="1993"/>
              <a:chOff x="1082" y="2355"/>
              <a:chExt cx="3406" cy="1993"/>
            </a:xfrm>
          </p:grpSpPr>
          <p:sp>
            <p:nvSpPr>
              <p:cNvPr id="25617" name="Freeform 15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2 w 1323"/>
                  <a:gd name="T1" fmla="*/ 367 h 1322"/>
                  <a:gd name="T2" fmla="*/ 1338 w 1323"/>
                  <a:gd name="T3" fmla="*/ 1322 h 1322"/>
                  <a:gd name="T4" fmla="*/ 1338 w 1323"/>
                  <a:gd name="T5" fmla="*/ 974 h 1322"/>
                  <a:gd name="T6" fmla="*/ 0 w 1323"/>
                  <a:gd name="T7" fmla="*/ 0 h 1322"/>
                  <a:gd name="T8" fmla="*/ 52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3"/>
                  <a:gd name="T16" fmla="*/ 0 h 1322"/>
                  <a:gd name="T17" fmla="*/ 1323 w 1323"/>
                  <a:gd name="T18" fmla="*/ 1322 h 13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25618" name="Freeform 16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3"/>
                  <a:gd name="T16" fmla="*/ 0 h 1418"/>
                  <a:gd name="T17" fmla="*/ 2083 w 2083"/>
                  <a:gd name="T18" fmla="*/ 1418 h 1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25619" name="Freeform 17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06"/>
                  <a:gd name="T16" fmla="*/ 0 h 1639"/>
                  <a:gd name="T17" fmla="*/ 3406 w 3406"/>
                  <a:gd name="T18" fmla="*/ 1639 h 16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5613" name="Group 18"/>
            <p:cNvGrpSpPr>
              <a:grpSpLocks/>
            </p:cNvGrpSpPr>
            <p:nvPr/>
          </p:nvGrpSpPr>
          <p:grpSpPr bwMode="auto">
            <a:xfrm>
              <a:off x="862" y="713"/>
              <a:ext cx="3780" cy="1993"/>
              <a:chOff x="1082" y="2355"/>
              <a:chExt cx="3406" cy="1993"/>
            </a:xfrm>
          </p:grpSpPr>
          <p:sp>
            <p:nvSpPr>
              <p:cNvPr id="25614" name="Freeform 19"/>
              <p:cNvSpPr>
                <a:spLocks/>
              </p:cNvSpPr>
              <p:nvPr/>
            </p:nvSpPr>
            <p:spPr bwMode="gray">
              <a:xfrm>
                <a:off x="1082" y="3026"/>
                <a:ext cx="1338" cy="1322"/>
              </a:xfrm>
              <a:custGeom>
                <a:avLst/>
                <a:gdLst>
                  <a:gd name="T0" fmla="*/ 52 w 1323"/>
                  <a:gd name="T1" fmla="*/ 367 h 1322"/>
                  <a:gd name="T2" fmla="*/ 1338 w 1323"/>
                  <a:gd name="T3" fmla="*/ 1322 h 1322"/>
                  <a:gd name="T4" fmla="*/ 1338 w 1323"/>
                  <a:gd name="T5" fmla="*/ 974 h 1322"/>
                  <a:gd name="T6" fmla="*/ 0 w 1323"/>
                  <a:gd name="T7" fmla="*/ 0 h 1322"/>
                  <a:gd name="T8" fmla="*/ 52 w 1323"/>
                  <a:gd name="T9" fmla="*/ 367 h 13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3"/>
                  <a:gd name="T16" fmla="*/ 0 h 1322"/>
                  <a:gd name="T17" fmla="*/ 1323 w 1323"/>
                  <a:gd name="T18" fmla="*/ 1322 h 13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25615" name="Freeform 20"/>
              <p:cNvSpPr>
                <a:spLocks/>
              </p:cNvSpPr>
              <p:nvPr/>
            </p:nvSpPr>
            <p:spPr bwMode="gray">
              <a:xfrm>
                <a:off x="2405" y="2924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83"/>
                  <a:gd name="T16" fmla="*/ 0 h 1418"/>
                  <a:gd name="T17" fmla="*/ 2083 w 2083"/>
                  <a:gd name="T18" fmla="*/ 1418 h 14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25616" name="Freeform 21"/>
              <p:cNvSpPr>
                <a:spLocks/>
              </p:cNvSpPr>
              <p:nvPr/>
            </p:nvSpPr>
            <p:spPr bwMode="gray">
              <a:xfrm>
                <a:off x="1082" y="2355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06"/>
                  <a:gd name="T16" fmla="*/ 0 h 1639"/>
                  <a:gd name="T17" fmla="*/ 3406 w 3406"/>
                  <a:gd name="T18" fmla="*/ 1639 h 16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6D6D6"/>
                  </a:gs>
                  <a:gs pos="100000">
                    <a:srgbClr val="F8F8F8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25604" name="AutoShape 22"/>
          <p:cNvSpPr>
            <a:spLocks/>
          </p:cNvSpPr>
          <p:nvPr/>
        </p:nvSpPr>
        <p:spPr bwMode="blackWhite">
          <a:xfrm>
            <a:off x="4572000" y="1628800"/>
            <a:ext cx="3960440" cy="576064"/>
          </a:xfrm>
          <a:prstGeom prst="callout2">
            <a:avLst>
              <a:gd name="adj1" fmla="val 22153"/>
              <a:gd name="adj2" fmla="val -1944"/>
              <a:gd name="adj3" fmla="val 22153"/>
              <a:gd name="adj4" fmla="val -12162"/>
              <a:gd name="adj5" fmla="val 340013"/>
              <a:gd name="adj6" fmla="val -61455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</p:spPr>
        <p:txBody>
          <a:bodyPr anchor="ctr"/>
          <a:lstStyle/>
          <a:p>
            <a:pPr eaLnBrk="0" hangingPunct="0"/>
            <a:endParaRPr lang="ru-RU" b="1" dirty="0"/>
          </a:p>
          <a:p>
            <a:pPr eaLnBrk="0" hangingPunct="0"/>
            <a:endParaRPr lang="ru-RU" b="1" dirty="0" smtClean="0">
              <a:solidFill>
                <a:srgbClr val="FFC319"/>
              </a:solidFill>
            </a:endParaRPr>
          </a:p>
          <a:p>
            <a:pPr eaLnBrk="0" hangingPunct="0"/>
            <a:endParaRPr lang="ru-RU" b="1" dirty="0" smtClean="0">
              <a:solidFill>
                <a:srgbClr val="FFC319"/>
              </a:solidFill>
            </a:endParaRPr>
          </a:p>
          <a:p>
            <a:pPr eaLnBrk="0" hangingPunct="0"/>
            <a:endParaRPr lang="ru-RU" b="1" dirty="0" smtClean="0">
              <a:solidFill>
                <a:srgbClr val="FFC319"/>
              </a:solidFill>
            </a:endParaRPr>
          </a:p>
          <a:p>
            <a:pPr eaLnBrk="0" hangingPunct="0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организованная деятельность</a:t>
            </a:r>
          </a:p>
          <a:p>
            <a:pPr eaLnBrk="0" hangingPunct="0"/>
            <a:r>
              <a:rPr lang="ru-RU" dirty="0" smtClean="0"/>
              <a:t>направленная на повышение успешности ребенка</a:t>
            </a:r>
          </a:p>
          <a:p>
            <a:pPr eaLnBrk="0" hangingPunct="0"/>
            <a:endParaRPr lang="ru-RU" b="1" dirty="0">
              <a:solidFill>
                <a:srgbClr val="FFC319"/>
              </a:solidFill>
            </a:endParaRPr>
          </a:p>
          <a:p>
            <a:pPr eaLnBrk="0" hangingPunct="0"/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5605" name="AutoShape 23"/>
          <p:cNvSpPr>
            <a:spLocks/>
          </p:cNvSpPr>
          <p:nvPr/>
        </p:nvSpPr>
        <p:spPr bwMode="blackWhite">
          <a:xfrm>
            <a:off x="4929191" y="2852936"/>
            <a:ext cx="3891282" cy="1296144"/>
          </a:xfrm>
          <a:prstGeom prst="callout2">
            <a:avLst>
              <a:gd name="adj1" fmla="val 21884"/>
              <a:gd name="adj2" fmla="val -1954"/>
              <a:gd name="adj3" fmla="val 21884"/>
              <a:gd name="adj4" fmla="val -11843"/>
              <a:gd name="adj5" fmla="val 106263"/>
              <a:gd name="adj6" fmla="val -81906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</p:spPr>
        <p:txBody>
          <a:bodyPr anchor="ctr"/>
          <a:lstStyle/>
          <a:p>
            <a:pPr eaLnBrk="0" hangingPunct="0"/>
            <a:endParaRPr lang="ru-RU" b="1" dirty="0"/>
          </a:p>
          <a:p>
            <a:pPr eaLnBrk="0" hangingPunct="0"/>
            <a:endParaRPr lang="ru-RU" b="1" dirty="0" smtClean="0">
              <a:solidFill>
                <a:srgbClr val="00B0F0"/>
              </a:solidFill>
            </a:endParaRPr>
          </a:p>
          <a:p>
            <a:pPr eaLnBrk="0" hangingPunct="0"/>
            <a:endParaRPr lang="ru-RU" b="1" dirty="0" smtClean="0">
              <a:solidFill>
                <a:srgbClr val="00B0F0"/>
              </a:solidFill>
            </a:endParaRPr>
          </a:p>
          <a:p>
            <a:pPr eaLnBrk="0" hangingPunct="0"/>
            <a:r>
              <a:rPr lang="ru-RU" sz="2400" b="1" dirty="0" smtClean="0">
                <a:solidFill>
                  <a:srgbClr val="002060"/>
                </a:solidFill>
              </a:rPr>
              <a:t>понимания </a:t>
            </a:r>
            <a:r>
              <a:rPr lang="ru-RU" sz="2400" b="1" dirty="0">
                <a:solidFill>
                  <a:srgbClr val="002060"/>
                </a:solidFill>
              </a:rPr>
              <a:t>смысла </a:t>
            </a:r>
            <a:r>
              <a:rPr lang="ru-RU" sz="2400" b="1" dirty="0" smtClean="0">
                <a:solidFill>
                  <a:srgbClr val="002060"/>
                </a:solidFill>
              </a:rPr>
              <a:t>деятельности </a:t>
            </a:r>
          </a:p>
          <a:p>
            <a:pPr eaLnBrk="0" hangingPunct="0"/>
            <a:r>
              <a:rPr lang="ru-RU" dirty="0" smtClean="0"/>
              <a:t>организованная деятельность детей в условиях группы</a:t>
            </a:r>
          </a:p>
          <a:p>
            <a:pPr eaLnBrk="0" hangingPunct="0"/>
            <a:endParaRPr lang="ru-RU" b="1" dirty="0" smtClean="0">
              <a:solidFill>
                <a:srgbClr val="00B0F0"/>
              </a:solidFill>
            </a:endParaRPr>
          </a:p>
          <a:p>
            <a:pPr eaLnBrk="0" hangingPunct="0"/>
            <a:endParaRPr lang="ru-RU" b="1" dirty="0">
              <a:solidFill>
                <a:srgbClr val="00B0F0"/>
              </a:solidFill>
            </a:endParaRPr>
          </a:p>
          <a:p>
            <a:pPr eaLnBrk="0" hangingPunct="0"/>
            <a:endParaRPr lang="en-US" b="1" dirty="0">
              <a:solidFill>
                <a:schemeClr val="folHlink"/>
              </a:solidFill>
            </a:endParaRPr>
          </a:p>
        </p:txBody>
      </p:sp>
      <p:sp>
        <p:nvSpPr>
          <p:cNvPr id="72729" name="AutoShape 25"/>
          <p:cNvSpPr>
            <a:spLocks/>
          </p:cNvSpPr>
          <p:nvPr/>
        </p:nvSpPr>
        <p:spPr bwMode="blackWhite">
          <a:xfrm>
            <a:off x="4355976" y="4365104"/>
            <a:ext cx="3879850" cy="1152128"/>
          </a:xfrm>
          <a:prstGeom prst="callout2">
            <a:avLst>
              <a:gd name="adj1" fmla="val 29791"/>
              <a:gd name="adj2" fmla="val -3413"/>
              <a:gd name="adj3" fmla="val 23685"/>
              <a:gd name="adj4" fmla="val -13218"/>
              <a:gd name="adj5" fmla="val 23238"/>
              <a:gd name="adj6" fmla="val -70310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ru-RU" sz="2400" b="1" dirty="0" smtClean="0">
                <a:solidFill>
                  <a:srgbClr val="CC3300"/>
                </a:solidFill>
                <a:cs typeface="+mn-cs"/>
              </a:rPr>
              <a:t>формирование</a:t>
            </a:r>
            <a:endParaRPr lang="ru-RU" sz="2400" dirty="0" smtClean="0">
              <a:solidFill>
                <a:srgbClr val="CC3300"/>
              </a:solidFill>
            </a:endParaRPr>
          </a:p>
          <a:p>
            <a:pPr eaLnBrk="0" hangingPunct="0">
              <a:defRPr/>
            </a:pPr>
            <a:r>
              <a:rPr lang="ru-RU" sz="2400" b="1" dirty="0" smtClean="0">
                <a:solidFill>
                  <a:srgbClr val="CC3300"/>
                </a:solidFill>
                <a:cs typeface="+mn-cs"/>
              </a:rPr>
              <a:t>положительных эмоций</a:t>
            </a:r>
          </a:p>
          <a:p>
            <a:r>
              <a:rPr lang="ru-RU" dirty="0" smtClean="0"/>
              <a:t>развитие эмоциональной сферы</a:t>
            </a:r>
          </a:p>
          <a:p>
            <a:pPr eaLnBrk="0" hangingPunct="0">
              <a:defRPr/>
            </a:pPr>
            <a:endParaRPr lang="en-US" b="1" dirty="0">
              <a:solidFill>
                <a:schemeClr val="accent1">
                  <a:lumMod val="75000"/>
                </a:schemeClr>
              </a:solidFill>
              <a:cs typeface="+mn-cs"/>
            </a:endParaRPr>
          </a:p>
        </p:txBody>
      </p:sp>
      <p:sp>
        <p:nvSpPr>
          <p:cNvPr id="25607" name="AutoShape 26"/>
          <p:cNvSpPr>
            <a:spLocks noChangeArrowheads="1"/>
          </p:cNvSpPr>
          <p:nvPr/>
        </p:nvSpPr>
        <p:spPr bwMode="ltGray">
          <a:xfrm rot="-544120">
            <a:off x="148922" y="2733642"/>
            <a:ext cx="393700" cy="1920875"/>
          </a:xfrm>
          <a:prstGeom prst="upArrow">
            <a:avLst>
              <a:gd name="adj1" fmla="val 50194"/>
              <a:gd name="adj2" fmla="val 74947"/>
            </a:avLst>
          </a:prstGeom>
          <a:gradFill rotWithShape="1">
            <a:gsLst>
              <a:gs pos="0">
                <a:schemeClr val="accent2"/>
              </a:gs>
              <a:gs pos="100000">
                <a:srgbClr val="FCFCFC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10" name="TextBox 33"/>
          <p:cNvSpPr txBox="1">
            <a:spLocks noChangeArrowheads="1"/>
          </p:cNvSpPr>
          <p:nvPr/>
        </p:nvSpPr>
        <p:spPr bwMode="auto">
          <a:xfrm>
            <a:off x="785786" y="1857364"/>
            <a:ext cx="22860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интерес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229600" cy="105444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Подготовка к формированию интереса</a:t>
            </a:r>
            <a:endParaRPr lang="en-US" sz="3600" i="1" dirty="0"/>
          </a:p>
        </p:txBody>
      </p:sp>
      <p:sp>
        <p:nvSpPr>
          <p:cNvPr id="69635" name="Freeform 3"/>
          <p:cNvSpPr>
            <a:spLocks/>
          </p:cNvSpPr>
          <p:nvPr/>
        </p:nvSpPr>
        <p:spPr bwMode="ltGray">
          <a:xfrm>
            <a:off x="1071563" y="2500313"/>
            <a:ext cx="7389812" cy="3273425"/>
          </a:xfrm>
          <a:custGeom>
            <a:avLst/>
            <a:gdLst/>
            <a:ahLst/>
            <a:cxnLst>
              <a:cxn ang="0">
                <a:pos x="496" y="157"/>
              </a:cxn>
              <a:cxn ang="0">
                <a:pos x="0" y="0"/>
              </a:cxn>
              <a:cxn ang="0">
                <a:pos x="231" y="124"/>
              </a:cxn>
              <a:cxn ang="0">
                <a:pos x="4282" y="2025"/>
              </a:cxn>
              <a:cxn ang="0">
                <a:pos x="3974" y="2298"/>
              </a:cxn>
              <a:cxn ang="0">
                <a:pos x="5190" y="2065"/>
              </a:cxn>
              <a:cxn ang="0">
                <a:pos x="5039" y="1268"/>
              </a:cxn>
              <a:cxn ang="0">
                <a:pos x="4748" y="1507"/>
              </a:cxn>
              <a:cxn ang="0">
                <a:pos x="496" y="15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000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0000"/>
                  <a:invGamma/>
                </a:schemeClr>
              </a:gs>
            </a:gsLst>
            <a:lin ang="270000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9636" name="AutoShape 4"/>
          <p:cNvSpPr>
            <a:spLocks noChangeArrowheads="1"/>
          </p:cNvSpPr>
          <p:nvPr/>
        </p:nvSpPr>
        <p:spPr bwMode="gray">
          <a:xfrm>
            <a:off x="1785938" y="2714625"/>
            <a:ext cx="227012" cy="139700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gray">
          <a:xfrm>
            <a:off x="2857500" y="3071813"/>
            <a:ext cx="263525" cy="190500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9638" name="AutoShape 6"/>
          <p:cNvSpPr>
            <a:spLocks noChangeArrowheads="1"/>
          </p:cNvSpPr>
          <p:nvPr/>
        </p:nvSpPr>
        <p:spPr bwMode="gray">
          <a:xfrm>
            <a:off x="4143372" y="3429000"/>
            <a:ext cx="358775" cy="307975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9639" name="AutoShape 7"/>
          <p:cNvSpPr>
            <a:spLocks noChangeArrowheads="1"/>
          </p:cNvSpPr>
          <p:nvPr/>
        </p:nvSpPr>
        <p:spPr bwMode="gray">
          <a:xfrm>
            <a:off x="6286512" y="3857628"/>
            <a:ext cx="565150" cy="682625"/>
          </a:xfrm>
          <a:prstGeom prst="can">
            <a:avLst>
              <a:gd name="adj" fmla="val 21434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35686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9703" name="Text Box 11"/>
          <p:cNvSpPr txBox="1">
            <a:spLocks noChangeArrowheads="1"/>
          </p:cNvSpPr>
          <p:nvPr/>
        </p:nvSpPr>
        <p:spPr bwMode="gray">
          <a:xfrm>
            <a:off x="3143250" y="1340769"/>
            <a:ext cx="4381078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2400" dirty="0"/>
              <a:t>Организация поисковой деятельности</a:t>
            </a:r>
            <a:endParaRPr lang="en-US" sz="2400" dirty="0"/>
          </a:p>
        </p:txBody>
      </p:sp>
      <p:sp>
        <p:nvSpPr>
          <p:cNvPr id="29704" name="Text Box 15"/>
          <p:cNvSpPr txBox="1">
            <a:spLocks noChangeArrowheads="1"/>
          </p:cNvSpPr>
          <p:nvPr/>
        </p:nvSpPr>
        <p:spPr bwMode="gray">
          <a:xfrm>
            <a:off x="323528" y="3717032"/>
            <a:ext cx="4032448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Переход от внешней </a:t>
            </a:r>
            <a:r>
              <a:rPr lang="ru-RU" sz="2400" dirty="0" smtClean="0"/>
              <a:t>к внутренней потребности ребенка </a:t>
            </a:r>
            <a:r>
              <a:rPr lang="ru-RU" sz="2400" b="1" dirty="0" smtClean="0"/>
              <a:t> </a:t>
            </a:r>
            <a:r>
              <a:rPr lang="ru-RU" sz="2400" dirty="0" smtClean="0"/>
              <a:t>в познании</a:t>
            </a:r>
            <a:endParaRPr lang="ru-RU" sz="2400" dirty="0"/>
          </a:p>
        </p:txBody>
      </p:sp>
      <p:sp>
        <p:nvSpPr>
          <p:cNvPr id="29705" name="Text Box 18"/>
          <p:cNvSpPr txBox="1">
            <a:spLocks noChangeArrowheads="1"/>
          </p:cNvSpPr>
          <p:nvPr/>
        </p:nvSpPr>
        <p:spPr bwMode="gray">
          <a:xfrm>
            <a:off x="2915816" y="5197475"/>
            <a:ext cx="6048672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 </a:t>
            </a:r>
            <a:r>
              <a:rPr lang="ru-RU" sz="2400" dirty="0" smtClean="0"/>
              <a:t>Ребёнок начинает ставить перед собой   познавательные   задачи, </a:t>
            </a:r>
            <a:r>
              <a:rPr lang="ru-RU" sz="2400" dirty="0" smtClean="0"/>
              <a:t>ищет   </a:t>
            </a:r>
            <a:r>
              <a:rPr lang="ru-RU" sz="2400" dirty="0" smtClean="0"/>
              <a:t>объяснение </a:t>
            </a:r>
            <a:r>
              <a:rPr lang="ru-RU" sz="2400" dirty="0" smtClean="0"/>
              <a:t> </a:t>
            </a:r>
            <a:r>
              <a:rPr lang="ru-RU" sz="2400" dirty="0" smtClean="0"/>
              <a:t>замеченным  </a:t>
            </a:r>
            <a:r>
              <a:rPr lang="ru-RU" sz="2400" dirty="0" smtClean="0"/>
              <a:t>явлениям</a:t>
            </a:r>
            <a:endParaRPr lang="en-US" sz="2400" b="1" dirty="0"/>
          </a:p>
        </p:txBody>
      </p:sp>
      <p:cxnSp>
        <p:nvCxnSpPr>
          <p:cNvPr id="29706" name="AutoShape 19"/>
          <p:cNvCxnSpPr>
            <a:cxnSpLocks noChangeShapeType="1"/>
          </p:cNvCxnSpPr>
          <p:nvPr/>
        </p:nvCxnSpPr>
        <p:spPr bwMode="gray">
          <a:xfrm rot="5400000">
            <a:off x="2326482" y="1816894"/>
            <a:ext cx="203200" cy="7127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cxnSp>
        <p:nvCxnSpPr>
          <p:cNvPr id="29707" name="AutoShape 22"/>
          <p:cNvCxnSpPr>
            <a:cxnSpLocks noChangeShapeType="1"/>
          </p:cNvCxnSpPr>
          <p:nvPr/>
        </p:nvCxnSpPr>
        <p:spPr bwMode="gray">
          <a:xfrm rot="5400000">
            <a:off x="2327498" y="3081214"/>
            <a:ext cx="509588" cy="77311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cxnSp>
        <p:nvCxnSpPr>
          <p:cNvPr id="29708" name="AutoShape 23"/>
          <p:cNvCxnSpPr>
            <a:cxnSpLocks noChangeShapeType="1"/>
            <a:stCxn id="69639" idx="3"/>
            <a:endCxn id="29705" idx="0"/>
          </p:cNvCxnSpPr>
          <p:nvPr/>
        </p:nvCxnSpPr>
        <p:spPr bwMode="gray">
          <a:xfrm rot="5400000">
            <a:off x="5926009" y="4554397"/>
            <a:ext cx="657222" cy="62893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  <p:sp>
        <p:nvSpPr>
          <p:cNvPr id="69656" name="AutoShape 24"/>
          <p:cNvSpPr>
            <a:spLocks noChangeArrowheads="1"/>
          </p:cNvSpPr>
          <p:nvPr/>
        </p:nvSpPr>
        <p:spPr bwMode="gray">
          <a:xfrm>
            <a:off x="6286512" y="2357430"/>
            <a:ext cx="565150" cy="1730375"/>
          </a:xfrm>
          <a:prstGeom prst="can">
            <a:avLst>
              <a:gd name="adj" fmla="val 2799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9658" name="AutoShape 26"/>
          <p:cNvSpPr>
            <a:spLocks noChangeArrowheads="1"/>
          </p:cNvSpPr>
          <p:nvPr/>
        </p:nvSpPr>
        <p:spPr bwMode="gray">
          <a:xfrm>
            <a:off x="4143375" y="2428875"/>
            <a:ext cx="358775" cy="1071563"/>
          </a:xfrm>
          <a:prstGeom prst="can">
            <a:avLst>
              <a:gd name="adj" fmla="val 2824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9659" name="AutoShape 27"/>
          <p:cNvSpPr>
            <a:spLocks noChangeArrowheads="1"/>
          </p:cNvSpPr>
          <p:nvPr/>
        </p:nvSpPr>
        <p:spPr bwMode="gray">
          <a:xfrm>
            <a:off x="2857488" y="2428868"/>
            <a:ext cx="263525" cy="688975"/>
          </a:xfrm>
          <a:prstGeom prst="can">
            <a:avLst>
              <a:gd name="adj" fmla="val 23869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9660" name="AutoShape 28"/>
          <p:cNvSpPr>
            <a:spLocks noChangeArrowheads="1"/>
          </p:cNvSpPr>
          <p:nvPr/>
        </p:nvSpPr>
        <p:spPr bwMode="gray">
          <a:xfrm>
            <a:off x="1785918" y="2428868"/>
            <a:ext cx="227012" cy="358775"/>
          </a:xfrm>
          <a:prstGeom prst="can">
            <a:avLst>
              <a:gd name="adj" fmla="val 2683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5686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29713" name="TextBox 34"/>
          <p:cNvSpPr txBox="1">
            <a:spLocks noChangeArrowheads="1"/>
          </p:cNvSpPr>
          <p:nvPr/>
        </p:nvSpPr>
        <p:spPr bwMode="auto">
          <a:xfrm>
            <a:off x="467544" y="1268761"/>
            <a:ext cx="2448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Усвоение</a:t>
            </a:r>
            <a:r>
              <a:rPr lang="ru-RU" sz="2400" b="1" dirty="0"/>
              <a:t> </a:t>
            </a:r>
            <a:r>
              <a:rPr lang="ru-RU" sz="2400" dirty="0"/>
              <a:t>знаний, умений</a:t>
            </a:r>
          </a:p>
        </p:txBody>
      </p:sp>
      <p:cxnSp>
        <p:nvCxnSpPr>
          <p:cNvPr id="29714" name="AutoShape 22"/>
          <p:cNvCxnSpPr>
            <a:cxnSpLocks noChangeShapeType="1"/>
          </p:cNvCxnSpPr>
          <p:nvPr/>
        </p:nvCxnSpPr>
        <p:spPr bwMode="gray">
          <a:xfrm rot="5400000">
            <a:off x="4487738" y="1857078"/>
            <a:ext cx="509588" cy="7731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27100"/>
          </a:xfrm>
        </p:spPr>
        <p:txBody>
          <a:bodyPr/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Пути развития познавательного интереса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Ч</a:t>
            </a:r>
            <a:r>
              <a:rPr lang="ru-RU" sz="2800" dirty="0" smtClean="0"/>
              <a:t>ерез </a:t>
            </a:r>
            <a:r>
              <a:rPr lang="ru-RU" sz="2800" dirty="0"/>
              <a:t>содержание </a:t>
            </a:r>
            <a:r>
              <a:rPr lang="ru-RU" sz="2800" dirty="0" smtClean="0"/>
              <a:t>знаний по предмету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2996952"/>
            <a:ext cx="3600400" cy="1584176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Через </a:t>
            </a:r>
            <a:r>
              <a:rPr lang="ru-RU" sz="2800" dirty="0"/>
              <a:t>отношения учитель-ученик и ученик-ученик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852936"/>
            <a:ext cx="4032448" cy="1944216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/>
              <a:t>Через </a:t>
            </a:r>
            <a:r>
              <a:rPr lang="ru-RU" sz="2800" dirty="0"/>
              <a:t>деятельность учеников на уроке, во внеурочной и внеклассной работе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97152"/>
            <a:ext cx="2852738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581128"/>
            <a:ext cx="226377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val 2"/>
          <p:cNvSpPr>
            <a:spLocks noChangeArrowheads="1"/>
          </p:cNvSpPr>
          <p:nvPr/>
        </p:nvSpPr>
        <p:spPr bwMode="gray">
          <a:xfrm>
            <a:off x="2514600" y="2271713"/>
            <a:ext cx="2743200" cy="2743200"/>
          </a:xfrm>
          <a:prstGeom prst="ellipse">
            <a:avLst/>
          </a:prstGeom>
          <a:solidFill>
            <a:srgbClr val="FFFFFF">
              <a:alpha val="79999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8674" name="Oval 3"/>
          <p:cNvSpPr>
            <a:spLocks noChangeArrowheads="1"/>
          </p:cNvSpPr>
          <p:nvPr/>
        </p:nvSpPr>
        <p:spPr bwMode="gray">
          <a:xfrm>
            <a:off x="3657600" y="2786063"/>
            <a:ext cx="1619250" cy="1619250"/>
          </a:xfrm>
          <a:prstGeom prst="ellipse">
            <a:avLst/>
          </a:prstGeom>
          <a:solidFill>
            <a:srgbClr val="DCDCDC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8675" name="Line 5"/>
          <p:cNvSpPr>
            <a:spLocks noChangeShapeType="1"/>
          </p:cNvSpPr>
          <p:nvPr/>
        </p:nvSpPr>
        <p:spPr bwMode="gray">
          <a:xfrm>
            <a:off x="3733800" y="2424113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6" name="Line 6"/>
          <p:cNvSpPr>
            <a:spLocks noChangeShapeType="1"/>
          </p:cNvSpPr>
          <p:nvPr/>
        </p:nvSpPr>
        <p:spPr bwMode="gray">
          <a:xfrm flipH="1">
            <a:off x="1835696" y="4149080"/>
            <a:ext cx="1656184" cy="8555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Line 8"/>
          <p:cNvSpPr>
            <a:spLocks noChangeShapeType="1"/>
          </p:cNvSpPr>
          <p:nvPr/>
        </p:nvSpPr>
        <p:spPr bwMode="gray">
          <a:xfrm flipV="1">
            <a:off x="5029200" y="2576513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8" name="Oval 9"/>
          <p:cNvSpPr>
            <a:spLocks noChangeArrowheads="1"/>
          </p:cNvSpPr>
          <p:nvPr/>
        </p:nvSpPr>
        <p:spPr bwMode="gray">
          <a:xfrm>
            <a:off x="4295775" y="3176588"/>
            <a:ext cx="895350" cy="895350"/>
          </a:xfrm>
          <a:prstGeom prst="ellipse">
            <a:avLst/>
          </a:prstGeom>
          <a:solidFill>
            <a:srgbClr val="C0C0C0">
              <a:alpha val="50195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>
          <a:xfrm>
            <a:off x="323528" y="325438"/>
            <a:ext cx="8496944" cy="9271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FF0000"/>
                </a:solidFill>
              </a:rPr>
              <a:t>Роль взрослого в создании условий для развития интереса</a:t>
            </a:r>
            <a:endParaRPr lang="en-US" sz="3600" i="1" dirty="0">
              <a:solidFill>
                <a:srgbClr val="FF0000"/>
              </a:solidFill>
            </a:endParaRPr>
          </a:p>
        </p:txBody>
      </p:sp>
      <p:grpSp>
        <p:nvGrpSpPr>
          <p:cNvPr id="28680" name="Group 11"/>
          <p:cNvGrpSpPr>
            <a:grpSpLocks/>
          </p:cNvGrpSpPr>
          <p:nvPr/>
        </p:nvGrpSpPr>
        <p:grpSpPr bwMode="auto">
          <a:xfrm>
            <a:off x="428596" y="1628800"/>
            <a:ext cx="4201643" cy="1256819"/>
            <a:chOff x="1612" y="933"/>
            <a:chExt cx="2235" cy="1007"/>
          </a:xfrm>
        </p:grpSpPr>
        <p:sp>
          <p:nvSpPr>
            <p:cNvPr id="28756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pSp>
          <p:nvGrpSpPr>
            <p:cNvPr id="28757" name="Group 13"/>
            <p:cNvGrpSpPr>
              <a:grpSpLocks/>
            </p:cNvGrpSpPr>
            <p:nvPr/>
          </p:nvGrpSpPr>
          <p:grpSpPr bwMode="auto">
            <a:xfrm>
              <a:off x="1612" y="933"/>
              <a:ext cx="1498" cy="947"/>
              <a:chOff x="3327" y="1459"/>
              <a:chExt cx="2052" cy="1297"/>
            </a:xfrm>
          </p:grpSpPr>
          <p:sp>
            <p:nvSpPr>
              <p:cNvPr id="28771" name="Oval 15"/>
              <p:cNvSpPr>
                <a:spLocks noChangeArrowheads="1"/>
              </p:cNvSpPr>
              <p:nvPr/>
            </p:nvSpPr>
            <p:spPr bwMode="gray">
              <a:xfrm>
                <a:off x="3327" y="1577"/>
                <a:ext cx="931" cy="937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pic>
            <p:nvPicPr>
              <p:cNvPr id="28772" name="Picture 16" descr="light_shadow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"/>
              <a:stretch>
                <a:fillRect/>
              </a:stretch>
            </p:blipFill>
            <p:spPr bwMode="gray">
              <a:xfrm>
                <a:off x="4697" y="1459"/>
                <a:ext cx="682" cy="9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8773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8774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8780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81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82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83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28775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8776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77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78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79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  <p:grpSp>
          <p:nvGrpSpPr>
            <p:cNvPr id="28758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28760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766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67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68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69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8761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762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63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64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65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759" name="Rectangle 39"/>
            <p:cNvSpPr>
              <a:spLocks noChangeArrowheads="1"/>
            </p:cNvSpPr>
            <p:nvPr/>
          </p:nvSpPr>
          <p:spPr bwMode="gray">
            <a:xfrm>
              <a:off x="1824" y="1217"/>
              <a:ext cx="2023" cy="7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/>
                <a:t>Эмоциональное заражение</a:t>
              </a:r>
            </a:p>
            <a:p>
              <a:pPr algn="ctr"/>
              <a:endParaRPr lang="en-US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81" name="Group 69"/>
          <p:cNvGrpSpPr>
            <a:grpSpLocks/>
          </p:cNvGrpSpPr>
          <p:nvPr/>
        </p:nvGrpSpPr>
        <p:grpSpPr bwMode="auto">
          <a:xfrm>
            <a:off x="-356496" y="4499154"/>
            <a:ext cx="4787143" cy="2715874"/>
            <a:chOff x="996" y="791"/>
            <a:chExt cx="2127" cy="1088"/>
          </a:xfrm>
        </p:grpSpPr>
        <p:grpSp>
          <p:nvGrpSpPr>
            <p:cNvPr id="28729" name="Group 71"/>
            <p:cNvGrpSpPr>
              <a:grpSpLocks/>
            </p:cNvGrpSpPr>
            <p:nvPr/>
          </p:nvGrpSpPr>
          <p:grpSpPr bwMode="auto">
            <a:xfrm>
              <a:off x="996" y="791"/>
              <a:ext cx="1673" cy="1088"/>
              <a:chOff x="2478" y="1266"/>
              <a:chExt cx="2287" cy="1490"/>
            </a:xfrm>
          </p:grpSpPr>
          <p:sp>
            <p:nvSpPr>
              <p:cNvPr id="28743" name="Oval 73"/>
              <p:cNvSpPr>
                <a:spLocks noChangeArrowheads="1"/>
              </p:cNvSpPr>
              <p:nvPr/>
            </p:nvSpPr>
            <p:spPr bwMode="gray">
              <a:xfrm>
                <a:off x="2911" y="1266"/>
                <a:ext cx="1042" cy="784"/>
              </a:xfrm>
              <a:prstGeom prst="ellipse">
                <a:avLst/>
              </a:prstGeom>
              <a:solidFill>
                <a:schemeClr val="accent1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pic>
            <p:nvPicPr>
              <p:cNvPr id="28744" name="Picture 74" descr="light_shadow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"/>
              <a:stretch>
                <a:fillRect/>
              </a:stretch>
            </p:blipFill>
            <p:spPr bwMode="gray">
              <a:xfrm>
                <a:off x="2478" y="1501"/>
                <a:ext cx="1179" cy="8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8745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8746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8752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53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54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55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28747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8748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49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50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51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  <p:grpSp>
          <p:nvGrpSpPr>
            <p:cNvPr id="28730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28732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738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39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40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41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8733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734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35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36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37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731" name="Rectangle 97"/>
            <p:cNvSpPr>
              <a:spLocks noChangeArrowheads="1"/>
            </p:cNvSpPr>
            <p:nvPr/>
          </p:nvSpPr>
          <p:spPr bwMode="gray">
            <a:xfrm>
              <a:off x="1250" y="1026"/>
              <a:ext cx="1873" cy="5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/>
                <a:t>создание общего смыслового поля </a:t>
              </a:r>
            </a:p>
            <a:p>
              <a:pPr algn="ctr"/>
              <a:endParaRPr lang="en-US" sz="28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82" name="Group 127"/>
          <p:cNvGrpSpPr>
            <a:grpSpLocks/>
          </p:cNvGrpSpPr>
          <p:nvPr/>
        </p:nvGrpSpPr>
        <p:grpSpPr bwMode="auto">
          <a:xfrm>
            <a:off x="5656592" y="1412775"/>
            <a:ext cx="3208366" cy="1775797"/>
            <a:chOff x="2064" y="1008"/>
            <a:chExt cx="1160" cy="934"/>
          </a:xfrm>
        </p:grpSpPr>
        <p:sp>
          <p:nvSpPr>
            <p:cNvPr id="28700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195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grpSp>
          <p:nvGrpSpPr>
            <p:cNvPr id="28701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28714" name="Picture 130" descr="circuler_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715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195"/>
                </a:schemeClr>
              </a:soli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pic>
            <p:nvPicPr>
              <p:cNvPr id="28716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8717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28718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28724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25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26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27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28719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28720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21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22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8723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</p:grpSp>
        <p:grpSp>
          <p:nvGrpSpPr>
            <p:cNvPr id="28702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28704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710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11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12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13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8705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706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07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08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709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703" name="Rectangle 155"/>
            <p:cNvSpPr>
              <a:spLocks noChangeArrowheads="1"/>
            </p:cNvSpPr>
            <p:nvPr/>
          </p:nvSpPr>
          <p:spPr bwMode="gray">
            <a:xfrm>
              <a:off x="2088" y="1311"/>
              <a:ext cx="1136" cy="6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/>
                <a:t>Эмоциональное вовлечение</a:t>
              </a:r>
            </a:p>
            <a:p>
              <a:pPr algn="ctr"/>
              <a:endParaRPr lang="en-US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8683" name="Group 156"/>
          <p:cNvGrpSpPr>
            <a:grpSpLocks/>
          </p:cNvGrpSpPr>
          <p:nvPr/>
        </p:nvGrpSpPr>
        <p:grpSpPr bwMode="auto">
          <a:xfrm rot="4976862" flipH="1">
            <a:off x="3677770" y="2933523"/>
            <a:ext cx="2179637" cy="2446337"/>
            <a:chOff x="1944" y="1111"/>
            <a:chExt cx="204" cy="196"/>
          </a:xfrm>
        </p:grpSpPr>
        <p:pic>
          <p:nvPicPr>
            <p:cNvPr id="28685" name="Picture 157" descr="circuler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622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28687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28690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8696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697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698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699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8691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8692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693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694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8695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8688" name="Arc 170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0 w 43200"/>
                <a:gd name="T1" fmla="*/ 1 h 43155"/>
                <a:gd name="T2" fmla="*/ 0 w 43200"/>
                <a:gd name="T3" fmla="*/ 1 h 43155"/>
                <a:gd name="T4" fmla="*/ 0 w 43200"/>
                <a:gd name="T5" fmla="*/ 0 h 4315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155"/>
                <a:gd name="T11" fmla="*/ 43200 w 43200"/>
                <a:gd name="T12" fmla="*/ 43155 h 43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pic>
          <p:nvPicPr>
            <p:cNvPr id="28689" name="Picture 171" descr="light_shadow1"/>
            <p:cNvPicPr>
              <a:picLocks noChangeAspect="1" noChangeArrowheads="1"/>
            </p:cNvPicPr>
            <p:nvPr/>
          </p:nvPicPr>
          <p:blipFill>
            <a:blip r:embed="rId2" cstate="print"/>
            <a:srcRect t="11024" b="46"/>
            <a:stretch>
              <a:fillRect/>
            </a:stretch>
          </p:blipFill>
          <p:spPr bwMode="gray">
            <a:xfrm rot="5154465" flipH="1">
              <a:off x="2010" y="1164"/>
              <a:ext cx="110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84" name="TextBox 180"/>
          <p:cNvSpPr txBox="1">
            <a:spLocks noChangeArrowheads="1"/>
          </p:cNvSpPr>
          <p:nvPr/>
        </p:nvSpPr>
        <p:spPr bwMode="auto">
          <a:xfrm>
            <a:off x="3707904" y="3861048"/>
            <a:ext cx="20162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педагог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25438"/>
            <a:ext cx="8229600" cy="110329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>
                <a:solidFill>
                  <a:srgbClr val="FF0000"/>
                </a:solidFill>
              </a:rPr>
              <a:t>Роль семьи в развитии познавательного интереса у ребенка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endParaRPr lang="en-US" sz="3200" b="0" i="1" dirty="0">
              <a:solidFill>
                <a:srgbClr val="FF0000"/>
              </a:solidFill>
            </a:endParaRPr>
          </a:p>
        </p:txBody>
      </p:sp>
      <p:sp>
        <p:nvSpPr>
          <p:cNvPr id="67588" name="AutoShape 4"/>
          <p:cNvSpPr>
            <a:spLocks noChangeArrowheads="1"/>
          </p:cNvSpPr>
          <p:nvPr/>
        </p:nvSpPr>
        <p:spPr bwMode="gray">
          <a:xfrm>
            <a:off x="3419872" y="1916832"/>
            <a:ext cx="5328592" cy="4104456"/>
          </a:xfrm>
          <a:prstGeom prst="homePlate">
            <a:avLst>
              <a:gd name="adj" fmla="val 25462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7589" name="AutoShape 5"/>
          <p:cNvSpPr>
            <a:spLocks noChangeArrowheads="1"/>
          </p:cNvSpPr>
          <p:nvPr/>
        </p:nvSpPr>
        <p:spPr bwMode="gray">
          <a:xfrm>
            <a:off x="2699792" y="2060848"/>
            <a:ext cx="3960440" cy="3384376"/>
          </a:xfrm>
          <a:prstGeom prst="homePlate">
            <a:avLst>
              <a:gd name="adj" fmla="val 27281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7590" name="Freeform 6"/>
          <p:cNvSpPr>
            <a:spLocks/>
          </p:cNvSpPr>
          <p:nvPr/>
        </p:nvSpPr>
        <p:spPr bwMode="gray">
          <a:xfrm>
            <a:off x="1214414" y="1571612"/>
            <a:ext cx="7102002" cy="517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7" y="267"/>
              </a:cxn>
              <a:cxn ang="0">
                <a:pos x="3454" y="267"/>
              </a:cxn>
              <a:cxn ang="0">
                <a:pos x="3292" y="8"/>
              </a:cxn>
              <a:cxn ang="0">
                <a:pos x="0" y="0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2700" cap="flat" cmpd="sng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67591" name="AutoShape 7"/>
          <p:cNvSpPr>
            <a:spLocks noChangeArrowheads="1"/>
          </p:cNvSpPr>
          <p:nvPr/>
        </p:nvSpPr>
        <p:spPr bwMode="ltGray">
          <a:xfrm>
            <a:off x="611560" y="2132856"/>
            <a:ext cx="3168352" cy="2649547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 w="12700" algn="ctr">
            <a:noFill/>
            <a:prstDash val="dash"/>
            <a:miter lim="800000"/>
            <a:headEnd/>
            <a:tailEnd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>
              <a:cs typeface="+mn-cs"/>
            </a:endParaRPr>
          </a:p>
        </p:txBody>
      </p:sp>
      <p:sp>
        <p:nvSpPr>
          <p:cNvPr id="32774" name="Rectangle 8"/>
          <p:cNvSpPr>
            <a:spLocks noChangeArrowheads="1"/>
          </p:cNvSpPr>
          <p:nvPr/>
        </p:nvSpPr>
        <p:spPr bwMode="black">
          <a:xfrm>
            <a:off x="827584" y="2852936"/>
            <a:ext cx="2592288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Повседневное </a:t>
            </a:r>
            <a:r>
              <a:rPr lang="ru-RU" sz="2400" b="1" dirty="0"/>
              <a:t>общение с </a:t>
            </a:r>
            <a:r>
              <a:rPr lang="ru-RU" sz="2400" b="1" dirty="0" smtClean="0"/>
              <a:t>ребенком</a:t>
            </a:r>
            <a:endParaRPr lang="ru-RU" sz="2400" dirty="0"/>
          </a:p>
          <a:p>
            <a:pPr algn="ctr"/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32775" name="Rectangle 10"/>
          <p:cNvSpPr>
            <a:spLocks noChangeArrowheads="1"/>
          </p:cNvSpPr>
          <p:nvPr/>
        </p:nvSpPr>
        <p:spPr bwMode="auto">
          <a:xfrm>
            <a:off x="6732240" y="3212976"/>
            <a:ext cx="1800200" cy="15081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круг интересов  семьи</a:t>
            </a:r>
            <a:endParaRPr lang="ru-RU" sz="2400" dirty="0"/>
          </a:p>
          <a:p>
            <a:pPr algn="ctr"/>
            <a:endParaRPr lang="en-US" sz="2000" b="1" dirty="0">
              <a:solidFill>
                <a:srgbClr val="111111"/>
              </a:solidFill>
            </a:endParaRPr>
          </a:p>
        </p:txBody>
      </p:sp>
      <p:sp>
        <p:nvSpPr>
          <p:cNvPr id="32776" name="Rectangle 12"/>
          <p:cNvSpPr>
            <a:spLocks noChangeArrowheads="1"/>
          </p:cNvSpPr>
          <p:nvPr/>
        </p:nvSpPr>
        <p:spPr bwMode="auto">
          <a:xfrm>
            <a:off x="3923928" y="2708920"/>
            <a:ext cx="2160240" cy="21544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Поддержка в ребенке стремления узнавать новое</a:t>
            </a:r>
            <a:endParaRPr lang="ru-RU" sz="2400" dirty="0"/>
          </a:p>
          <a:p>
            <a:pPr algn="ctr"/>
            <a:endParaRPr lang="en-US" sz="1400" b="1" dirty="0">
              <a:solidFill>
                <a:srgbClr val="11111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/>
          <a:lstStyle/>
          <a:p>
            <a:pPr algn="r"/>
            <a:r>
              <a:rPr lang="ru-RU" sz="3200" dirty="0" smtClean="0"/>
              <a:t>Интерес ( от латинского иметь значение) – целенаправленное отношение человека к какому – либо объекту его потребностей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708920"/>
            <a:ext cx="8640960" cy="341724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В </a:t>
            </a:r>
            <a:r>
              <a:rPr lang="ru-RU" b="1" dirty="0" smtClean="0"/>
              <a:t>основе возникновения интересов </a:t>
            </a:r>
            <a:r>
              <a:rPr lang="ru-RU" b="1" dirty="0" smtClean="0"/>
              <a:t>лежат потребности.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Интересы </a:t>
            </a:r>
            <a:r>
              <a:rPr lang="ru-RU" b="1" dirty="0" smtClean="0"/>
              <a:t>определяются положением различных слоев </a:t>
            </a:r>
            <a:r>
              <a:rPr lang="ru-RU" b="1" dirty="0" smtClean="0"/>
              <a:t>населения. 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Интерес </a:t>
            </a:r>
            <a:r>
              <a:rPr lang="ru-RU" b="1" dirty="0" smtClean="0"/>
              <a:t>побуждает человека к </a:t>
            </a:r>
            <a:r>
              <a:rPr lang="ru-RU" b="1" dirty="0" smtClean="0"/>
              <a:t>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1317612"/>
          </a:xfrm>
        </p:spPr>
        <p:txBody>
          <a:bodyPr/>
          <a:lstStyle/>
          <a:p>
            <a:pPr algn="ctr"/>
            <a:r>
              <a:rPr lang="ru-RU" sz="3200" dirty="0" smtClean="0"/>
              <a:t>                                                 </a:t>
            </a:r>
            <a:br>
              <a:rPr lang="ru-RU" sz="3200" dirty="0" smtClean="0"/>
            </a:br>
            <a:r>
              <a:rPr lang="ru-RU" sz="3200" i="1" dirty="0" smtClean="0">
                <a:solidFill>
                  <a:srgbClr val="FF0000"/>
                </a:solidFill>
              </a:rPr>
              <a:t>Условия, способствующие становлению познавательных действий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396420"/>
            <a:ext cx="6858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Игра    </a:t>
            </a:r>
            <a:r>
              <a:rPr lang="ru-RU" sz="3200" b="1" dirty="0" smtClean="0">
                <a:solidFill>
                  <a:srgbClr val="0070C0"/>
                </a:solidFill>
              </a:rPr>
              <a:t>Общение   Деятельность </a:t>
            </a:r>
            <a:endParaRPr lang="ru-RU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3115772"/>
          <a:ext cx="882164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892"/>
                <a:gridCol w="3240360"/>
                <a:gridCol w="3528392"/>
              </a:tblGrid>
              <a:tr h="25545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Развитие мелкой моторики</a:t>
                      </a:r>
                    </a:p>
                    <a:p>
                      <a:endParaRPr lang="ru-RU" sz="2800" dirty="0">
                        <a:solidFill>
                          <a:schemeClr val="bg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Развитие эмоциональной сферы и </a:t>
                      </a:r>
                      <a:r>
                        <a:rPr lang="ru-RU" sz="2800" baseline="0" dirty="0" err="1" smtClean="0">
                          <a:solidFill>
                            <a:schemeClr val="tx1"/>
                          </a:solidFill>
                        </a:rPr>
                        <a:t>саморегуляции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детей</a:t>
                      </a:r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2800" dirty="0">
                        <a:solidFill>
                          <a:schemeClr val="bg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Коммуникативные навыки</a:t>
                      </a:r>
                    </a:p>
                    <a:p>
                      <a:endParaRPr lang="ru-RU" sz="2800" dirty="0">
                        <a:solidFill>
                          <a:schemeClr val="bg1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58" y="257174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</a:t>
            </a:r>
            <a:endParaRPr lang="ru-RU" b="1" dirty="0"/>
          </a:p>
        </p:txBody>
      </p:sp>
      <p:cxnSp>
        <p:nvCxnSpPr>
          <p:cNvPr id="10" name="Прямая со стрелкой 9"/>
          <p:cNvCxnSpPr/>
          <p:nvPr/>
        </p:nvCxnSpPr>
        <p:spPr bwMode="auto">
          <a:xfrm>
            <a:off x="4860032" y="1844824"/>
            <a:ext cx="642942" cy="5715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Прямая со стрелкой 16"/>
          <p:cNvCxnSpPr/>
          <p:nvPr/>
        </p:nvCxnSpPr>
        <p:spPr bwMode="auto">
          <a:xfrm rot="10800000" flipV="1">
            <a:off x="2627784" y="1772816"/>
            <a:ext cx="785818" cy="5715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Прямая со стрелкой 7"/>
          <p:cNvCxnSpPr/>
          <p:nvPr/>
        </p:nvCxnSpPr>
        <p:spPr bwMode="auto">
          <a:xfrm>
            <a:off x="4139952" y="1772816"/>
            <a:ext cx="0" cy="7200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3833"/>
            <a:ext cx="8208912" cy="594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27498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Движение 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ступеням: осилил одну ступеньку – иди дальше, выше. </a:t>
            </a:r>
            <a:r>
              <a:rPr lang="ru-RU" sz="2000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3140968"/>
            <a:ext cx="9217024" cy="3168351"/>
          </a:xfrm>
        </p:spPr>
        <p:txBody>
          <a:bodyPr/>
          <a:lstStyle/>
          <a:p>
            <a:pPr indent="450850">
              <a:buNone/>
            </a:pP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>
              <a:buNone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Интересно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делать то, что требует напряжения,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трудности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должны быть посильными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Неправомерное облегчение учебного материала,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неоправданно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медленный темп его изучения,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многократные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однообразные повторения не могут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интенсивному развитию</a:t>
            </a: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”.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(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Л.В.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Занков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>
          <a:xfrm>
            <a:off x="755576" y="1988840"/>
            <a:ext cx="1857388" cy="571504"/>
          </a:xfrm>
          <a:prstGeom prst="flowChartInputOutpu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Блок-схема: данные 5"/>
          <p:cNvSpPr/>
          <p:nvPr/>
        </p:nvSpPr>
        <p:spPr>
          <a:xfrm>
            <a:off x="3131840" y="2276872"/>
            <a:ext cx="1857388" cy="571504"/>
          </a:xfrm>
          <a:prstGeom prst="flowChartInputOutpu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Блок-схема: данные 6"/>
          <p:cNvSpPr/>
          <p:nvPr/>
        </p:nvSpPr>
        <p:spPr>
          <a:xfrm>
            <a:off x="5580112" y="2564904"/>
            <a:ext cx="1857388" cy="571504"/>
          </a:xfrm>
          <a:prstGeom prst="flowChartInputOutpu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 descr="penguin-dance.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18669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enguin-dance.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60648"/>
            <a:ext cx="18669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penguin-dance.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48680"/>
            <a:ext cx="18669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 noGrp="1"/>
          </p:cNvGraphicFramePr>
          <p:nvPr>
            <p:ph type="chart" idx="1"/>
          </p:nvPr>
        </p:nvGraphicFramePr>
        <p:xfrm>
          <a:off x="323528" y="1412776"/>
          <a:ext cx="849694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31840" y="2780928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Методы и приемы, используемые, для </a:t>
            </a:r>
          </a:p>
          <a:p>
            <a:pPr algn="ctr"/>
            <a:r>
              <a:rPr lang="ru-RU" sz="2400" b="1" dirty="0" smtClean="0"/>
              <a:t>формирования </a:t>
            </a:r>
          </a:p>
          <a:p>
            <a:pPr algn="ctr"/>
            <a:r>
              <a:rPr lang="ru-RU" sz="2400" b="1" dirty="0" smtClean="0"/>
              <a:t>интереса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5643579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214290"/>
            <a:ext cx="8072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/>
                </a:solidFill>
              </a:rPr>
              <a:t>Психолого-педагогические технологии, используемые в работе</a:t>
            </a:r>
            <a:endParaRPr lang="ru-RU" sz="32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25438"/>
            <a:ext cx="7643192" cy="195143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Методический прием </a:t>
            </a:r>
            <a:r>
              <a:rPr lang="ru-RU" sz="3200" i="1" dirty="0" smtClean="0">
                <a:latin typeface="Calibri" pitchFamily="34" charset="0"/>
              </a:rPr>
              <a:t>– </a:t>
            </a:r>
            <a:r>
              <a:rPr lang="ru-RU" sz="3200" i="1" dirty="0" smtClean="0"/>
              <a:t>отдельное действие учителя или ученика, входящее в состав метода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424936" cy="420933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alibri" pitchFamily="34" charset="0"/>
              </a:rPr>
              <a:t>Методические приемы, </a:t>
            </a:r>
            <a:r>
              <a:rPr lang="ru-RU" dirty="0" smtClean="0">
                <a:latin typeface="Calibri" pitchFamily="34" charset="0"/>
              </a:rPr>
              <a:t>активизирующие интерес к содержанию </a:t>
            </a:r>
            <a:r>
              <a:rPr lang="ru-RU" dirty="0" smtClean="0">
                <a:latin typeface="Calibri" pitchFamily="34" charset="0"/>
              </a:rPr>
              <a:t>учебного </a:t>
            </a:r>
            <a:r>
              <a:rPr lang="ru-RU" dirty="0" smtClean="0">
                <a:latin typeface="Calibri" pitchFamily="34" charset="0"/>
              </a:rPr>
              <a:t>материала: </a:t>
            </a:r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2800" dirty="0" smtClean="0"/>
              <a:t>          - Демонстрационные</a:t>
            </a:r>
          </a:p>
          <a:p>
            <a:pPr>
              <a:buNone/>
            </a:pPr>
            <a:r>
              <a:rPr lang="ru-RU" sz="2800" dirty="0" smtClean="0"/>
              <a:t>          - Логические</a:t>
            </a:r>
          </a:p>
          <a:p>
            <a:pPr>
              <a:buNone/>
            </a:pPr>
            <a:r>
              <a:rPr lang="ru-RU" sz="2800" dirty="0" smtClean="0"/>
              <a:t>          - Графические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- Другие приемы (новизны,</a:t>
            </a:r>
            <a:r>
              <a:rPr lang="ru-RU" sz="2800" dirty="0" smtClean="0"/>
              <a:t> </a:t>
            </a:r>
            <a:r>
              <a:rPr lang="ru-RU" sz="2800" dirty="0" smtClean="0"/>
              <a:t>динамичности,</a:t>
            </a:r>
            <a:r>
              <a:rPr lang="ru-RU" sz="2800" dirty="0" smtClean="0"/>
              <a:t> з</a:t>
            </a:r>
            <a:r>
              <a:rPr lang="ru-RU" sz="2800" dirty="0" smtClean="0"/>
              <a:t>начимости,</a:t>
            </a:r>
            <a:r>
              <a:rPr lang="ru-RU" sz="2800" dirty="0" smtClean="0"/>
              <a:t> </a:t>
            </a:r>
            <a:r>
              <a:rPr lang="ru-RU" sz="2800" dirty="0" smtClean="0"/>
              <a:t>создания </a:t>
            </a:r>
            <a:r>
              <a:rPr lang="ru-RU" sz="2800" dirty="0" smtClean="0"/>
              <a:t>проблемной ситуации</a:t>
            </a: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,</a:t>
            </a: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468830"/>
            <a:ext cx="74168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4000" i="1" dirty="0" smtClean="0"/>
              <a:t>Интересы человека выражают направленность его </a:t>
            </a:r>
            <a:r>
              <a:rPr lang="ru-RU" sz="4000" i="1" dirty="0" smtClean="0"/>
              <a:t>личности</a:t>
            </a:r>
            <a:r>
              <a:rPr lang="ru-RU" sz="4000" i="1" dirty="0" smtClean="0"/>
              <a:t>, которая во многом определяет его жизненный путь, </a:t>
            </a:r>
            <a:r>
              <a:rPr lang="ru-RU" sz="4000" i="1" dirty="0" smtClean="0"/>
              <a:t>характер </a:t>
            </a:r>
            <a:r>
              <a:rPr lang="ru-RU" sz="4000" i="1" dirty="0" smtClean="0"/>
              <a:t>деятельности и т. д</a:t>
            </a:r>
            <a:r>
              <a:rPr lang="ru-RU" sz="4000" i="1" dirty="0" smtClean="0"/>
              <a:t>.</a:t>
            </a:r>
            <a:endParaRPr lang="ru-RU" sz="4000" i="1" dirty="0" smtClean="0"/>
          </a:p>
        </p:txBody>
      </p:sp>
      <p:pic>
        <p:nvPicPr>
          <p:cNvPr id="3" name="Picture 5" descr="9f4c7997cd1195b82c39bba72c7e0bb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3050" y="3843337"/>
            <a:ext cx="2520950" cy="301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1231354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Стадии проявления познавательных интересов у детей </a:t>
            </a:r>
            <a:r>
              <a:rPr lang="ru-RU" sz="3200" i="1" dirty="0" smtClean="0">
                <a:solidFill>
                  <a:srgbClr val="FF0000"/>
                </a:solidFill>
              </a:rPr>
              <a:t>( </a:t>
            </a:r>
            <a:r>
              <a:rPr lang="ru-RU" sz="3200" i="1" dirty="0" smtClean="0">
                <a:solidFill>
                  <a:srgbClr val="FF0000"/>
                </a:solidFill>
              </a:rPr>
              <a:t>по В.А. </a:t>
            </a:r>
            <a:r>
              <a:rPr lang="ru-RU" sz="3200" i="1" dirty="0" err="1" smtClean="0">
                <a:solidFill>
                  <a:srgbClr val="FF0000"/>
                </a:solidFill>
              </a:rPr>
              <a:t>Онищуку</a:t>
            </a:r>
            <a:r>
              <a:rPr lang="ru-RU" sz="3200" i="1" dirty="0" smtClean="0">
                <a:solidFill>
                  <a:srgbClr val="FF0000"/>
                </a:solidFill>
              </a:rPr>
              <a:t>)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b="1" dirty="0" smtClean="0"/>
              <a:t>Любопытство</a:t>
            </a:r>
            <a:r>
              <a:rPr lang="ru-RU" dirty="0" smtClean="0"/>
              <a:t> </a:t>
            </a:r>
            <a:r>
              <a:rPr lang="ru-RU" dirty="0" smtClean="0"/>
              <a:t>– элементарная стадия ориентировки, связанная с новизной предмета, который может и не иметь для ребёнка особого значения. На этой стадии дети могут заинтересоваться тем или иным предметом, но у них ещё не заметно стремление к познанию сущности объектов.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Стадии проявления познавательных интересов у детей </a:t>
            </a:r>
            <a:r>
              <a:rPr lang="ru-RU" sz="3200" i="1" dirty="0" smtClean="0">
                <a:solidFill>
                  <a:srgbClr val="FF0000"/>
                </a:solidFill>
              </a:rPr>
              <a:t>( </a:t>
            </a:r>
            <a:r>
              <a:rPr lang="ru-RU" sz="3200" i="1" dirty="0" smtClean="0">
                <a:solidFill>
                  <a:srgbClr val="FF0000"/>
                </a:solidFill>
              </a:rPr>
              <a:t>по В.А. </a:t>
            </a:r>
            <a:r>
              <a:rPr lang="ru-RU" sz="3200" i="1" dirty="0" err="1" smtClean="0">
                <a:solidFill>
                  <a:srgbClr val="FF0000"/>
                </a:solidFill>
              </a:rPr>
              <a:t>Онищуку</a:t>
            </a:r>
            <a:r>
              <a:rPr lang="ru-RU" sz="3200" i="1" dirty="0" smtClean="0">
                <a:solidFill>
                  <a:srgbClr val="FF0000"/>
                </a:solidFill>
              </a:rPr>
              <a:t>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</a:t>
            </a:r>
            <a:r>
              <a:rPr lang="ru-RU" b="1" dirty="0" smtClean="0"/>
              <a:t>Любознательность </a:t>
            </a:r>
            <a:r>
              <a:rPr lang="ru-RU" dirty="0" smtClean="0"/>
              <a:t>– стремление подробнее познакомиться с предметом, выйти за пределы видимого и слышимого, расширить свои познания. На этой стадии появляется стремление узнать новое, возникает интеллектуальное чувство радости познания. Дети спрашивают или стараются самостоятельно найти ответы на возникшие у них вопросы;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Стадии проявления познавательных интересов у детей </a:t>
            </a:r>
            <a:r>
              <a:rPr lang="ru-RU" sz="3200" i="1" dirty="0" smtClean="0">
                <a:solidFill>
                  <a:srgbClr val="FF0000"/>
                </a:solidFill>
              </a:rPr>
              <a:t>( </a:t>
            </a:r>
            <a:r>
              <a:rPr lang="ru-RU" sz="3200" i="1" dirty="0" smtClean="0">
                <a:solidFill>
                  <a:srgbClr val="FF0000"/>
                </a:solidFill>
              </a:rPr>
              <a:t>по В.А. </a:t>
            </a:r>
            <a:r>
              <a:rPr lang="ru-RU" sz="3200" i="1" dirty="0" err="1" smtClean="0">
                <a:solidFill>
                  <a:srgbClr val="FF0000"/>
                </a:solidFill>
              </a:rPr>
              <a:t>Онищуку</a:t>
            </a:r>
            <a:r>
              <a:rPr lang="ru-RU" sz="3200" i="1" dirty="0" smtClean="0">
                <a:solidFill>
                  <a:srgbClr val="FF0000"/>
                </a:solidFill>
              </a:rPr>
              <a:t>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4752529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3. </a:t>
            </a:r>
            <a:r>
              <a:rPr lang="ru-RU" sz="2800" b="1" dirty="0" smtClean="0"/>
              <a:t>П</a:t>
            </a:r>
            <a:r>
              <a:rPr lang="ru-RU" sz="2800" b="1" dirty="0" smtClean="0"/>
              <a:t>ознавательный </a:t>
            </a:r>
            <a:r>
              <a:rPr lang="ru-RU" sz="2800" b="1" dirty="0" smtClean="0"/>
              <a:t>интерес </a:t>
            </a:r>
            <a:r>
              <a:rPr lang="ru-RU" sz="2800" dirty="0" smtClean="0"/>
              <a:t>– стадия характеризуется тем, что у детей не только возникают проблемные вопросы и познавательные ситуации, но и появляется стремление самостоятельно их решать. В центре внимания детей на этой стадии не получение готового материала, готовой информации и не сама по себе деятельность по подражанию или образцу, а проблема, познавательная задача, ситуация, которую следует решить. Дети сами ищут причину, стремясь проникнуть в сущность явления.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325438"/>
            <a:ext cx="8640960" cy="9271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i="1" dirty="0">
                <a:solidFill>
                  <a:srgbClr val="002060"/>
                </a:solidFill>
              </a:rPr>
              <a:t>Структура познавательного </a:t>
            </a:r>
            <a:r>
              <a:rPr lang="ru-RU" sz="3200" i="1" dirty="0" smtClean="0">
                <a:solidFill>
                  <a:srgbClr val="002060"/>
                </a:solidFill>
              </a:rPr>
              <a:t>интереса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5" name="AutoShape 2"/>
          <p:cNvSpPr>
            <a:spLocks noGrp="1" noChangeArrowheads="1"/>
          </p:cNvSpPr>
          <p:nvPr>
            <p:ph idx="1"/>
          </p:nvPr>
        </p:nvSpPr>
        <p:spPr bwMode="auto">
          <a:xfrm>
            <a:off x="2339752" y="2996952"/>
            <a:ext cx="4248472" cy="2160240"/>
          </a:xfrm>
          <a:custGeom>
            <a:avLst/>
            <a:gdLst>
              <a:gd name="T0" fmla="*/ 4319588 w 21600"/>
              <a:gd name="T1" fmla="*/ 1727994 h 21600"/>
              <a:gd name="T2" fmla="*/ 2159794 w 21600"/>
              <a:gd name="T3" fmla="*/ 3455987 h 21600"/>
              <a:gd name="T4" fmla="*/ 0 w 21600"/>
              <a:gd name="T5" fmla="*/ 1727994 h 21600"/>
              <a:gd name="T6" fmla="*/ 2159794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160 w 21600"/>
              <a:gd name="T13" fmla="*/ 8640 h 21600"/>
              <a:gd name="T14" fmla="*/ 19440 w 21600"/>
              <a:gd name="T15" fmla="*/ 129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ru-RU" sz="2400" b="1" dirty="0"/>
              <a:t>Познавательный интерес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2627784" y="1484784"/>
            <a:ext cx="3744416" cy="1347788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Интеллектуальный</a:t>
            </a:r>
          </a:p>
          <a:p>
            <a:pPr algn="ctr"/>
            <a:r>
              <a:rPr lang="ru-RU" sz="2400" b="1" dirty="0"/>
              <a:t>компонент</a:t>
            </a: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0" y="3429000"/>
            <a:ext cx="2339752" cy="1347787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Регулятивный </a:t>
            </a:r>
          </a:p>
          <a:p>
            <a:pPr algn="ctr"/>
            <a:r>
              <a:rPr lang="ru-RU" sz="2400" b="1" dirty="0"/>
              <a:t>компонент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6588224" y="3284984"/>
            <a:ext cx="2555776" cy="1584176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Эмоциональный</a:t>
            </a:r>
          </a:p>
          <a:p>
            <a:pPr algn="ctr"/>
            <a:r>
              <a:rPr lang="ru-RU" sz="2400" b="1" dirty="0"/>
              <a:t>компонент</a:t>
            </a:r>
            <a:r>
              <a:rPr lang="ru-RU" b="1" dirty="0"/>
              <a:t>	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2483768" y="5301208"/>
            <a:ext cx="3888432" cy="1347788"/>
          </a:xfrm>
          <a:prstGeom prst="foldedCorner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Творческий</a:t>
            </a:r>
          </a:p>
          <a:p>
            <a:pPr algn="ctr"/>
            <a:r>
              <a:rPr lang="ru-RU" sz="2400" b="1" dirty="0"/>
              <a:t>компонент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ru-RU" dirty="0" smtClean="0"/>
              <a:t>Связан с развитием операций мышления (анализ, синтез, обобщение, сравнение, классификация) и направленностью детских вопросов на существенные свойства и характеристики исследуемых объектов</a:t>
            </a:r>
          </a:p>
          <a:p>
            <a:endParaRPr lang="ru-RU" dirty="0"/>
          </a:p>
        </p:txBody>
      </p:sp>
      <p:sp>
        <p:nvSpPr>
          <p:cNvPr id="4" name="AutoShape 2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332656"/>
            <a:ext cx="8712968" cy="1231354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ИНТЕЛЛЕКТУАЛЬНЫЙ КОМПОНЕНТ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435280" cy="42813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характеризуемый положительным отношением к деятельности, к процессу деятельности и наиболее ярко проявляющийся во время взаимодействия с другим человеком (оказание помощи, проявление заинтересованности, положительных эмоций в ходе совместной деятельности с взрослым и со сверстниками). </a:t>
            </a:r>
            <a:endParaRPr lang="ru-RU" dirty="0"/>
          </a:p>
        </p:txBody>
      </p:sp>
      <p:sp>
        <p:nvSpPr>
          <p:cNvPr id="4" name="AutoShape 24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04664"/>
            <a:ext cx="8784976" cy="1447378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ЭМОЦИОНАЛЬНЫЙ КОМПОНЕНТ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eaLnBrk="1" hangingPunct="1"/>
            <a:r>
              <a:rPr lang="ru-RU" dirty="0" smtClean="0"/>
              <a:t>Связан </a:t>
            </a:r>
            <a:r>
              <a:rPr lang="ru-RU" dirty="0" smtClean="0"/>
              <a:t>с преодолением трудностей, планированием деятельности, отношением к результатам деятельности, развитием рефлексивных способностей</a:t>
            </a:r>
          </a:p>
        </p:txBody>
      </p:sp>
      <p:sp>
        <p:nvSpPr>
          <p:cNvPr id="4" name="AutoShap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25438"/>
            <a:ext cx="8229600" cy="1447378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РЕГУЛЯТИВНЫЙ КОМПОНЕНТ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sv7_ani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Tsv7_ani</Template>
  <TotalTime>819</TotalTime>
  <Words>731</Words>
  <Application>Microsoft Office PowerPoint</Application>
  <PresentationFormat>Экран (4:3)</PresentationFormat>
  <Paragraphs>127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Tsv7_ani</vt:lpstr>
      <vt:lpstr>Microsoft Clip Gallery</vt:lpstr>
      <vt:lpstr>Слайд 1</vt:lpstr>
      <vt:lpstr>Интерес ( от латинского иметь значение) – целенаправленное отношение человека к какому – либо объекту его потребностей</vt:lpstr>
      <vt:lpstr>Стадии проявления познавательных интересов у детей ( по В.А. Онищуку)</vt:lpstr>
      <vt:lpstr>Стадии проявления познавательных интересов у детей ( по В.А. Онищуку)</vt:lpstr>
      <vt:lpstr>Стадии проявления познавательных интересов у детей ( по В.А. Онищуку)</vt:lpstr>
      <vt:lpstr>Структура познавательного интереса</vt:lpstr>
      <vt:lpstr>ИНТЕЛЛЕКТУАЛЬНЫЙ КОМПОНЕНТ</vt:lpstr>
      <vt:lpstr>ЭМОЦИОНАЛЬНЫЙ КОМПОНЕНТ</vt:lpstr>
      <vt:lpstr>РЕГУЛЯТИВНЫЙ КОМПОНЕНТ</vt:lpstr>
      <vt:lpstr> </vt:lpstr>
      <vt:lpstr>Уровни развития  познавательного интереса</vt:lpstr>
      <vt:lpstr>Слайд 12</vt:lpstr>
      <vt:lpstr>Классификация интересов</vt:lpstr>
      <vt:lpstr>Этапы развития интереса</vt:lpstr>
      <vt:lpstr>Создание положительного отношения к деятельности</vt:lpstr>
      <vt:lpstr>Подготовка к формированию интереса</vt:lpstr>
      <vt:lpstr>Пути развития познавательного интереса</vt:lpstr>
      <vt:lpstr>Роль взрослого в создании условий для развития интереса</vt:lpstr>
      <vt:lpstr> Роль семьи в развитии познавательного интереса у ребенка </vt:lpstr>
      <vt:lpstr>                                                  Условия, способствующие становлению познавательных действий </vt:lpstr>
      <vt:lpstr>Слайд 21</vt:lpstr>
      <vt:lpstr>             Движение по ступеням: осилил одну ступеньку – иди дальше, выше.  </vt:lpstr>
      <vt:lpstr>Слайд 23</vt:lpstr>
      <vt:lpstr>Методический прием – отдельное действие учителя или ученика, входящее в состав метода 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познавательных интересов и познавательных действий  ребенка через его вовлеченность в различные виды деятельности.</dc:title>
  <dc:creator>Пользователь</dc:creator>
  <dc:description>http://propowerpoint.ru - Áåñïëàòíûå øàáëîíû äëÿ ïðåçåíòàöèé. Ïîëåçíûå ñîâåòû è óðîêè  _x000d__x000d_
PowerPoint .</dc:description>
  <cp:lastModifiedBy>ASUS</cp:lastModifiedBy>
  <cp:revision>107</cp:revision>
  <dcterms:created xsi:type="dcterms:W3CDTF">2014-12-18T16:34:05Z</dcterms:created>
  <dcterms:modified xsi:type="dcterms:W3CDTF">2017-01-09T23:22:14Z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000800ea0c0000000000010243100207f6000400038000</vt:lpwstr>
  </property>
</Properties>
</file>