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59" r:id="rId5"/>
    <p:sldId id="260" r:id="rId6"/>
    <p:sldId id="278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3CC35-0325-4806-82F9-3CBFD575312A}" type="datetimeFigureOut">
              <a:rPr lang="ru-RU" smtClean="0"/>
              <a:pPr/>
              <a:t>25.08.2016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6A84D-DC31-4469-A169-B98114C75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2.ucoz.ru/_ph/56/2/552854373.gif" TargetMode="External"/><Relationship Id="rId2" Type="http://schemas.openxmlformats.org/officeDocument/2006/relationships/hyperlink" Target="http://www.consultant.ru/document/cons_doc_LAW_155553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animo2.ucoz.ru/_ph/56/2/320200767.gi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animo2.ucoz.ru/_ph/56/2/320200767.gi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animo2.ucoz.ru/_ph/56/2/320200767.gi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animo2.ucoz.ru/_ph/56/2/412876003.gi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animo2.ucoz.ru/_ph/56/2/412876003.gif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animo2.ucoz.ru/_ph/56/2/412876003.gi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animo2.ucoz.ru/_ph/56/2/412876003.gi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animo2.ucoz.ru/_ph/56/2/412876003.gi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animo2.ucoz.ru/_ph/56/2/175287017.gi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animo2.ucoz.ru/_ph/56/2/175287017.gi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animo2.ucoz.ru/_ph/56/2/994374723.gi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animo2.ucoz.ru/_ph/56/2/994374723.gi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animo2.ucoz.ru/_ph/56/2/994374723.gi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animo2.ucoz.ru/_ph/56/2/861099360.gi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animo2.ucoz.ru/_ph/56/2/861099360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animo2.ucoz.ru/_ph/56/2/320200767.gi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060848"/>
            <a:ext cx="8352928" cy="1512168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Профессиональный стандарт педагога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848872" cy="237626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hlinkClick r:id="rId2"/>
              </a:rPr>
              <a:t>Приказ Минтруда России от 18.10.2013 N 544н "Об утверждении профессионального стандарта "Педагог (педагогическая деятельность в сфере дошкольного, начального общего, основного общего, среднего общего образования) (воспитатель, учитель)"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6" name="Picture 6" descr="http://animo2.ucoz.ru/_ph/56/1/552854373.jpg?1415382673">
            <a:hlinkClick r:id="rId3" tooltip="Просмотры: 2535 | Размеры: 70x140, 23.4Kb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1080120" cy="216024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544522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Вводится в действие с </a:t>
            </a:r>
            <a:r>
              <a:rPr lang="ru-RU" sz="3600" b="1" dirty="0" smtClean="0"/>
              <a:t>1 января 2017 года.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04664"/>
            <a:ext cx="5842992" cy="10849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Часть вторая: воспитательная работа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892480" cy="53012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5. Эффективно управлять классами, с целью вовлечения учеников в процесс обучения и воспитания, мотивируя их учебно-познавательную деятельность. Ставить воспитательные цели, способствующие развитию учеников, независимо от их происхождения, способностей и характера, постоянно искать педагогические пути их достижения. </a:t>
            </a:r>
          </a:p>
          <a:p>
            <a:pPr>
              <a:buNone/>
            </a:pPr>
            <a:r>
              <a:rPr lang="ru-RU" dirty="0" smtClean="0"/>
              <a:t>6. Устанавливать четкие правила поведения в классе в соответствии со школьным уставом и правилами поведения в образовательной организации. </a:t>
            </a:r>
          </a:p>
          <a:p>
            <a:pPr>
              <a:buNone/>
            </a:pPr>
            <a:r>
              <a:rPr lang="ru-RU" dirty="0" smtClean="0"/>
              <a:t>7. Оказывать всестороннюю помощь и поддержку в организации ученических органов самоуправления. </a:t>
            </a:r>
          </a:p>
          <a:p>
            <a:pPr>
              <a:buNone/>
            </a:pPr>
            <a:r>
              <a:rPr lang="ru-RU" dirty="0" smtClean="0"/>
              <a:t>8. Уметь общаться с детьми, признавая их достоинство, понимая и принимая их. </a:t>
            </a:r>
          </a:p>
          <a:p>
            <a:pPr>
              <a:buNone/>
            </a:pPr>
            <a:r>
              <a:rPr lang="ru-RU" dirty="0" smtClean="0"/>
              <a:t>9. Уметь находить </a:t>
            </a:r>
            <a:r>
              <a:rPr lang="ru-RU" i="1" dirty="0" smtClean="0"/>
              <a:t>(обнаруживать) ценностный аспект учебного знания и информации и обеспечивать его понимание и переживание учащимися. </a:t>
            </a:r>
          </a:p>
          <a:p>
            <a:endParaRPr lang="ru-RU" dirty="0"/>
          </a:p>
        </p:txBody>
      </p:sp>
      <p:pic>
        <p:nvPicPr>
          <p:cNvPr id="12290" name="Picture 2" descr="http://animo2.ucoz.ru/_ph/56/1/320200767.jpg?1415382673">
            <a:hlinkClick r:id="rId2" tooltip="Просмотры: 4695 | Размеры: 112x150, 66.9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40"/>
            <a:ext cx="1152128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10. Уметь проектировать и создавать ситуации и события, развивающие эмоционально-ценностную сферу ребенка </a:t>
            </a:r>
            <a:r>
              <a:rPr lang="ru-RU" i="1" dirty="0" smtClean="0"/>
              <a:t>(культуру переживаний и ценностные ориентации ребенка). </a:t>
            </a:r>
          </a:p>
          <a:p>
            <a:pPr>
              <a:buNone/>
            </a:pPr>
            <a:r>
              <a:rPr lang="ru-RU" dirty="0" smtClean="0"/>
              <a:t>11. Уметь обнаруживать и реализовывать </a:t>
            </a:r>
            <a:r>
              <a:rPr lang="ru-RU" i="1" dirty="0" smtClean="0"/>
              <a:t>(воплощать) воспитательные возможности различных видов деятельности ребенка (учебной, игровой, трудовой, спортивной, художественной и т.д.). </a:t>
            </a:r>
          </a:p>
          <a:p>
            <a:pPr>
              <a:buNone/>
            </a:pPr>
            <a:r>
              <a:rPr lang="ru-RU" dirty="0" smtClean="0"/>
              <a:t>12. Уметь строить воспитательную деятельность с учетом культурных различий детей, половозрастных и индивидуальных особенностей. </a:t>
            </a:r>
          </a:p>
          <a:p>
            <a:pPr>
              <a:buNone/>
            </a:pPr>
            <a:r>
              <a:rPr lang="ru-RU" dirty="0" smtClean="0"/>
              <a:t>13. Уметь создавать в учебных группах (классе, кружке, секции и т.п.) детско-взрослые общности учащихся, их родителей и педагогов. </a:t>
            </a:r>
          </a:p>
          <a:p>
            <a:pPr>
              <a:buNone/>
            </a:pPr>
            <a:r>
              <a:rPr lang="ru-RU" dirty="0" smtClean="0"/>
              <a:t>14. Уметь поддерживать конструктивные воспитательные усилия родителей (лиц, их заменяющих) учащихся, привлекать семью к решению вопросов воспитания ребенка. </a:t>
            </a:r>
          </a:p>
        </p:txBody>
      </p:sp>
      <p:pic>
        <p:nvPicPr>
          <p:cNvPr id="11266" name="Picture 2" descr="http://animo2.ucoz.ru/_ph/56/1/320200767.jpg?1415382673">
            <a:hlinkClick r:id="rId2" tooltip="Просмотры: 4695 | Размеры: 112x150, 66.9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066800" cy="142875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71800" y="188640"/>
            <a:ext cx="5915000" cy="13010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Часть вторая: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воспитательная работа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Часть вторая: воспитательная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15. Уметь сотрудничать </a:t>
            </a:r>
            <a:r>
              <a:rPr lang="ru-RU" i="1" dirty="0" smtClean="0"/>
              <a:t>(конструктивно взаимодействовать) с другими педагогами и специалистами в решении воспитательных задач (</a:t>
            </a:r>
            <a:r>
              <a:rPr lang="ru-RU" i="1" dirty="0" err="1" smtClean="0"/>
              <a:t>задач</a:t>
            </a:r>
            <a:r>
              <a:rPr lang="ru-RU" i="1" dirty="0" smtClean="0"/>
              <a:t> духовно-нравственного развития ребенка). </a:t>
            </a:r>
          </a:p>
          <a:p>
            <a:pPr>
              <a:buNone/>
            </a:pPr>
            <a:r>
              <a:rPr lang="ru-RU" dirty="0" smtClean="0"/>
              <a:t>16. Уметь анализировать реальное состояние дел в классе, поддерживать в детском коллективе деловую дружелюбную атмосферу. </a:t>
            </a:r>
          </a:p>
          <a:p>
            <a:pPr>
              <a:buNone/>
            </a:pPr>
            <a:r>
              <a:rPr lang="ru-RU" dirty="0" smtClean="0"/>
              <a:t>17. Уметь защищать достоинство и интересы учащихся, помогать детям, оказавшимся в конфликтной ситуации и/или неблагоприятных условиях. </a:t>
            </a:r>
          </a:p>
          <a:p>
            <a:pPr>
              <a:buNone/>
            </a:pPr>
            <a:r>
              <a:rPr lang="ru-RU" dirty="0" smtClean="0"/>
              <a:t>18. Поддерживать уклад, атмосферу и традиции жизни школы, внося в них свой положительный вклад.</a:t>
            </a:r>
          </a:p>
          <a:p>
            <a:endParaRPr lang="ru-RU" dirty="0"/>
          </a:p>
        </p:txBody>
      </p:sp>
      <p:pic>
        <p:nvPicPr>
          <p:cNvPr id="10242" name="Picture 2" descr="http://animo2.ucoz.ru/_ph/56/1/320200767.jpg?1415382673">
            <a:hlinkClick r:id="rId2" tooltip="Просмотры: 4695 | Размеры: 112x150, 66.9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0668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2232248"/>
          </a:xfrm>
        </p:spPr>
        <p:txBody>
          <a:bodyPr>
            <a:normAutofit/>
          </a:bodyPr>
          <a:lstStyle/>
          <a:p>
            <a:r>
              <a:rPr lang="ru-RU" b="1" dirty="0" smtClean="0"/>
              <a:t>Часть </a:t>
            </a:r>
            <a:r>
              <a:rPr lang="ru-RU" b="1" dirty="0"/>
              <a:t>третья: </a:t>
            </a:r>
            <a:r>
              <a:rPr lang="ru-RU" b="1" dirty="0" smtClean="0"/>
              <a:t>развитие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(</a:t>
            </a:r>
            <a:r>
              <a:rPr lang="ru-RU" sz="3100" b="1" dirty="0"/>
              <a:t>Личностные качества и профессиональные компетенции, необходимые педагогу для осуществления развивающей деятельности)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564904"/>
            <a:ext cx="8568952" cy="403244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1. Готовность принять разных детей, вне зависимости от их реальных учебных возможностей, особенностей в поведении, состояния психического и физического здоровья. Профессиональная установка на оказание помощи любому ребенку. </a:t>
            </a:r>
          </a:p>
          <a:p>
            <a:pPr>
              <a:buNone/>
            </a:pPr>
            <a:r>
              <a:rPr lang="ru-RU" dirty="0" smtClean="0"/>
              <a:t>2. Способность в ходе наблюдения выявлять разнообразные проблемы детей, связанные с особенностями их развития. </a:t>
            </a:r>
          </a:p>
          <a:p>
            <a:pPr>
              <a:buNone/>
            </a:pPr>
            <a:r>
              <a:rPr lang="ru-RU" dirty="0" smtClean="0"/>
              <a:t>3. Способность оказать адресную помощь ребенку своими педагогическими приемами. </a:t>
            </a:r>
          </a:p>
          <a:p>
            <a:endParaRPr lang="ru-RU" dirty="0"/>
          </a:p>
        </p:txBody>
      </p:sp>
      <p:pic>
        <p:nvPicPr>
          <p:cNvPr id="9222" name="Picture 6" descr="http://animo2.ucoz.ru/_ph/56/1/412876003.jpg?1415382673">
            <a:hlinkClick r:id="rId2" tooltip="Просмотры: 3129 | Размеры: 128x128, 19.4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"/>
            <a:ext cx="1152128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692696"/>
            <a:ext cx="8229600" cy="583264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pPr>
              <a:buNone/>
            </a:pPr>
            <a:r>
              <a:rPr lang="ru-RU" dirty="0" smtClean="0"/>
              <a:t>4</a:t>
            </a:r>
            <a:r>
              <a:rPr lang="ru-RU" dirty="0"/>
              <a:t>. Готовность к взаимодействию с другими специалистами в рамках </a:t>
            </a:r>
            <a:r>
              <a:rPr lang="ru-RU" dirty="0" err="1"/>
              <a:t>психолого-медико-педагогического</a:t>
            </a:r>
            <a:r>
              <a:rPr lang="ru-RU" dirty="0"/>
              <a:t> консилиума. </a:t>
            </a:r>
          </a:p>
          <a:p>
            <a:pPr>
              <a:buNone/>
            </a:pPr>
            <a:r>
              <a:rPr lang="ru-RU" dirty="0"/>
              <a:t>5. Умение читать документацию специалистов (психологов, дефектологов, логопедов и т.д.). </a:t>
            </a:r>
          </a:p>
          <a:p>
            <a:pPr>
              <a:buNone/>
            </a:pPr>
            <a:r>
              <a:rPr lang="ru-RU" dirty="0"/>
              <a:t>6. Умение составлять совместно с другими специалистами программу индивидуального развития ребенка. </a:t>
            </a:r>
          </a:p>
          <a:p>
            <a:pPr>
              <a:buNone/>
            </a:pPr>
            <a:r>
              <a:rPr lang="ru-RU" dirty="0"/>
              <a:t>7. Владение специальными методиками, позволяющими проводить коррекционно-развивающую работу.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33265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Часть третья: развитие </a:t>
            </a:r>
            <a:endParaRPr lang="ru-RU" sz="4000" dirty="0"/>
          </a:p>
        </p:txBody>
      </p:sp>
      <p:pic>
        <p:nvPicPr>
          <p:cNvPr id="6" name="Picture 6" descr="http://animo2.ucoz.ru/_ph/56/1/412876003.jpg?1415382673">
            <a:hlinkClick r:id="rId2" tooltip="Просмотры: 3129 | Размеры: 128x128, 19.4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152128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2565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8. Умение отслеживать динамику развития ребенка. </a:t>
            </a:r>
          </a:p>
          <a:p>
            <a:pPr>
              <a:buNone/>
            </a:pPr>
            <a:r>
              <a:rPr lang="ru-RU" dirty="0" smtClean="0"/>
              <a:t>9. Умение защитить тех, кого в детском коллективе не принимают. </a:t>
            </a:r>
          </a:p>
          <a:p>
            <a:pPr>
              <a:buNone/>
            </a:pPr>
            <a:r>
              <a:rPr lang="ru-RU" dirty="0" smtClean="0"/>
              <a:t>10. Знание общих закономерностей развития личности и проявления личностных свойств, психологических законов периодизации и кризисов развития, возрастных особенностей учащихся. </a:t>
            </a:r>
          </a:p>
          <a:p>
            <a:pPr>
              <a:buNone/>
            </a:pPr>
            <a:r>
              <a:rPr lang="ru-RU" dirty="0" smtClean="0"/>
              <a:t>11. Умение использовать в практике своей работы психологические подходы: культурно-исторический,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и развивающий. </a:t>
            </a:r>
          </a:p>
          <a:p>
            <a:pPr>
              <a:buNone/>
            </a:pPr>
            <a:r>
              <a:rPr lang="ru-RU" dirty="0" smtClean="0"/>
              <a:t>12. Умение проектировать психологически безопасную и комфортную образовательную среду, знать и уметь проводить профилактику различных форм насилия в школе.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Picture 6" descr="http://animo2.ucoz.ru/_ph/56/1/412876003.jpg?1415382673">
            <a:hlinkClick r:id="rId2" tooltip="Просмотры: 3129 | Размеры: 128x128, 19.4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1152128" cy="10527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33265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Часть третья: развитие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3732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13. Умение (совместно с психологом и другими специалистами) осуществлять психолого-педагогическое сопровождение образовательных программ начального и среднего общего образования, в том числе программ дополнительного образования. </a:t>
            </a:r>
          </a:p>
          <a:p>
            <a:pPr>
              <a:buNone/>
            </a:pPr>
            <a:r>
              <a:rPr lang="ru-RU" dirty="0" smtClean="0"/>
              <a:t>14. Владение элементарными приемами психодиагностики личностных характеристик и возрастных особенностей учащихся, осуществление совместно с психологом мониторинга личностных характеристик ребенка. </a:t>
            </a:r>
          </a:p>
          <a:p>
            <a:pPr>
              <a:buNone/>
            </a:pPr>
            <a:r>
              <a:rPr lang="ru-RU" dirty="0" smtClean="0"/>
              <a:t>15. Умение (совместно с психологом и другими специалистами) составить психолого-педагогическую характеристику (портрет) личности учащегося. </a:t>
            </a:r>
          </a:p>
          <a:p>
            <a:pPr>
              <a:buNone/>
            </a:pPr>
            <a:r>
              <a:rPr lang="ru-RU" dirty="0" smtClean="0"/>
              <a:t>16. Умение разрабатывать и реализовывать индивидуальные программы развития с учетом личностных и возрастных особенностей учащихся.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692696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Часть третья: развитие </a:t>
            </a:r>
            <a:endParaRPr lang="ru-RU" sz="4000" dirty="0"/>
          </a:p>
        </p:txBody>
      </p:sp>
      <p:pic>
        <p:nvPicPr>
          <p:cNvPr id="6" name="Picture 6" descr="http://animo2.ucoz.ru/_ph/56/1/412876003.jpg?1415382673">
            <a:hlinkClick r:id="rId2" tooltip="Просмотры: 3129 | Размеры: 128x128, 19.4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1152128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17. Умение формировать и развивать универсальные учебные действия, образцы и ценности социального поведения, навыки поведения в мире виртуальной реальности и социальных сетях, навыки поликультурного общения и толерантность, ключевые компетенции (по международным нормам) и т.д. </a:t>
            </a:r>
          </a:p>
          <a:p>
            <a:pPr>
              <a:buNone/>
            </a:pPr>
            <a:r>
              <a:rPr lang="ru-RU" dirty="0" smtClean="0"/>
              <a:t>18. Владение психолого-педагогическими технологиями (в том числе инклюзивными), необходимыми для работы с различными учащимися: одаренные дети, социально уязвимые дети, попавшие в трудные жизненные ситуации, дети-мигранты, дети-сироты, дети с особыми образовательными потребностями (</a:t>
            </a:r>
            <a:r>
              <a:rPr lang="ru-RU" dirty="0" err="1" smtClean="0"/>
              <a:t>аутисты</a:t>
            </a:r>
            <a:r>
              <a:rPr lang="ru-RU" dirty="0" smtClean="0"/>
              <a:t>, СДВГ и др.), дети с ОВЗ, дети с девиациями поведения, дети с зависимостью. </a:t>
            </a:r>
          </a:p>
          <a:p>
            <a:pPr>
              <a:buNone/>
            </a:pPr>
            <a:r>
              <a:rPr lang="ru-RU" dirty="0" smtClean="0"/>
              <a:t>19. Умение формировать детско-взрослые сообщества, знание их социально-психологических особенностей и закономерностей развития. </a:t>
            </a:r>
          </a:p>
          <a:p>
            <a:pPr>
              <a:buNone/>
            </a:pPr>
            <a:r>
              <a:rPr lang="ru-RU" dirty="0" smtClean="0"/>
              <a:t>20. Знание основных закономерностей семейных отношений, позволяющих эффективно работать с родительской общественностью.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Picture 6" descr="http://animo2.ucoz.ru/_ph/56/1/412876003.jpg?1415382673">
            <a:hlinkClick r:id="rId2" tooltip="Просмотры: 3129 | Размеры: 128x128, 19.4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1152128" cy="10527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Часть третья: развитие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6563072" cy="94096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Методы оценки выполнения требований профессионального стандарта педагога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52578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Итоговая </a:t>
            </a:r>
            <a:r>
              <a:rPr lang="ru-RU" dirty="0"/>
              <a:t>оценка профессиональной деятельности педагога производится по результатам обучения, воспитания и развития учащихся. </a:t>
            </a:r>
          </a:p>
          <a:p>
            <a:r>
              <a:rPr lang="ru-RU" dirty="0" smtClean="0"/>
              <a:t> </a:t>
            </a:r>
            <a:r>
              <a:rPr lang="ru-RU" dirty="0"/>
              <a:t>в оценке работы педагога с сохранными, способными учащимися в качестве критериев могут рассматриваться высокие учебные достижения и победы в олимпиадах разного уровня. </a:t>
            </a:r>
          </a:p>
          <a:p>
            <a:r>
              <a:rPr lang="ru-RU" dirty="0"/>
              <a:t>По отношению к учащимся, имеющим особенности и ограниченные возможности, в качестве критериев успешной работы педагогами совместно с психологами могут рассматриваться интегративные показатели, свидетельствующие о положительной динамике развития ребенка. </a:t>
            </a:r>
          </a:p>
        </p:txBody>
      </p:sp>
      <p:pic>
        <p:nvPicPr>
          <p:cNvPr id="33794" name="Picture 2" descr="http://animo2.ucoz.ru/_ph/56/1/175287017.jpg?1415382673">
            <a:hlinkClick r:id="rId2" tooltip="Просмотры: 1726 | Размеры: 72x150, 10.5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6858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563072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Методы оценки выполнения требований профессионального стандарта педагога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оценка деятельности учителя </a:t>
            </a:r>
            <a:r>
              <a:rPr lang="ru-RU" dirty="0" smtClean="0"/>
              <a:t>требует </a:t>
            </a:r>
            <a:r>
              <a:rPr lang="ru-RU" dirty="0"/>
              <a:t>закрепления организационных форм и соответствующего им порядка проведения, обеспечивающего общественное участие в этой процедуре. </a:t>
            </a:r>
            <a:endParaRPr lang="ru-RU" dirty="0" smtClean="0"/>
          </a:p>
          <a:p>
            <a:r>
              <a:rPr lang="ru-RU" dirty="0"/>
              <a:t>Оценка соответствия требованиям, предъявляемым к учителю, может быть проведена посредством внутреннего аудита, включающего анализ планов и отчетов, посещение проводимых им уроков, или в иной форме. </a:t>
            </a:r>
            <a:endParaRPr lang="ru-RU" dirty="0" smtClean="0"/>
          </a:p>
          <a:p>
            <a:r>
              <a:rPr lang="ru-RU" dirty="0"/>
              <a:t>Результаты внутренних аудитов должны учитываться при проведении государственной аттестации учителя и присвоении ему соответствующей категории.</a:t>
            </a:r>
          </a:p>
        </p:txBody>
      </p:sp>
      <p:pic>
        <p:nvPicPr>
          <p:cNvPr id="4" name="Picture 2" descr="http://animo2.ucoz.ru/_ph/56/1/175287017.jpg?1415382673">
            <a:hlinkClick r:id="rId2" tooltip="Просмотры: 1726 | Размеры: 72x150, 10.5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40"/>
            <a:ext cx="6858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764704"/>
            <a:ext cx="8424936" cy="536145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/>
              <a:t> Профессиональный стандарт </a:t>
            </a:r>
            <a:r>
              <a:rPr lang="ru-RU" sz="4400" dirty="0" smtClean="0"/>
              <a:t>- это характеристика квалификации, необходимой работнику для осуществления определенного вида профессиональной деятельности.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404664"/>
            <a:ext cx="8280920" cy="4525963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/>
              <a:t>   Успехов в овладении профессиональным стандартом педагога</a:t>
            </a:r>
            <a:r>
              <a:rPr lang="ru-RU" sz="5400" dirty="0" smtClean="0"/>
              <a:t>  !</a:t>
            </a:r>
            <a:endParaRPr lang="ru-RU" sz="5400" dirty="0"/>
          </a:p>
        </p:txBody>
      </p:sp>
      <p:pic>
        <p:nvPicPr>
          <p:cNvPr id="34820" name="Picture 4" descr="http://i048.radikal.ru/1208/c4/763e678c85b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140968"/>
            <a:ext cx="5184576" cy="3200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404664"/>
            <a:ext cx="626469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ХАРАКТЕРИСТИКА СТАНДАРТА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568952" cy="506916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в нем определяются </a:t>
            </a:r>
            <a:r>
              <a:rPr lang="ru-RU" sz="2800" b="1" dirty="0"/>
              <a:t>основные</a:t>
            </a:r>
            <a:r>
              <a:rPr lang="ru-RU" sz="2800" dirty="0"/>
              <a:t> требования к квалификации педагога.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Может дополнятся региональными требованиями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Может быть дополнен внутренним стандартом образовательного учреждения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Является уровневым, учитывающим специфику работы педагогов дошкольного учреждения и школы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Отражает структуру профессиональной деятельности педагога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Выдвигает требования к личностным качествам педагога</a:t>
            </a:r>
          </a:p>
        </p:txBody>
      </p:sp>
      <p:pic>
        <p:nvPicPr>
          <p:cNvPr id="1026" name="Picture 2" descr="http://animo2.ucoz.ru/_ph/56/1/994374723.jpg?1415382673">
            <a:hlinkClick r:id="rId2" tooltip="Просмотры: 1113 | Размеры: 120x109, 18.3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14300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7427168" cy="10081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Зачем нужен профессиональный стандарт педагога 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97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 </a:t>
            </a:r>
            <a:r>
              <a:rPr lang="ru-RU" dirty="0"/>
              <a:t>Стандарт – инструмент реализации стратегии образования в меняющемся мире. </a:t>
            </a:r>
          </a:p>
          <a:p>
            <a:pPr>
              <a:buNone/>
            </a:pPr>
            <a:r>
              <a:rPr lang="ru-RU" dirty="0"/>
              <a:t> Стандарт – инструмент повышения качества образования и выхода отечественного образования на международный уровень. </a:t>
            </a:r>
          </a:p>
          <a:p>
            <a:pPr>
              <a:buNone/>
            </a:pPr>
            <a:r>
              <a:rPr lang="ru-RU" dirty="0"/>
              <a:t> Стандарт – объективный измеритель квалификации педагога. </a:t>
            </a:r>
          </a:p>
          <a:p>
            <a:pPr>
              <a:buNone/>
            </a:pPr>
            <a:r>
              <a:rPr lang="ru-RU" dirty="0"/>
              <a:t> Стандарт – средство отбора педагогических кадров в учреждения образования. </a:t>
            </a:r>
          </a:p>
          <a:p>
            <a:pPr>
              <a:buNone/>
            </a:pPr>
            <a:r>
              <a:rPr lang="ru-RU" dirty="0"/>
              <a:t> Стандарт – основа для формирования трудового договора, фиксирующего отношения между работником и работодателем. </a:t>
            </a:r>
          </a:p>
          <a:p>
            <a:endParaRPr lang="ru-RU" dirty="0"/>
          </a:p>
        </p:txBody>
      </p:sp>
      <p:pic>
        <p:nvPicPr>
          <p:cNvPr id="26628" name="Picture 4" descr="http://animo2.ucoz.ru/_ph/56/1/994374723.jpg?1415382673">
            <a:hlinkClick r:id="rId2" tooltip="Просмотры: 1113 | Размеры: 120x109, 18.3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978" y="260648"/>
            <a:ext cx="1382686" cy="1255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Область применения.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Сфера </a:t>
            </a:r>
            <a:r>
              <a:rPr lang="ru-RU" b="1" dirty="0"/>
              <a:t>дошкольного, начального и общего среднего образования.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Профессиональный </a:t>
            </a:r>
            <a:r>
              <a:rPr lang="ru-RU" b="1" dirty="0"/>
              <a:t>стандарт педагога может применяться: </a:t>
            </a:r>
          </a:p>
          <a:p>
            <a:pPr>
              <a:buNone/>
            </a:pPr>
            <a:r>
              <a:rPr lang="ru-RU" dirty="0" smtClean="0"/>
              <a:t>-   при </a:t>
            </a:r>
            <a:r>
              <a:rPr lang="ru-RU" dirty="0"/>
              <a:t>приеме на работу в общеобразовательное учреждение на должность «педагог»; </a:t>
            </a:r>
          </a:p>
          <a:p>
            <a:pPr>
              <a:buNone/>
            </a:pPr>
            <a:r>
              <a:rPr lang="ru-RU" dirty="0" smtClean="0"/>
              <a:t>-  при </a:t>
            </a:r>
            <a:r>
              <a:rPr lang="ru-RU" dirty="0"/>
              <a:t>проведении аттестации педагогов образовательных учреждений региональными органами исполнительной власти, осуществляющими управление в сфере образования</a:t>
            </a:r>
            <a:r>
              <a:rPr lang="ru-RU" b="1" dirty="0"/>
              <a:t>; </a:t>
            </a:r>
          </a:p>
          <a:p>
            <a:pPr>
              <a:buNone/>
            </a:pPr>
            <a:r>
              <a:rPr lang="ru-RU" dirty="0" smtClean="0"/>
              <a:t>-   при </a:t>
            </a:r>
            <a:r>
              <a:rPr lang="ru-RU" dirty="0"/>
              <a:t>проведении аттестации педагогов самими образовательными организациями, в случае предоставления им соответствующих полномочий. </a:t>
            </a:r>
          </a:p>
        </p:txBody>
      </p:sp>
      <p:pic>
        <p:nvPicPr>
          <p:cNvPr id="16386" name="Picture 2" descr="http://animo2.ucoz.ru/_ph/56/1/994374723.jpg?1415382673">
            <a:hlinkClick r:id="rId2" tooltip="Просмотры: 1113 | Размеры: 120x109, 18.3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114300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688" y="274638"/>
            <a:ext cx="5616624" cy="49006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Трудовая функция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16832"/>
            <a:ext cx="1512168" cy="172819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/>
              <a:t>Общепедагогическая функция. Обучение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916832"/>
            <a:ext cx="1296144" cy="172819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/>
              <a:t>Воспитательная деятельность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916832"/>
            <a:ext cx="1440160" cy="172819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/>
              <a:t>Развивающая деятельность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836712"/>
            <a:ext cx="396044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Педагогическая деятельность по реализации программ начального общего образования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2852936"/>
            <a:ext cx="396044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Педагогическая деятельность по реализации программ дошкольного образования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4653136"/>
            <a:ext cx="396044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Педагогическая деятельность по реализации программ основного и среднего общего образован</a:t>
            </a:r>
            <a:r>
              <a:rPr lang="ru-RU" sz="2400" dirty="0" smtClean="0"/>
              <a:t>ия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836712"/>
            <a:ext cx="4248472" cy="72008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Обобщённая трудовая функция 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443711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Трудовые действия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Необходимые знания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Необходимые умения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65618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Содержание профессионального стандарта педагога </a:t>
            </a:r>
            <a:br>
              <a:rPr lang="ru-RU" sz="3200" b="1" dirty="0" smtClean="0"/>
            </a:br>
            <a:r>
              <a:rPr lang="ru-RU" sz="3200" b="1" dirty="0" smtClean="0"/>
              <a:t>(трудовые действия, умения, знания)</a:t>
            </a:r>
            <a:br>
              <a:rPr lang="ru-RU" sz="3200" b="1" dirty="0" smtClean="0"/>
            </a:br>
            <a:r>
              <a:rPr lang="ru-RU" sz="3200" b="1" dirty="0" smtClean="0"/>
              <a:t> Часть первая: обучение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86916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Педагог должен</a:t>
            </a:r>
            <a:r>
              <a:rPr lang="ru-RU" b="1" dirty="0">
                <a:solidFill>
                  <a:srgbClr val="FF0000"/>
                </a:solidFill>
              </a:rPr>
              <a:t>: </a:t>
            </a:r>
          </a:p>
          <a:p>
            <a:pPr>
              <a:buNone/>
            </a:pPr>
            <a:r>
              <a:rPr lang="ru-RU" sz="3400" dirty="0"/>
              <a:t>1. Иметь высшее образование. Педагогам, имеющим среднее специальное образование и работающим в настоящее время в дошкольных организациях и начальной школе, должны быть созданы условия для его получения без отрыва от своей профессиональной деятельности. </a:t>
            </a:r>
          </a:p>
          <a:p>
            <a:pPr>
              <a:buNone/>
            </a:pPr>
            <a:r>
              <a:rPr lang="ru-RU" sz="3400" dirty="0"/>
              <a:t>2. Демонстрировать знание предмета и программы обучения. </a:t>
            </a:r>
          </a:p>
          <a:p>
            <a:pPr>
              <a:buNone/>
            </a:pPr>
            <a:r>
              <a:rPr lang="ru-RU" sz="3400" dirty="0"/>
              <a:t>3. Уметь планировать, проводить уроки, анализировать их эффективность (самоанализ урока). </a:t>
            </a:r>
          </a:p>
          <a:p>
            <a:pPr>
              <a:buNone/>
            </a:pPr>
            <a:r>
              <a:rPr lang="ru-RU" sz="3400" dirty="0"/>
              <a:t>4. Владеть формами и методами обучения, выходящими за рамки уроков: лабораторные эксперименты, полевая практика и т.п. </a:t>
            </a:r>
          </a:p>
          <a:p>
            <a:endParaRPr lang="ru-RU" dirty="0"/>
          </a:p>
        </p:txBody>
      </p:sp>
      <p:pic>
        <p:nvPicPr>
          <p:cNvPr id="15364" name="Picture 4" descr="http://animo2.ucoz.ru/_ph/56/1/861099360.jpg?1415382673">
            <a:hlinkClick r:id="rId2" tooltip="Просмотры: 1837 | Размеры: 150x200, 14.5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36104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5. Использовать специальные подходы к обучению, для того чтобы включить в образовательный процесс всех учеников: со специальными потребностями в образовании; одаренных учеников; учеников, для которых  русский язык не является родным; учеников с ограниченными возможностями и т.д. </a:t>
            </a:r>
          </a:p>
          <a:p>
            <a:pPr>
              <a:buNone/>
            </a:pPr>
            <a:r>
              <a:rPr lang="ru-RU" dirty="0" smtClean="0"/>
              <a:t>6. Уметь объективно оценивать знания учеников, используя разные формы и методы контроля. </a:t>
            </a:r>
          </a:p>
          <a:p>
            <a:pPr>
              <a:buNone/>
            </a:pPr>
            <a:r>
              <a:rPr lang="ru-RU" dirty="0" smtClean="0"/>
              <a:t>7. Владеть </a:t>
            </a:r>
            <a:r>
              <a:rPr lang="ru-RU" dirty="0" err="1" smtClean="0"/>
              <a:t>ИКТ-компетенциями</a:t>
            </a:r>
            <a:r>
              <a:rPr lang="ru-RU" dirty="0" smtClean="0"/>
              <a:t> (подробные разъяснения в отношении </a:t>
            </a:r>
            <a:r>
              <a:rPr lang="ru-RU" dirty="0" err="1" smtClean="0"/>
              <a:t>ИКТ-компетенций</a:t>
            </a:r>
            <a:r>
              <a:rPr lang="ru-RU" dirty="0" smtClean="0"/>
              <a:t> приведены в Приложении ).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404664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Часть первая: обучение</a:t>
            </a:r>
            <a:endParaRPr lang="ru-RU" sz="4000" dirty="0"/>
          </a:p>
        </p:txBody>
      </p:sp>
      <p:pic>
        <p:nvPicPr>
          <p:cNvPr id="13316" name="Picture 4" descr="http://animo2.ucoz.ru/_ph/56/1/861099360.jpg?1415382673">
            <a:hlinkClick r:id="rId2" tooltip="Просмотры: 1837 | Размеры: 150x200, 14.5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1059582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2008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Часть вторая: воспитательная работа</a:t>
            </a:r>
            <a:br>
              <a:rPr lang="ru-RU" sz="4000" b="1" dirty="0" smtClean="0"/>
            </a:br>
            <a:r>
              <a:rPr lang="ru-RU" sz="4000" b="1" dirty="0" smtClean="0"/>
              <a:t> Педагог должен: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752528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  <a:p>
            <a:pPr>
              <a:buNone/>
            </a:pPr>
            <a:r>
              <a:rPr lang="ru-RU" dirty="0"/>
              <a:t>1. Владеть формами и методами воспитательной работы, используя их как на уроке, так и во внеклассной деятельности. </a:t>
            </a:r>
          </a:p>
          <a:p>
            <a:pPr>
              <a:buNone/>
            </a:pPr>
            <a:r>
              <a:rPr lang="ru-RU" dirty="0"/>
              <a:t>2. Владеть методами организации экскурсий, походов и экспедиций. </a:t>
            </a:r>
          </a:p>
          <a:p>
            <a:pPr>
              <a:buNone/>
            </a:pPr>
            <a:r>
              <a:rPr lang="ru-RU" dirty="0"/>
              <a:t>3. Владеть методами музейной педагогики, используя их для расширения кругозора учащихся. </a:t>
            </a:r>
          </a:p>
          <a:p>
            <a:pPr>
              <a:buNone/>
            </a:pPr>
            <a:r>
              <a:rPr lang="ru-RU" dirty="0"/>
              <a:t>4. Эффективно регулировать поведение учащихся для обеспечения безопасной образовательной среды. 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338" name="Picture 2" descr="http://animo2.ucoz.ru/_ph/56/1/320200767.jpg?1415382673">
            <a:hlinkClick r:id="rId2" tooltip="Просмотры: 4695 | Размеры: 112x150, 66.9Kb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0668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1436</Words>
  <Application>Microsoft Office PowerPoint</Application>
  <PresentationFormat>Экран (4:3)</PresentationFormat>
  <Paragraphs>107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Профессиональный стандарт педагога</vt:lpstr>
      <vt:lpstr>Слайд 2</vt:lpstr>
      <vt:lpstr>ХАРАКТЕРИСТИКА СТАНДАРТА</vt:lpstr>
      <vt:lpstr>Зачем нужен профессиональный стандарт педагога ? </vt:lpstr>
      <vt:lpstr> Область применения.</vt:lpstr>
      <vt:lpstr>Трудовая функция</vt:lpstr>
      <vt:lpstr>Содержание профессионального стандарта педагога  (трудовые действия, умения, знания)  Часть первая: обучение</vt:lpstr>
      <vt:lpstr>Слайд 8</vt:lpstr>
      <vt:lpstr>   Часть вторая: воспитательная работа  Педагог должен:    </vt:lpstr>
      <vt:lpstr>Часть вторая: воспитательная работа  </vt:lpstr>
      <vt:lpstr> </vt:lpstr>
      <vt:lpstr>Часть вторая: воспитательная работа</vt:lpstr>
      <vt:lpstr>Часть третья: развитие  (Личностные качества и профессиональные компетенции, необходимые педагогу для осуществления развивающей деятельности) </vt:lpstr>
      <vt:lpstr>Слайд 14</vt:lpstr>
      <vt:lpstr>Слайд 15</vt:lpstr>
      <vt:lpstr>Слайд 16</vt:lpstr>
      <vt:lpstr>Слайд 17</vt:lpstr>
      <vt:lpstr>Методы оценки выполнения требований профессионального стандарта педагога  </vt:lpstr>
      <vt:lpstr>Методы оценки выполнения требований профессионального стандарта педагога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стандарт педагога</dc:title>
  <dc:creator>Тут</dc:creator>
  <cp:lastModifiedBy>ASUS</cp:lastModifiedBy>
  <cp:revision>25</cp:revision>
  <dcterms:created xsi:type="dcterms:W3CDTF">2014-11-07T16:27:21Z</dcterms:created>
  <dcterms:modified xsi:type="dcterms:W3CDTF">2016-08-25T20:34:32Z</dcterms:modified>
</cp:coreProperties>
</file>