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72" r:id="rId4"/>
    <p:sldId id="269" r:id="rId5"/>
    <p:sldId id="264" r:id="rId6"/>
    <p:sldId id="267" r:id="rId7"/>
    <p:sldId id="263" r:id="rId8"/>
    <p:sldId id="266" r:id="rId9"/>
    <p:sldId id="260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16DA210-FB5B-4158-B5E0-FEB733F419BA}" styleName="Светлый стиль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D113A9D2-9D6B-4929-AA2D-F23B5EE8CBE7}" styleName="Стиль из темы 2 - акцент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5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C9A92-E4F3-443F-A284-4BCADDBDB9CB}" type="datetimeFigureOut">
              <a:rPr lang="ru-RU" smtClean="0"/>
              <a:pPr/>
              <a:t>05.02.2018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6CEBF-7CA7-4A80-8F42-43150DA734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C9A92-E4F3-443F-A284-4BCADDBDB9CB}" type="datetimeFigureOut">
              <a:rPr lang="ru-RU" smtClean="0"/>
              <a:pPr/>
              <a:t>05.02.2018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6CEBF-7CA7-4A80-8F42-43150DA734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C9A92-E4F3-443F-A284-4BCADDBDB9CB}" type="datetimeFigureOut">
              <a:rPr lang="ru-RU" smtClean="0"/>
              <a:pPr/>
              <a:t>05.02.2018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6CEBF-7CA7-4A80-8F42-43150DA734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C9A92-E4F3-443F-A284-4BCADDBDB9CB}" type="datetimeFigureOut">
              <a:rPr lang="ru-RU" smtClean="0"/>
              <a:pPr/>
              <a:t>05.02.2018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6CEBF-7CA7-4A80-8F42-43150DA734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C9A92-E4F3-443F-A284-4BCADDBDB9CB}" type="datetimeFigureOut">
              <a:rPr lang="ru-RU" smtClean="0"/>
              <a:pPr/>
              <a:t>05.02.2018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6CEBF-7CA7-4A80-8F42-43150DA734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C9A92-E4F3-443F-A284-4BCADDBDB9CB}" type="datetimeFigureOut">
              <a:rPr lang="ru-RU" smtClean="0"/>
              <a:pPr/>
              <a:t>05.02.2018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6CEBF-7CA7-4A80-8F42-43150DA734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C9A92-E4F3-443F-A284-4BCADDBDB9CB}" type="datetimeFigureOut">
              <a:rPr lang="ru-RU" smtClean="0"/>
              <a:pPr/>
              <a:t>05.02.2018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6CEBF-7CA7-4A80-8F42-43150DA734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C9A92-E4F3-443F-A284-4BCADDBDB9CB}" type="datetimeFigureOut">
              <a:rPr lang="ru-RU" smtClean="0"/>
              <a:pPr/>
              <a:t>05.02.2018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6CEBF-7CA7-4A80-8F42-43150DA734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C9A92-E4F3-443F-A284-4BCADDBDB9CB}" type="datetimeFigureOut">
              <a:rPr lang="ru-RU" smtClean="0"/>
              <a:pPr/>
              <a:t>05.02.2018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6CEBF-7CA7-4A80-8F42-43150DA734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C9A92-E4F3-443F-A284-4BCADDBDB9CB}" type="datetimeFigureOut">
              <a:rPr lang="ru-RU" smtClean="0"/>
              <a:pPr/>
              <a:t>05.02.2018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6CEBF-7CA7-4A80-8F42-43150DA734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C9A92-E4F3-443F-A284-4BCADDBDB9CB}" type="datetimeFigureOut">
              <a:rPr lang="ru-RU" smtClean="0"/>
              <a:pPr/>
              <a:t>05.02.2018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6CEBF-7CA7-4A80-8F42-43150DA734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0C9A92-E4F3-443F-A284-4BCADDBDB9CB}" type="datetimeFigureOut">
              <a:rPr lang="ru-RU" smtClean="0"/>
              <a:pPr/>
              <a:t>05.02.2018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D6CEBF-7CA7-4A80-8F42-43150DA7347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6"/>
          <p:cNvGrpSpPr/>
          <p:nvPr/>
        </p:nvGrpSpPr>
        <p:grpSpPr>
          <a:xfrm>
            <a:off x="0" y="535959"/>
            <a:ext cx="8028384" cy="5888006"/>
            <a:chOff x="807458" y="2146447"/>
            <a:chExt cx="8658865" cy="4615497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807458" y="2146447"/>
              <a:ext cx="8658865" cy="272624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defRPr/>
              </a:pPr>
              <a:r>
                <a:rPr lang="ru-RU" sz="4000" b="1" dirty="0" smtClean="0">
                  <a:ln w="19050">
                    <a:solidFill>
                      <a:prstClr val="white"/>
                    </a:solidFill>
                    <a:prstDash val="solid"/>
                  </a:ln>
                  <a:solidFill>
                    <a:schemeClr val="bg2">
                      <a:lumMod val="10000"/>
                    </a:schemeClr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Arial Black" panose="020B0A04020102020204" pitchFamily="34" charset="0"/>
                </a:rPr>
                <a:t>  «Деление с остатком»</a:t>
              </a:r>
            </a:p>
            <a:p>
              <a:pPr algn="ctr">
                <a:defRPr/>
              </a:pPr>
              <a:r>
                <a:rPr lang="ru-RU" sz="4000" b="1" dirty="0" smtClean="0">
                  <a:ln w="19050">
                    <a:solidFill>
                      <a:prstClr val="white"/>
                    </a:solidFill>
                    <a:prstDash val="solid"/>
                  </a:ln>
                  <a:solidFill>
                    <a:schemeClr val="bg2">
                      <a:lumMod val="10000"/>
                    </a:schemeClr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Arial Black" panose="020B0A04020102020204" pitchFamily="34" charset="0"/>
                </a:rPr>
                <a:t>3 класс  </a:t>
              </a:r>
            </a:p>
            <a:p>
              <a:pPr algn="ctr">
                <a:defRPr/>
              </a:pPr>
              <a:r>
                <a:rPr lang="ru-RU" sz="2800" b="1" dirty="0" smtClean="0">
                  <a:ln w="19050">
                    <a:solidFill>
                      <a:prstClr val="white"/>
                    </a:solidFill>
                    <a:prstDash val="solid"/>
                  </a:ln>
                  <a:solidFill>
                    <a:srgbClr val="FF0000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Arial Black" panose="020B0A04020102020204" pitchFamily="34" charset="0"/>
                </a:rPr>
                <a:t>УМК «Школа России» </a:t>
              </a:r>
            </a:p>
            <a:p>
              <a:pPr algn="ctr">
                <a:defRPr/>
              </a:pPr>
              <a:r>
                <a:rPr lang="ru-RU" sz="2800" b="1" dirty="0" smtClean="0">
                  <a:ln w="19050">
                    <a:solidFill>
                      <a:prstClr val="white"/>
                    </a:solidFill>
                    <a:prstDash val="solid"/>
                  </a:ln>
                  <a:solidFill>
                    <a:srgbClr val="FF0000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Arial Black" panose="020B0A04020102020204" pitchFamily="34" charset="0"/>
                </a:rPr>
                <a:t>Учебник </a:t>
              </a:r>
              <a:r>
                <a:rPr lang="ru-RU" sz="2800" b="1" dirty="0" smtClean="0">
                  <a:ln w="19050">
                    <a:solidFill>
                      <a:prstClr val="white"/>
                    </a:solidFill>
                    <a:prstDash val="solid"/>
                  </a:ln>
                  <a:solidFill>
                    <a:srgbClr val="FF0000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Arial Black" panose="020B0A04020102020204" pitchFamily="34" charset="0"/>
                </a:rPr>
                <a:t>«Математика» </a:t>
              </a:r>
            </a:p>
            <a:p>
              <a:pPr algn="ctr">
                <a:defRPr/>
              </a:pPr>
              <a:r>
                <a:rPr lang="ru-RU" sz="2800" b="1" dirty="0" smtClean="0">
                  <a:ln w="19050">
                    <a:solidFill>
                      <a:prstClr val="white"/>
                    </a:solidFill>
                    <a:prstDash val="solid"/>
                  </a:ln>
                  <a:solidFill>
                    <a:srgbClr val="FF0000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Arial Black" panose="020B0A04020102020204" pitchFamily="34" charset="0"/>
                </a:rPr>
                <a:t>3 класс, 2 </a:t>
              </a:r>
              <a:r>
                <a:rPr lang="ru-RU" sz="2800" b="1" dirty="0" smtClean="0">
                  <a:ln w="19050">
                    <a:solidFill>
                      <a:prstClr val="white"/>
                    </a:solidFill>
                    <a:prstDash val="solid"/>
                  </a:ln>
                  <a:solidFill>
                    <a:srgbClr val="FF0000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Arial Black" panose="020B0A04020102020204" pitchFamily="34" charset="0"/>
                </a:rPr>
                <a:t>часть </a:t>
              </a:r>
              <a:endParaRPr lang="ru-RU" sz="2800" b="1" dirty="0" smtClean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Arial Black" panose="020B0A04020102020204" pitchFamily="34" charset="0"/>
              </a:endParaRPr>
            </a:p>
            <a:p>
              <a:pPr algn="ctr">
                <a:defRPr/>
              </a:pPr>
              <a:r>
                <a:rPr lang="ru-RU" sz="2800" b="1" dirty="0" smtClean="0">
                  <a:ln w="19050">
                    <a:solidFill>
                      <a:prstClr val="white"/>
                    </a:solidFill>
                    <a:prstDash val="solid"/>
                  </a:ln>
                  <a:solidFill>
                    <a:srgbClr val="FF0000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Arial Black" panose="020B0A04020102020204" pitchFamily="34" charset="0"/>
                </a:rPr>
                <a:t>М</a:t>
              </a:r>
              <a:r>
                <a:rPr lang="ru-RU" sz="2800" b="1" dirty="0" smtClean="0">
                  <a:ln w="19050">
                    <a:solidFill>
                      <a:prstClr val="white"/>
                    </a:solidFill>
                    <a:prstDash val="solid"/>
                  </a:ln>
                  <a:solidFill>
                    <a:srgbClr val="FF0000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Arial Black" panose="020B0A04020102020204" pitchFamily="34" charset="0"/>
                </a:rPr>
                <a:t>. Моро, М.А. </a:t>
              </a:r>
              <a:r>
                <a:rPr lang="ru-RU" sz="2800" b="1" dirty="0" err="1" smtClean="0">
                  <a:ln w="19050">
                    <a:solidFill>
                      <a:prstClr val="white"/>
                    </a:solidFill>
                    <a:prstDash val="solid"/>
                  </a:ln>
                  <a:solidFill>
                    <a:srgbClr val="FF0000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Arial Black" panose="020B0A04020102020204" pitchFamily="34" charset="0"/>
                </a:rPr>
                <a:t>Бантова</a:t>
              </a:r>
              <a:r>
                <a:rPr lang="ru-RU" sz="2800" b="1" dirty="0" smtClean="0">
                  <a:ln w="19050">
                    <a:solidFill>
                      <a:prstClr val="white"/>
                    </a:solidFill>
                    <a:prstDash val="solid"/>
                  </a:ln>
                  <a:solidFill>
                    <a:srgbClr val="FF0000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Arial Black" panose="020B0A04020102020204" pitchFamily="34" charset="0"/>
                </a:rPr>
                <a:t>, Г.В. Бельтюкова  </a:t>
              </a:r>
              <a:endParaRPr lang="ru-RU" sz="2800" b="1" dirty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Arial Black" panose="020B0A04020102020204" pitchFamily="34" charset="0"/>
              </a:endParaRPr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2187089" y="5085184"/>
              <a:ext cx="5084702" cy="167676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defRPr/>
              </a:pPr>
              <a:r>
                <a:rPr lang="ru-RU" dirty="0"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</a:rPr>
                <a:t>Автор : </a:t>
              </a:r>
              <a:r>
                <a:rPr lang="ru-RU" dirty="0" smtClean="0"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</a:rPr>
                <a:t> </a:t>
              </a:r>
              <a:r>
                <a:rPr lang="ru-RU" dirty="0" err="1" smtClean="0"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</a:rPr>
                <a:t>Гилева</a:t>
              </a:r>
              <a:r>
                <a:rPr lang="ru-RU" dirty="0" smtClean="0"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</a:rPr>
                <a:t> Наталия Владимировна</a:t>
              </a:r>
              <a:endParaRPr lang="ru-RU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endParaRPr>
            </a:p>
            <a:p>
              <a:pPr algn="ctr">
                <a:defRPr/>
              </a:pPr>
              <a:r>
                <a:rPr lang="ru-RU" dirty="0"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</a:rPr>
                <a:t>учитель начальных классов</a:t>
              </a:r>
            </a:p>
            <a:p>
              <a:pPr algn="ctr">
                <a:defRPr/>
              </a:pPr>
              <a:r>
                <a:rPr lang="ru-RU" dirty="0"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</a:rPr>
                <a:t>МКОУ </a:t>
              </a:r>
              <a:r>
                <a:rPr lang="ru-RU" dirty="0" smtClean="0"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</a:rPr>
                <a:t>« </a:t>
              </a:r>
              <a:r>
                <a:rPr lang="ru-RU" dirty="0" err="1" smtClean="0"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</a:rPr>
                <a:t>Перегрёбинская</a:t>
              </a:r>
              <a:r>
                <a:rPr lang="ru-RU" dirty="0" smtClean="0"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</a:rPr>
                <a:t> СОШ №1» </a:t>
              </a:r>
            </a:p>
            <a:p>
              <a:pPr algn="ctr">
                <a:defRPr/>
              </a:pPr>
              <a:r>
                <a:rPr lang="ru-RU" dirty="0" smtClean="0"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</a:rPr>
                <a:t>Октябрьского  района  Тюменской  </a:t>
              </a:r>
              <a:r>
                <a:rPr lang="ru-RU" dirty="0"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</a:rPr>
                <a:t>области</a:t>
              </a:r>
            </a:p>
            <a:p>
              <a:pPr algn="ctr">
                <a:defRPr/>
              </a:pPr>
              <a:r>
                <a:rPr lang="ru-RU" dirty="0" smtClean="0"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</a:rPr>
                <a:t>2018</a:t>
              </a:r>
              <a:endParaRPr lang="ru-RU" dirty="0">
                <a:solidFill>
                  <a:prstClr val="black"/>
                </a:solidFill>
              </a:endParaRPr>
            </a:p>
          </p:txBody>
        </p:sp>
      </p:grpSp>
      <p:pic>
        <p:nvPicPr>
          <p:cNvPr id="10" name="Picture 10" descr="http://katti.ucoz.ru/_pu/41/78964226.jp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85720" y="142852"/>
            <a:ext cx="2143140" cy="7862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  <a:latin typeface="Arial Black" pitchFamily="34" charset="0"/>
              </a:rPr>
              <a:t>Логическая разминка</a:t>
            </a:r>
            <a:endParaRPr lang="ru-RU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23528" y="1484784"/>
            <a:ext cx="79928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Arial Black" panose="020B0A04020102020204" pitchFamily="34" charset="0"/>
              </a:rPr>
              <a:t> </a:t>
            </a:r>
            <a:endParaRPr lang="ru-RU" sz="3200" dirty="0">
              <a:latin typeface="Arial Black" panose="020B0A0402010202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11560" y="4005064"/>
            <a:ext cx="756084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4400" b="1" dirty="0" smtClean="0">
              <a:solidFill>
                <a:srgbClr val="FF0000"/>
              </a:solidFill>
            </a:endParaRPr>
          </a:p>
          <a:p>
            <a:r>
              <a:rPr lang="ru-RU" sz="4400" b="1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Проверка:  11 яблонь </a:t>
            </a:r>
            <a:endParaRPr lang="ru-RU" sz="4400" b="1" dirty="0">
              <a:solidFill>
                <a:srgbClr val="FF0000"/>
              </a:solidFill>
              <a:latin typeface="Arial Black" panose="020B0A04020102020204" pitchFamily="34" charset="0"/>
            </a:endParaRP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467544" y="1248010"/>
            <a:ext cx="7704856" cy="3046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anose="020B0A04020102020204" pitchFamily="34" charset="0"/>
                <a:ea typeface="Times New Roman" pitchFamily="18" charset="0"/>
                <a:cs typeface="Arial" pitchFamily="34" charset="0"/>
              </a:rPr>
              <a:t>Второклассникам надо посадить один ряд яблонь. Длина этого ряда </a:t>
            </a:r>
            <a:r>
              <a:rPr kumimoji="0" lang="ru-RU" altLang="ru-RU" sz="32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 Black" panose="020B0A04020102020204" pitchFamily="34" charset="0"/>
                <a:ea typeface="Times New Roman" pitchFamily="18" charset="0"/>
                <a:cs typeface="Arial" pitchFamily="34" charset="0"/>
              </a:rPr>
              <a:t>30 м</a:t>
            </a:r>
            <a:r>
              <a:rPr kumimoji="0" lang="ru-RU" alt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anose="020B0A04020102020204" pitchFamily="34" charset="0"/>
                <a:ea typeface="Times New Roman" pitchFamily="18" charset="0"/>
                <a:cs typeface="Arial" pitchFamily="34" charset="0"/>
              </a:rPr>
              <a:t>, расстояние между яблонями </a:t>
            </a:r>
            <a:r>
              <a:rPr kumimoji="0" lang="ru-RU" altLang="ru-RU" sz="32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 Black" panose="020B0A04020102020204" pitchFamily="34" charset="0"/>
                <a:ea typeface="Times New Roman" pitchFamily="18" charset="0"/>
                <a:cs typeface="Arial" pitchFamily="34" charset="0"/>
              </a:rPr>
              <a:t>3м</a:t>
            </a:r>
            <a:r>
              <a:rPr kumimoji="0" lang="ru-RU" alt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anose="020B0A04020102020204" pitchFamily="34" charset="0"/>
                <a:ea typeface="Times New Roman" pitchFamily="18" charset="0"/>
                <a:cs typeface="Arial" pitchFamily="34" charset="0"/>
              </a:rPr>
              <a:t>. Сколько надо заготовить саженцев яблонь для посадки?</a:t>
            </a:r>
            <a:endParaRPr kumimoji="0" lang="ru-RU" alt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Black" panose="020B0A04020102020204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548680"/>
            <a:ext cx="7596336" cy="868958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7030A0"/>
                </a:solidFill>
              </a:rPr>
              <a:t> 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476672"/>
            <a:ext cx="8064896" cy="5649491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sz="3600" b="1" dirty="0" smtClean="0">
                <a:latin typeface="Arial Black" panose="020B0A04020102020204" pitchFamily="34" charset="0"/>
              </a:rPr>
              <a:t>На </a:t>
            </a:r>
            <a:r>
              <a:rPr lang="ru-RU" sz="3600" b="1" dirty="0">
                <a:latin typeface="Arial Black" panose="020B0A04020102020204" pitchFamily="34" charset="0"/>
              </a:rPr>
              <a:t>трёх берёзах сидели 36 сорок. Когда с одной  берёзы поднялись в воздух 4 сороки, с другой – на 2 сороки больше, а с третьей – в два раза больше сорок, чем с первой, то на трёх берёзах сорок осталось поровну. Сколько сорок сидело на каждой берёзе вначале?</a:t>
            </a:r>
          </a:p>
          <a:p>
            <a:pPr marL="0" indent="0">
              <a:buNone/>
            </a:pPr>
            <a:endParaRPr lang="ru-RU" sz="3600" b="1" dirty="0" smtClean="0">
              <a:latin typeface="Arial Black" panose="020B0A04020102020204" pitchFamily="34" charset="0"/>
            </a:endParaRPr>
          </a:p>
          <a:p>
            <a:pPr marL="0" indent="0" algn="ctr">
              <a:buNone/>
            </a:pPr>
            <a:r>
              <a:rPr lang="ru-RU" sz="3600" b="1" dirty="0" smtClean="0">
                <a:solidFill>
                  <a:srgbClr val="7030A0"/>
                </a:solidFill>
                <a:latin typeface="Arial Black" panose="020B0A04020102020204" pitchFamily="34" charset="0"/>
              </a:rPr>
              <a:t> </a:t>
            </a:r>
            <a:endParaRPr lang="ru-RU" sz="3600" b="1" dirty="0">
              <a:solidFill>
                <a:srgbClr val="7030A0"/>
              </a:solidFill>
              <a:latin typeface="Arial Black" panose="020B0A0402010202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39552" y="4221088"/>
            <a:ext cx="7776864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4000" dirty="0" smtClean="0">
              <a:latin typeface="Arial Black" panose="020B0A04020102020204" pitchFamily="34" charset="0"/>
            </a:endParaRPr>
          </a:p>
          <a:p>
            <a:r>
              <a:rPr lang="ru-RU" sz="4000" dirty="0" smtClean="0">
                <a:latin typeface="Arial Black" panose="020B0A04020102020204" pitchFamily="34" charset="0"/>
              </a:rPr>
              <a:t>Проверка:</a:t>
            </a:r>
          </a:p>
          <a:p>
            <a:r>
              <a:rPr lang="ru-RU" sz="4000" dirty="0" smtClean="0">
                <a:latin typeface="Arial Black" panose="020B0A04020102020204" pitchFamily="34" charset="0"/>
              </a:rPr>
              <a:t>1.-10с.  2.-12с. 3.–14с</a:t>
            </a:r>
          </a:p>
          <a:p>
            <a:pPr algn="ctr"/>
            <a:r>
              <a:rPr lang="ru-RU" sz="4000" dirty="0" smtClean="0">
                <a:latin typeface="Arial Black" panose="020B0A04020102020204" pitchFamily="34" charset="0"/>
              </a:rPr>
              <a:t> </a:t>
            </a:r>
            <a:endParaRPr lang="ru-RU" sz="4000" dirty="0"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34280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tx2"/>
                </a:solidFill>
                <a:latin typeface="Arial Black" pitchFamily="34" charset="0"/>
              </a:rPr>
              <a:t>  17 : 3 =  </a:t>
            </a:r>
            <a:endParaRPr lang="ru-RU" dirty="0">
              <a:solidFill>
                <a:schemeClr val="tx2"/>
              </a:solidFill>
              <a:latin typeface="Arial Black" pitchFamily="34" charset="0"/>
            </a:endParaRPr>
          </a:p>
        </p:txBody>
      </p:sp>
      <p:sp>
        <p:nvSpPr>
          <p:cNvPr id="3" name="Равнобедренный треугольник 2"/>
          <p:cNvSpPr/>
          <p:nvPr/>
        </p:nvSpPr>
        <p:spPr>
          <a:xfrm>
            <a:off x="374649" y="1725960"/>
            <a:ext cx="576064" cy="504056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Равнобедренный треугольник 5"/>
          <p:cNvSpPr/>
          <p:nvPr/>
        </p:nvSpPr>
        <p:spPr>
          <a:xfrm>
            <a:off x="662681" y="2300851"/>
            <a:ext cx="576064" cy="504056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Равнобедренный треугольник 8"/>
          <p:cNvSpPr/>
          <p:nvPr/>
        </p:nvSpPr>
        <p:spPr>
          <a:xfrm>
            <a:off x="7668344" y="1796795"/>
            <a:ext cx="576064" cy="504056"/>
          </a:xfrm>
          <a:prstGeom prst="triangle">
            <a:avLst/>
          </a:prstGeom>
          <a:ln>
            <a:solidFill>
              <a:schemeClr val="tx1"/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00B050"/>
              </a:solidFill>
            </a:endParaRPr>
          </a:p>
        </p:txBody>
      </p:sp>
      <p:sp>
        <p:nvSpPr>
          <p:cNvPr id="10" name="Равнобедренный треугольник 9"/>
          <p:cNvSpPr/>
          <p:nvPr/>
        </p:nvSpPr>
        <p:spPr>
          <a:xfrm>
            <a:off x="7683152" y="2373288"/>
            <a:ext cx="576064" cy="504056"/>
          </a:xfrm>
          <a:prstGeom prst="triangle">
            <a:avLst/>
          </a:prstGeom>
          <a:ln w="57150">
            <a:solidFill>
              <a:schemeClr val="tx1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Равнобедренный треугольник 10"/>
          <p:cNvSpPr/>
          <p:nvPr/>
        </p:nvSpPr>
        <p:spPr>
          <a:xfrm>
            <a:off x="995981" y="1725960"/>
            <a:ext cx="576064" cy="504056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Равнобедренный треугольник 11"/>
          <p:cNvSpPr/>
          <p:nvPr/>
        </p:nvSpPr>
        <p:spPr>
          <a:xfrm>
            <a:off x="1884246" y="1785658"/>
            <a:ext cx="576064" cy="504056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Равнобедренный треугольник 12"/>
          <p:cNvSpPr/>
          <p:nvPr/>
        </p:nvSpPr>
        <p:spPr>
          <a:xfrm>
            <a:off x="2172278" y="2262227"/>
            <a:ext cx="576064" cy="504056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Равнобедренный треугольник 13"/>
          <p:cNvSpPr/>
          <p:nvPr/>
        </p:nvSpPr>
        <p:spPr>
          <a:xfrm>
            <a:off x="2483768" y="1772816"/>
            <a:ext cx="576064" cy="504056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Равнобедренный треугольник 14"/>
          <p:cNvSpPr/>
          <p:nvPr/>
        </p:nvSpPr>
        <p:spPr>
          <a:xfrm>
            <a:off x="3305273" y="1788668"/>
            <a:ext cx="576064" cy="504056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Равнобедренный треугольник 15"/>
          <p:cNvSpPr/>
          <p:nvPr/>
        </p:nvSpPr>
        <p:spPr>
          <a:xfrm>
            <a:off x="3633165" y="2289714"/>
            <a:ext cx="576064" cy="504056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Равнобедренный треугольник 16"/>
          <p:cNvSpPr/>
          <p:nvPr/>
        </p:nvSpPr>
        <p:spPr>
          <a:xfrm>
            <a:off x="3921197" y="1785658"/>
            <a:ext cx="576064" cy="504056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Равнобедренный треугольник 17"/>
          <p:cNvSpPr/>
          <p:nvPr/>
        </p:nvSpPr>
        <p:spPr>
          <a:xfrm>
            <a:off x="4700272" y="1798603"/>
            <a:ext cx="576064" cy="504056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Равнобедренный треугольник 18"/>
          <p:cNvSpPr/>
          <p:nvPr/>
        </p:nvSpPr>
        <p:spPr>
          <a:xfrm>
            <a:off x="4967231" y="2335560"/>
            <a:ext cx="576064" cy="504056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Равнобедренный треугольник 19"/>
          <p:cNvSpPr/>
          <p:nvPr/>
        </p:nvSpPr>
        <p:spPr>
          <a:xfrm>
            <a:off x="5321823" y="1798603"/>
            <a:ext cx="576064" cy="504056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Равнобедренный треугольник 20"/>
          <p:cNvSpPr/>
          <p:nvPr/>
        </p:nvSpPr>
        <p:spPr>
          <a:xfrm>
            <a:off x="6433745" y="2373288"/>
            <a:ext cx="576064" cy="504056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Равнобедренный треугольник 21"/>
          <p:cNvSpPr/>
          <p:nvPr/>
        </p:nvSpPr>
        <p:spPr>
          <a:xfrm>
            <a:off x="6138412" y="1802711"/>
            <a:ext cx="576064" cy="504056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Равнобедренный треугольник 22"/>
          <p:cNvSpPr/>
          <p:nvPr/>
        </p:nvSpPr>
        <p:spPr>
          <a:xfrm>
            <a:off x="6737077" y="1814952"/>
            <a:ext cx="576064" cy="504056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467544" y="3284984"/>
            <a:ext cx="799288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latin typeface="Arial Black" panose="020B0A04020102020204" pitchFamily="34" charset="0"/>
              </a:rPr>
              <a:t>В 17 содержится пять раз </a:t>
            </a:r>
            <a:r>
              <a:rPr lang="ru-RU" sz="4000" dirty="0">
                <a:latin typeface="Arial Black" panose="020B0A04020102020204" pitchFamily="34" charset="0"/>
              </a:rPr>
              <a:t>по </a:t>
            </a:r>
            <a:r>
              <a:rPr lang="ru-RU" sz="4000" dirty="0" smtClean="0">
                <a:latin typeface="Arial Black" panose="020B0A04020102020204" pitchFamily="34" charset="0"/>
              </a:rPr>
              <a:t>3 да еще остаётся 2 </a:t>
            </a:r>
            <a:endParaRPr lang="ru-RU" sz="4000" dirty="0">
              <a:latin typeface="Arial Black" panose="020B0A04020102020204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74648" y="980728"/>
            <a:ext cx="808578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latin typeface="Arial Black" panose="020B0A04020102020204" pitchFamily="34" charset="0"/>
              </a:rPr>
              <a:t>Решение: 17 : 3 = 5 (ост. 2)</a:t>
            </a:r>
            <a:endParaRPr lang="ru-RU" sz="3600" b="1" dirty="0">
              <a:latin typeface="Arial Black" panose="020B0A0402010202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374648" y="4608423"/>
            <a:ext cx="7293696" cy="1815882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Arial Black" panose="020B0A04020102020204" pitchFamily="34" charset="0"/>
              </a:rPr>
              <a:t>Запись читай так :  </a:t>
            </a:r>
          </a:p>
          <a:p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  <a:latin typeface="Arial Black" panose="020B0A04020102020204" pitchFamily="34" charset="0"/>
              </a:rPr>
              <a:t>17 разделить на 3 получится 5 и остаток 2 </a:t>
            </a:r>
            <a:r>
              <a:rPr lang="ru-RU" sz="2800" b="1" dirty="0" smtClean="0">
                <a:latin typeface="Arial Black" panose="020B0A04020102020204" pitchFamily="34" charset="0"/>
              </a:rPr>
              <a:t>или </a:t>
            </a:r>
            <a:r>
              <a:rPr lang="ru-RU" sz="2800" b="1" dirty="0" smtClean="0">
                <a:solidFill>
                  <a:srgbClr val="00B050"/>
                </a:solidFill>
                <a:latin typeface="Arial Black" panose="020B0A04020102020204" pitchFamily="34" charset="0"/>
              </a:rPr>
              <a:t>Делимое 17, делитель 3 частное 5 остаток 2</a:t>
            </a:r>
            <a:endParaRPr lang="ru-RU" sz="2800" b="1" dirty="0">
              <a:solidFill>
                <a:srgbClr val="00B050"/>
              </a:solidFill>
              <a:latin typeface="Arial Black" panose="020B0A040201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24" grpId="0"/>
      <p:bldP spid="2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6868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C00000"/>
                </a:solidFill>
                <a:latin typeface="Arial Black" pitchFamily="34" charset="0"/>
              </a:rPr>
              <a:t>№2 стр. 26</a:t>
            </a:r>
            <a:br>
              <a:rPr lang="ru-RU" dirty="0" smtClean="0">
                <a:solidFill>
                  <a:srgbClr val="C00000"/>
                </a:solidFill>
                <a:latin typeface="Arial Black" pitchFamily="34" charset="0"/>
              </a:rPr>
            </a:br>
            <a:r>
              <a:rPr lang="ru-RU" dirty="0" smtClean="0">
                <a:solidFill>
                  <a:srgbClr val="C00000"/>
                </a:solidFill>
                <a:latin typeface="Arial Black" pitchFamily="34" charset="0"/>
              </a:rPr>
              <a:t> </a:t>
            </a:r>
            <a:endParaRPr lang="ru-RU" dirty="0">
              <a:solidFill>
                <a:srgbClr val="C00000"/>
              </a:solidFill>
              <a:latin typeface="Arial Black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55576" y="2636912"/>
            <a:ext cx="6480720" cy="64633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C00000"/>
                </a:solidFill>
                <a:latin typeface="Arial Black" pitchFamily="34" charset="0"/>
              </a:rPr>
              <a:t> 15 : 2 = 7 (ост. 1)</a:t>
            </a:r>
            <a:endParaRPr lang="ru-RU" sz="3600" dirty="0">
              <a:solidFill>
                <a:srgbClr val="C00000"/>
              </a:solidFill>
              <a:latin typeface="Arial Black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20818" y="836712"/>
            <a:ext cx="66247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 </a:t>
            </a:r>
            <a:r>
              <a:rPr lang="ru-RU" sz="2800" dirty="0" smtClean="0">
                <a:latin typeface="Arial Black" panose="020B0A04020102020204" pitchFamily="34" charset="0"/>
              </a:rPr>
              <a:t>Прочитай запись по-разному</a:t>
            </a:r>
            <a:endParaRPr lang="ru-RU" sz="2800" dirty="0">
              <a:latin typeface="Arial Black" panose="020B0A04020102020204" pitchFamily="34" charset="0"/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952364" y="1968692"/>
            <a:ext cx="504056" cy="48489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952364" y="1387313"/>
            <a:ext cx="504056" cy="48489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1963599" y="1997224"/>
            <a:ext cx="504056" cy="48489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1979712" y="1422006"/>
            <a:ext cx="504056" cy="48489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2843808" y="2055097"/>
            <a:ext cx="504056" cy="48489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2843808" y="1434639"/>
            <a:ext cx="504056" cy="48489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/>
          <p:cNvSpPr/>
          <p:nvPr/>
        </p:nvSpPr>
        <p:spPr>
          <a:xfrm>
            <a:off x="3790931" y="2031886"/>
            <a:ext cx="504056" cy="48489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Овал 12"/>
          <p:cNvSpPr/>
          <p:nvPr/>
        </p:nvSpPr>
        <p:spPr>
          <a:xfrm>
            <a:off x="3781158" y="1434639"/>
            <a:ext cx="504056" cy="48489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Овал 13"/>
          <p:cNvSpPr/>
          <p:nvPr/>
        </p:nvSpPr>
        <p:spPr>
          <a:xfrm>
            <a:off x="4640520" y="2055097"/>
            <a:ext cx="504056" cy="48489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Овал 14"/>
          <p:cNvSpPr/>
          <p:nvPr/>
        </p:nvSpPr>
        <p:spPr>
          <a:xfrm>
            <a:off x="4644008" y="1422006"/>
            <a:ext cx="504056" cy="48489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Овал 16"/>
          <p:cNvSpPr/>
          <p:nvPr/>
        </p:nvSpPr>
        <p:spPr>
          <a:xfrm>
            <a:off x="5580112" y="2031886"/>
            <a:ext cx="504056" cy="48489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Овал 17"/>
          <p:cNvSpPr/>
          <p:nvPr/>
        </p:nvSpPr>
        <p:spPr>
          <a:xfrm>
            <a:off x="5580112" y="1422286"/>
            <a:ext cx="504056" cy="48489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Овал 18"/>
          <p:cNvSpPr/>
          <p:nvPr/>
        </p:nvSpPr>
        <p:spPr>
          <a:xfrm>
            <a:off x="6516216" y="2031886"/>
            <a:ext cx="504056" cy="48489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Овал 19"/>
          <p:cNvSpPr/>
          <p:nvPr/>
        </p:nvSpPr>
        <p:spPr>
          <a:xfrm>
            <a:off x="6516216" y="1422286"/>
            <a:ext cx="504056" cy="48489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Овал 20"/>
          <p:cNvSpPr/>
          <p:nvPr/>
        </p:nvSpPr>
        <p:spPr>
          <a:xfrm>
            <a:off x="7247188" y="1726246"/>
            <a:ext cx="504056" cy="484892"/>
          </a:xfrm>
          <a:prstGeom prst="ellipse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5-конечная звезда 4"/>
          <p:cNvSpPr/>
          <p:nvPr/>
        </p:nvSpPr>
        <p:spPr>
          <a:xfrm>
            <a:off x="467544" y="3501008"/>
            <a:ext cx="484820" cy="432048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5-конечная звезда 21"/>
          <p:cNvSpPr/>
          <p:nvPr/>
        </p:nvSpPr>
        <p:spPr>
          <a:xfrm>
            <a:off x="441455" y="3958208"/>
            <a:ext cx="484820" cy="432048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5-конечная звезда 22"/>
          <p:cNvSpPr/>
          <p:nvPr/>
        </p:nvSpPr>
        <p:spPr>
          <a:xfrm>
            <a:off x="971600" y="3977740"/>
            <a:ext cx="484820" cy="432048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5-конечная звезда 24"/>
          <p:cNvSpPr/>
          <p:nvPr/>
        </p:nvSpPr>
        <p:spPr>
          <a:xfrm>
            <a:off x="2019164" y="4047137"/>
            <a:ext cx="484820" cy="432048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5-конечная звезда 25"/>
          <p:cNvSpPr/>
          <p:nvPr/>
        </p:nvSpPr>
        <p:spPr>
          <a:xfrm>
            <a:off x="2601398" y="4047137"/>
            <a:ext cx="484820" cy="432048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5-конечная звезда 27"/>
          <p:cNvSpPr/>
          <p:nvPr/>
        </p:nvSpPr>
        <p:spPr>
          <a:xfrm>
            <a:off x="5347320" y="4046984"/>
            <a:ext cx="484820" cy="432048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5-конечная звезда 28"/>
          <p:cNvSpPr/>
          <p:nvPr/>
        </p:nvSpPr>
        <p:spPr>
          <a:xfrm>
            <a:off x="5832140" y="3545692"/>
            <a:ext cx="484820" cy="432048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5-конечная звезда 29"/>
          <p:cNvSpPr/>
          <p:nvPr/>
        </p:nvSpPr>
        <p:spPr>
          <a:xfrm>
            <a:off x="5334603" y="3531229"/>
            <a:ext cx="484820" cy="432048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5-конечная звезда 30"/>
          <p:cNvSpPr/>
          <p:nvPr/>
        </p:nvSpPr>
        <p:spPr>
          <a:xfrm>
            <a:off x="4363693" y="4046984"/>
            <a:ext cx="484820" cy="432048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5-конечная звезда 31"/>
          <p:cNvSpPr/>
          <p:nvPr/>
        </p:nvSpPr>
        <p:spPr>
          <a:xfrm>
            <a:off x="4386698" y="3531229"/>
            <a:ext cx="484820" cy="432048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5-конечная звезда 32"/>
          <p:cNvSpPr/>
          <p:nvPr/>
        </p:nvSpPr>
        <p:spPr>
          <a:xfrm>
            <a:off x="3785832" y="3531229"/>
            <a:ext cx="484820" cy="432048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5-конечная звезда 33"/>
          <p:cNvSpPr/>
          <p:nvPr/>
        </p:nvSpPr>
        <p:spPr>
          <a:xfrm>
            <a:off x="3800549" y="4046984"/>
            <a:ext cx="484820" cy="432048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5-конечная звезда 34"/>
          <p:cNvSpPr/>
          <p:nvPr/>
        </p:nvSpPr>
        <p:spPr>
          <a:xfrm>
            <a:off x="2628764" y="3526160"/>
            <a:ext cx="484820" cy="432048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5-конечная звезда 35"/>
          <p:cNvSpPr/>
          <p:nvPr/>
        </p:nvSpPr>
        <p:spPr>
          <a:xfrm>
            <a:off x="2019164" y="3526160"/>
            <a:ext cx="484820" cy="432048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5-конечная звезда 36"/>
          <p:cNvSpPr/>
          <p:nvPr/>
        </p:nvSpPr>
        <p:spPr>
          <a:xfrm>
            <a:off x="971600" y="3501008"/>
            <a:ext cx="484820" cy="432048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TextBox 37"/>
          <p:cNvSpPr txBox="1"/>
          <p:nvPr/>
        </p:nvSpPr>
        <p:spPr>
          <a:xfrm>
            <a:off x="755576" y="4869160"/>
            <a:ext cx="6264696" cy="646331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C00000"/>
                </a:solidFill>
                <a:latin typeface="Arial Black" panose="020B0A04020102020204" pitchFamily="34" charset="0"/>
              </a:rPr>
              <a:t>15 : 4  = 3 (ост. 3)</a:t>
            </a:r>
            <a:endParaRPr lang="ru-RU" sz="3600" dirty="0">
              <a:solidFill>
                <a:srgbClr val="C00000"/>
              </a:solidFill>
              <a:latin typeface="Arial Black" panose="020B0A040201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tx2"/>
                </a:solidFill>
                <a:latin typeface="Arial Black" pitchFamily="34" charset="0"/>
              </a:rPr>
              <a:t> Реши задачу № </a:t>
            </a:r>
            <a:r>
              <a:rPr lang="ru-RU" dirty="0">
                <a:solidFill>
                  <a:schemeClr val="tx2"/>
                </a:solidFill>
                <a:latin typeface="Arial Black" pitchFamily="34" charset="0"/>
              </a:rPr>
              <a:t>3</a:t>
            </a:r>
            <a:r>
              <a:rPr lang="ru-RU" dirty="0" smtClean="0">
                <a:solidFill>
                  <a:schemeClr val="tx2"/>
                </a:solidFill>
                <a:latin typeface="Arial Black" pitchFamily="34" charset="0"/>
              </a:rPr>
              <a:t> стр. 26</a:t>
            </a:r>
            <a:endParaRPr lang="ru-RU" dirty="0">
              <a:solidFill>
                <a:schemeClr val="tx2"/>
              </a:solidFill>
              <a:latin typeface="Arial Black" pitchFamily="34" charset="0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62615434"/>
              </p:ext>
            </p:extLst>
          </p:nvPr>
        </p:nvGraphicFramePr>
        <p:xfrm>
          <a:off x="539553" y="1317497"/>
          <a:ext cx="7080447" cy="225552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2088231"/>
                <a:gridCol w="2592288"/>
                <a:gridCol w="2399928"/>
              </a:tblGrid>
              <a:tr h="630543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Arial Black" panose="020B0A04020102020204" pitchFamily="34" charset="0"/>
                        </a:rPr>
                        <a:t> листов на одну тетрадь</a:t>
                      </a:r>
                      <a:endParaRPr lang="ru-RU" sz="2000" dirty="0">
                        <a:latin typeface="Arial Black" panose="020B0A040201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Arial Black" panose="020B0A04020102020204" pitchFamily="34" charset="0"/>
                        </a:rPr>
                        <a:t>Количество   тетрадей</a:t>
                      </a:r>
                      <a:endParaRPr lang="ru-RU" sz="2000" dirty="0">
                        <a:latin typeface="Arial Black" panose="020B0A040201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Arial Black" panose="020B0A04020102020204" pitchFamily="34" charset="0"/>
                        </a:rPr>
                        <a:t>Всего   листов </a:t>
                      </a:r>
                      <a:endParaRPr lang="ru-RU" sz="2000" dirty="0">
                        <a:latin typeface="Arial Black" panose="020B0A04020102020204" pitchFamily="34" charset="0"/>
                      </a:endParaRPr>
                    </a:p>
                  </a:txBody>
                  <a:tcPr/>
                </a:tc>
              </a:tr>
              <a:tr h="466054">
                <a:tc rowSpan="3"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latin typeface="Arial Black" panose="020B0A04020102020204" pitchFamily="34" charset="0"/>
                        </a:rPr>
                        <a:t> ?  Л.</a:t>
                      </a:r>
                    </a:p>
                    <a:p>
                      <a:pPr algn="ctr"/>
                      <a:r>
                        <a:rPr lang="ru-RU" sz="2800" b="1" dirty="0" smtClean="0">
                          <a:latin typeface="Arial Black" panose="020B0A04020102020204" pitchFamily="34" charset="0"/>
                        </a:rPr>
                        <a:t>одинаковое </a:t>
                      </a:r>
                      <a:endParaRPr lang="ru-RU" sz="2800" b="1" dirty="0">
                        <a:latin typeface="Arial Black" panose="020B0A040201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latin typeface="Arial Black" panose="020B0A04020102020204" pitchFamily="34" charset="0"/>
                        </a:rPr>
                        <a:t>3 </a:t>
                      </a:r>
                      <a:r>
                        <a:rPr lang="ru-RU" sz="2000" b="1" dirty="0" smtClean="0">
                          <a:latin typeface="Arial Black" panose="020B0A04020102020204" pitchFamily="34" charset="0"/>
                        </a:rPr>
                        <a:t>тетради </a:t>
                      </a:r>
                      <a:endParaRPr lang="ru-RU" sz="2800" b="1" dirty="0">
                        <a:latin typeface="Arial Black" panose="020B0A04020102020204" pitchFamily="34" charset="0"/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b="1" dirty="0" smtClean="0">
                          <a:latin typeface="Arial Black" panose="020B0A04020102020204" pitchFamily="34" charset="0"/>
                        </a:rPr>
                        <a:t> 54</a:t>
                      </a:r>
                      <a:r>
                        <a:rPr lang="ru-RU" sz="2800" b="1" baseline="0" dirty="0" smtClean="0">
                          <a:latin typeface="Arial Black" panose="020B0A04020102020204" pitchFamily="34" charset="0"/>
                        </a:rPr>
                        <a:t> л.</a:t>
                      </a:r>
                      <a:endParaRPr lang="ru-RU" sz="2800" b="1" dirty="0">
                        <a:latin typeface="Arial Black" panose="020B0A04020102020204" pitchFamily="34" charset="0"/>
                      </a:endParaRPr>
                    </a:p>
                  </a:txBody>
                  <a:tcPr/>
                </a:tc>
              </a:tr>
              <a:tr h="466054">
                <a:tc vMerge="1">
                  <a:txBody>
                    <a:bodyPr/>
                    <a:lstStyle/>
                    <a:p>
                      <a:pPr algn="ctr"/>
                      <a:endParaRPr lang="ru-RU" sz="2800" b="1" dirty="0">
                        <a:latin typeface="Arial Black" panose="020B0A04020102020204" pitchFamily="34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latin typeface="Arial Black" panose="020B0A04020102020204" pitchFamily="34" charset="0"/>
                        </a:rPr>
                        <a:t>? Т.</a:t>
                      </a:r>
                      <a:endParaRPr lang="ru-RU" sz="2800" b="1" dirty="0">
                        <a:latin typeface="Arial Black" panose="020B0A04020102020204" pitchFamily="34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b="1" dirty="0" smtClean="0">
                          <a:latin typeface="Arial Black" panose="020B0A04020102020204" pitchFamily="34" charset="0"/>
                        </a:rPr>
                        <a:t> 90 л.</a:t>
                      </a:r>
                    </a:p>
                  </a:txBody>
                  <a:tcPr/>
                </a:tc>
              </a:tr>
              <a:tr h="438656">
                <a:tc vMerge="1">
                  <a:txBody>
                    <a:bodyPr/>
                    <a:lstStyle/>
                    <a:p>
                      <a:pPr algn="ctr"/>
                      <a:endParaRPr lang="ru-RU" sz="2800" b="1" dirty="0">
                        <a:latin typeface="Arial Black" panose="020B0A04020102020204" pitchFamily="34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latin typeface="Arial Black" panose="020B0A04020102020204" pitchFamily="34" charset="0"/>
                        </a:rPr>
                        <a:t>? Т.</a:t>
                      </a:r>
                      <a:endParaRPr lang="ru-RU" sz="2800" b="1" dirty="0">
                        <a:latin typeface="Arial Black" panose="020B0A04020102020204" pitchFamily="34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b="1" dirty="0" smtClean="0">
                          <a:latin typeface="Arial Black" panose="020B0A04020102020204" pitchFamily="34" charset="0"/>
                        </a:rPr>
                        <a:t> 72 л.</a:t>
                      </a:r>
                      <a:endParaRPr lang="ru-RU" sz="2800" b="1" dirty="0">
                        <a:latin typeface="Arial Black" panose="020B0A0402010202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395536" y="4005064"/>
            <a:ext cx="856895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Arial Black" panose="020B0A04020102020204" pitchFamily="34" charset="0"/>
              </a:rPr>
              <a:t>54 : 3 = 18 (</a:t>
            </a:r>
            <a:r>
              <a:rPr lang="ru-RU" sz="2800" b="1" dirty="0">
                <a:latin typeface="Arial Black" panose="020B0A04020102020204" pitchFamily="34" charset="0"/>
              </a:rPr>
              <a:t>л</a:t>
            </a:r>
            <a:r>
              <a:rPr lang="ru-RU" sz="2800" b="1" dirty="0" smtClean="0">
                <a:latin typeface="Arial Black" panose="020B0A04020102020204" pitchFamily="34" charset="0"/>
              </a:rPr>
              <a:t>.)  в одной тетради.</a:t>
            </a:r>
          </a:p>
          <a:p>
            <a:r>
              <a:rPr lang="ru-RU" sz="2800" b="1" dirty="0" smtClean="0">
                <a:latin typeface="Arial Black" panose="020B0A04020102020204" pitchFamily="34" charset="0"/>
              </a:rPr>
              <a:t>90 : 18 = 5 (т.)   из 90 листов.</a:t>
            </a:r>
          </a:p>
          <a:p>
            <a:r>
              <a:rPr lang="ru-RU" sz="2800" b="1" dirty="0" smtClean="0">
                <a:latin typeface="Arial Black" panose="020B0A04020102020204" pitchFamily="34" charset="0"/>
              </a:rPr>
              <a:t>72 : 18 = 4 (т.)  из 72 листов.</a:t>
            </a:r>
            <a:endParaRPr lang="ru-RU" sz="2800" b="1" dirty="0">
              <a:latin typeface="Arial Black" panose="020B0A0402010202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95536" y="5661248"/>
            <a:ext cx="856895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Arial Black" panose="020B0A04020102020204" pitchFamily="34" charset="0"/>
              </a:rPr>
              <a:t>Ответ:  5  тетрадей ид 90 листов, 4 тетради из 72 листов.</a:t>
            </a:r>
            <a:endParaRPr lang="ru-RU" sz="2800" b="1" dirty="0">
              <a:latin typeface="Arial Black" panose="020B0A040201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85786" y="785794"/>
            <a:ext cx="642942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solidFill>
                  <a:srgbClr val="C00000"/>
                </a:solidFill>
                <a:latin typeface="Arial Black" pitchFamily="34" charset="0"/>
              </a:rPr>
              <a:t>Самостоятельная работа  с учебником стр. 26 № 4  </a:t>
            </a:r>
            <a:endParaRPr lang="ru-RU" sz="3600" dirty="0">
              <a:solidFill>
                <a:srgbClr val="C00000"/>
              </a:solidFill>
              <a:latin typeface="Arial Black" pitchFamily="34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19284388"/>
              </p:ext>
            </p:extLst>
          </p:nvPr>
        </p:nvGraphicFramePr>
        <p:xfrm>
          <a:off x="1187624" y="2924944"/>
          <a:ext cx="6360368" cy="29946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90092"/>
                <a:gridCol w="1650268"/>
                <a:gridCol w="1529916"/>
                <a:gridCol w="1590092"/>
              </a:tblGrid>
              <a:tr h="144016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897775"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r>
                        <a:rPr lang="ru-RU" sz="2400" dirty="0" smtClean="0">
                          <a:latin typeface="Arial Black" panose="020B0A04020102020204" pitchFamily="34" charset="0"/>
                        </a:rPr>
                        <a:t>5 см</a:t>
                      </a:r>
                      <a:r>
                        <a:rPr lang="ru-RU" sz="2400" baseline="0" dirty="0" smtClean="0">
                          <a:latin typeface="Arial Black" panose="020B0A04020102020204" pitchFamily="34" charset="0"/>
                        </a:rPr>
                        <a:t> кв.</a:t>
                      </a:r>
                      <a:endParaRPr lang="ru-RU" sz="2400" dirty="0" smtClean="0">
                        <a:latin typeface="Arial Black" panose="020B0A04020102020204" pitchFamily="34" charset="0"/>
                      </a:endParaRPr>
                    </a:p>
                    <a:p>
                      <a:endParaRPr lang="ru-RU" dirty="0" smtClean="0"/>
                    </a:p>
                    <a:p>
                      <a:endParaRPr lang="ru-RU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Arial Black" pitchFamily="34" charset="0"/>
              </a:rPr>
              <a:t>Оцени себя </a:t>
            </a:r>
            <a:endParaRPr lang="ru-RU" dirty="0">
              <a:latin typeface="Arial Black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Улыбающееся лицо 3"/>
          <p:cNvSpPr/>
          <p:nvPr/>
        </p:nvSpPr>
        <p:spPr>
          <a:xfrm>
            <a:off x="785786" y="2857496"/>
            <a:ext cx="2143140" cy="2071702"/>
          </a:xfrm>
          <a:prstGeom prst="smileyFac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Улыбающееся лицо 4"/>
          <p:cNvSpPr/>
          <p:nvPr/>
        </p:nvSpPr>
        <p:spPr>
          <a:xfrm>
            <a:off x="3357554" y="2928934"/>
            <a:ext cx="2143140" cy="2071702"/>
          </a:xfrm>
          <a:prstGeom prst="smileyFace">
            <a:avLst>
              <a:gd name="adj" fmla="val 515"/>
            </a:avLst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Улыбающееся лицо 5"/>
          <p:cNvSpPr/>
          <p:nvPr/>
        </p:nvSpPr>
        <p:spPr>
          <a:xfrm>
            <a:off x="5786446" y="2857496"/>
            <a:ext cx="2143140" cy="2071702"/>
          </a:xfrm>
          <a:prstGeom prst="smileyFace">
            <a:avLst>
              <a:gd name="adj" fmla="val -4653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1" y="357166"/>
            <a:ext cx="6891688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60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Домашняя работа </a:t>
            </a:r>
          </a:p>
          <a:p>
            <a:pPr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60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№5,  стр.26, </a:t>
            </a:r>
          </a:p>
          <a:p>
            <a:pPr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6000" b="1" dirty="0" err="1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р.т</a:t>
            </a:r>
            <a:r>
              <a:rPr lang="ru-RU" sz="60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стр. 27</a:t>
            </a:r>
            <a:endParaRPr lang="ru-RU" sz="6000" dirty="0">
              <a:solidFill>
                <a:prstClr val="black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12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366092"/>
      </a:hlink>
      <a:folHlink>
        <a:srgbClr val="244061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520</TotalTime>
  <Words>358</Words>
  <Application>Microsoft Office PowerPoint</Application>
  <PresentationFormat>Экран (4:3)</PresentationFormat>
  <Paragraphs>57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Презентация PowerPoint</vt:lpstr>
      <vt:lpstr>Логическая разминка</vt:lpstr>
      <vt:lpstr> </vt:lpstr>
      <vt:lpstr>  17 : 3 =  </vt:lpstr>
      <vt:lpstr>№2 стр. 26  </vt:lpstr>
      <vt:lpstr> Реши задачу № 3 стр. 26</vt:lpstr>
      <vt:lpstr>Презентация PowerPoint</vt:lpstr>
      <vt:lpstr>Оцени себя 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41</cp:revision>
  <dcterms:created xsi:type="dcterms:W3CDTF">2014-07-09T08:33:20Z</dcterms:created>
  <dcterms:modified xsi:type="dcterms:W3CDTF">2018-02-05T14:06:13Z</dcterms:modified>
</cp:coreProperties>
</file>