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4" r:id="rId2"/>
    <p:sldId id="285" r:id="rId3"/>
    <p:sldId id="282" r:id="rId4"/>
    <p:sldId id="283" r:id="rId5"/>
    <p:sldId id="286" r:id="rId6"/>
    <p:sldId id="269" r:id="rId7"/>
    <p:sldId id="270" r:id="rId8"/>
    <p:sldId id="271" r:id="rId9"/>
    <p:sldId id="273" r:id="rId10"/>
    <p:sldId id="274" r:id="rId11"/>
    <p:sldId id="276" r:id="rId12"/>
    <p:sldId id="288" r:id="rId13"/>
    <p:sldId id="277" r:id="rId14"/>
    <p:sldId id="28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627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8934" autoAdjust="0"/>
  </p:normalViewPr>
  <p:slideViewPr>
    <p:cSldViewPr>
      <p:cViewPr>
        <p:scale>
          <a:sx n="75" d="100"/>
          <a:sy n="75" d="100"/>
        </p:scale>
        <p:origin x="-12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909A3-FEE1-489F-B9EB-6A4413552493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9211E-C69D-46F5-9B44-474DA8E096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003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885AA-564D-449C-9DF3-6DE629D26F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emf"/><Relationship Id="rId20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7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25.png"/><Relationship Id="rId5" Type="http://schemas.openxmlformats.org/officeDocument/2006/relationships/image" Target="../media/image8.png"/><Relationship Id="rId10" Type="http://schemas.openxmlformats.org/officeDocument/2006/relationships/image" Target="../media/image24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6.png"/><Relationship Id="rId7" Type="http://schemas.openxmlformats.org/officeDocument/2006/relationships/image" Target="../media/image2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9.png"/><Relationship Id="rId7" Type="http://schemas.openxmlformats.org/officeDocument/2006/relationships/image" Target="../media/image2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30.jpeg"/><Relationship Id="rId5" Type="http://schemas.openxmlformats.org/officeDocument/2006/relationships/image" Target="../media/image250.png"/><Relationship Id="rId10" Type="http://schemas.openxmlformats.org/officeDocument/2006/relationships/image" Target="../media/image30.png"/><Relationship Id="rId4" Type="http://schemas.microsoft.com/office/2007/relationships/hdphoto" Target="../media/hdphoto1.wdp"/><Relationship Id="rId9" Type="http://schemas.openxmlformats.org/officeDocument/2006/relationships/image" Target="../media/image2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otvet.imgsmail.ru/download/875a8375f91de049494d6073098e8a2f_b72c91979daa1c144096b2ba530a2ad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22862"/>
            <a:ext cx="3301054" cy="36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4114800" cy="11430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с. 207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-153568" y="980728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1 см меньше 1м;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55776" y="-31754"/>
            <a:ext cx="39652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сколько раз: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96184" y="1457018"/>
            <a:ext cx="3492464" cy="664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10 г меньше 1 кг;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4924" y="1879434"/>
            <a:ext cx="3234984" cy="768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9 м больше 9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-176884" y="2492896"/>
            <a:ext cx="4515296" cy="584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4 ц больше 20 кг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 descr="http://cs5.a5.ru/media/9e/80/96/650_9e8096c99d0882221d43a72af5ec0b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43190"/>
            <a:ext cx="3816424" cy="319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3631184" y="999084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618732" y="1503368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536164" y="1978048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536164" y="2498916"/>
            <a:ext cx="434116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 раз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34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5544616" cy="86895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dirty="0" smtClean="0">
                <a:solidFill>
                  <a:srgbClr val="F4627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48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i1.ytimg.com/vi/6pK4vj93dQ8/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86454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hq-wall.net/wall_preview/148568/5758225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309" y="3645024"/>
            <a:ext cx="4672807" cy="2920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116061" y="1196752"/>
            <a:ext cx="2952328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i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i="1" dirty="0" smtClean="0">
                <a:solidFill>
                  <a:srgbClr val="F4627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b="1" i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i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graphnet.ru/images/1727693_masha-i-medved-kartinki-dlya-fotoshop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9191" y="4077072"/>
            <a:ext cx="371769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71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" y="260647"/>
            <a:ext cx="8229600" cy="1542447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Проверка!!!</a:t>
            </a:r>
            <a:b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1вариант             2вариант</a:t>
            </a:r>
            <a:endParaRPr lang="ru-RU" sz="4800" b="1" u="sng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224430" y="1803095"/>
            <a:ext cx="1455055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5,7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62520" y="2577970"/>
            <a:ext cx="163558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6,13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92966" y="3231902"/>
            <a:ext cx="179824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9,325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74238" y="3896805"/>
            <a:ext cx="1605247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4) 0,9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68209" y="4432756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5) 0,15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4703148" y="1860385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0,629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4499992" y="2445160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4,03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4788024" y="3024251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8,035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4681444" y="3603082"/>
            <a:ext cx="2376264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19,0038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703148" y="4202348"/>
            <a:ext cx="1887103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0,09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http://wdesk.ru/_ph/80/2/35578176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55" y="4725144"/>
            <a:ext cx="6477177" cy="243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75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424936" cy="4997152"/>
          </a:xfrm>
        </p:spPr>
        <p:txBody>
          <a:bodyPr/>
          <a:lstStyle/>
          <a:p>
            <a:r>
              <a:rPr lang="ru-RU" dirty="0"/>
              <a:t>Давайте оценим собственную работу на уроке с помощью смайликов, которые лежат на ваших партах:</a:t>
            </a:r>
          </a:p>
          <a:p>
            <a:r>
              <a:rPr lang="ru-RU" dirty="0"/>
              <a:t>- поднимите красную, если всё поняли,</a:t>
            </a:r>
          </a:p>
          <a:p>
            <a:r>
              <a:rPr lang="ru-RU" dirty="0"/>
              <a:t>- зелёную, если есть небольшие недочеты и есть над чем работать,</a:t>
            </a:r>
          </a:p>
          <a:p>
            <a:r>
              <a:rPr lang="ru-RU" dirty="0"/>
              <a:t>- синюю, если не совсем разобрались в теме.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7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936104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31475" y="980728"/>
            <a:ext cx="69127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§ 30,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№801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(4-6), 803(5-8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), 816.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images.clipartof.com/small/32917-Clipart-Illustration-Of-A-Cat-Watching-A-Little-Blond-Girl-Do-Her-Homewor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2852936"/>
            <a:ext cx="331236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dom-zadanie2012.narod.ru/images/6f156b452768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3780573" y="2531864"/>
            <a:ext cx="4258546" cy="325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37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229600" cy="5688632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Спасибо за урок!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15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chemeClr val="accent2"/>
                </a:solidFill>
              </a:rPr>
              <a:t>ПРОЧИТАЙТЕ ДРОБИ</a:t>
            </a:r>
          </a:p>
        </p:txBody>
      </p:sp>
      <p:graphicFrame>
        <p:nvGraphicFramePr>
          <p:cNvPr id="11266" name="Object 26"/>
          <p:cNvGraphicFramePr>
            <a:graphicFrameLocks noChangeAspect="1"/>
          </p:cNvGraphicFramePr>
          <p:nvPr/>
        </p:nvGraphicFramePr>
        <p:xfrm>
          <a:off x="3132138" y="1700213"/>
          <a:ext cx="1090612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Формула" r:id="rId3" imgW="276150" imgH="371429" progId="Equation.3">
                  <p:embed/>
                </p:oleObj>
              </mc:Choice>
              <mc:Fallback>
                <p:oleObj name="Формула" r:id="rId3" imgW="276150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1700213"/>
                        <a:ext cx="1090612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27"/>
          <p:cNvGraphicFramePr>
            <a:graphicFrameLocks noChangeAspect="1"/>
          </p:cNvGraphicFramePr>
          <p:nvPr/>
        </p:nvGraphicFramePr>
        <p:xfrm>
          <a:off x="7308850" y="1700213"/>
          <a:ext cx="80803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3" name="Формула" r:id="rId5" imgW="200026" imgH="371429" progId="Equation.3">
                  <p:embed/>
                </p:oleObj>
              </mc:Choice>
              <mc:Fallback>
                <p:oleObj name="Формула" r:id="rId5" imgW="200026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850" y="1700213"/>
                        <a:ext cx="808038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31"/>
          <p:cNvGraphicFramePr>
            <a:graphicFrameLocks noChangeAspect="1"/>
          </p:cNvGraphicFramePr>
          <p:nvPr/>
        </p:nvGraphicFramePr>
        <p:xfrm>
          <a:off x="1692275" y="1773238"/>
          <a:ext cx="85407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Формула" r:id="rId7" imgW="209474" imgH="371429" progId="Equation.3">
                  <p:embed/>
                </p:oleObj>
              </mc:Choice>
              <mc:Fallback>
                <p:oleObj name="Формула" r:id="rId7" imgW="209474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773238"/>
                        <a:ext cx="85407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32"/>
          <p:cNvGraphicFramePr>
            <a:graphicFrameLocks noChangeAspect="1"/>
          </p:cNvGraphicFramePr>
          <p:nvPr/>
        </p:nvGraphicFramePr>
        <p:xfrm>
          <a:off x="5219700" y="1628775"/>
          <a:ext cx="113823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Формула" r:id="rId9" imgW="285867" imgH="371429" progId="Equation.3">
                  <p:embed/>
                </p:oleObj>
              </mc:Choice>
              <mc:Fallback>
                <p:oleObj name="Формула" r:id="rId9" imgW="285867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1628775"/>
                        <a:ext cx="1138238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33"/>
          <p:cNvGraphicFramePr>
            <a:graphicFrameLocks noChangeAspect="1"/>
          </p:cNvGraphicFramePr>
          <p:nvPr/>
        </p:nvGraphicFramePr>
        <p:xfrm>
          <a:off x="6804025" y="4941888"/>
          <a:ext cx="806450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Формула" r:id="rId11" imgW="200026" imgH="371429" progId="Equation.3">
                  <p:embed/>
                </p:oleObj>
              </mc:Choice>
              <mc:Fallback>
                <p:oleObj name="Формула" r:id="rId11" imgW="200026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4941888"/>
                        <a:ext cx="806450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34"/>
          <p:cNvGraphicFramePr>
            <a:graphicFrameLocks noChangeAspect="1"/>
          </p:cNvGraphicFramePr>
          <p:nvPr/>
        </p:nvGraphicFramePr>
        <p:xfrm>
          <a:off x="1692275" y="3357563"/>
          <a:ext cx="854075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Формула" r:id="rId13" imgW="209474" imgH="371429" progId="Equation.3">
                  <p:embed/>
                </p:oleObj>
              </mc:Choice>
              <mc:Fallback>
                <p:oleObj name="Формула" r:id="rId13" imgW="209474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3357563"/>
                        <a:ext cx="854075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35"/>
          <p:cNvGraphicFramePr>
            <a:graphicFrameLocks noChangeAspect="1"/>
          </p:cNvGraphicFramePr>
          <p:nvPr/>
        </p:nvGraphicFramePr>
        <p:xfrm>
          <a:off x="3203575" y="3284538"/>
          <a:ext cx="1090613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Формула" r:id="rId15" imgW="276150" imgH="371429" progId="Equation.3">
                  <p:embed/>
                </p:oleObj>
              </mc:Choice>
              <mc:Fallback>
                <p:oleObj name="Формула" r:id="rId15" imgW="276150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3284538"/>
                        <a:ext cx="1090613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36"/>
          <p:cNvGraphicFramePr>
            <a:graphicFrameLocks noChangeAspect="1"/>
          </p:cNvGraphicFramePr>
          <p:nvPr/>
        </p:nvGraphicFramePr>
        <p:xfrm>
          <a:off x="4932363" y="3284538"/>
          <a:ext cx="1090612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Формула" r:id="rId17" imgW="276150" imgH="371429" progId="Equation.3">
                  <p:embed/>
                </p:oleObj>
              </mc:Choice>
              <mc:Fallback>
                <p:oleObj name="Формула" r:id="rId17" imgW="276150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3284538"/>
                        <a:ext cx="1090612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6" name="Object 39"/>
          <p:cNvGraphicFramePr>
            <a:graphicFrameLocks noChangeAspect="1"/>
          </p:cNvGraphicFramePr>
          <p:nvPr/>
        </p:nvGraphicFramePr>
        <p:xfrm>
          <a:off x="4572000" y="5013325"/>
          <a:ext cx="113823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Формула" r:id="rId19" imgW="285867" imgH="371429" progId="Equation.3">
                  <p:embed/>
                </p:oleObj>
              </mc:Choice>
              <mc:Fallback>
                <p:oleObj name="Формула" r:id="rId19" imgW="285867" imgH="3714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013325"/>
                        <a:ext cx="1138238" cy="144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051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Представление</a:t>
            </a:r>
            <a:br>
              <a:rPr lang="ru-RU" dirty="0" smtClean="0"/>
            </a:br>
            <a:r>
              <a:rPr lang="ru-RU" dirty="0" smtClean="0"/>
              <a:t> о десятичных дробях.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567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6"/>
          <p:cNvGraphicFramePr>
            <a:graphicFrameLocks noChangeAspect="1"/>
          </p:cNvGraphicFramePr>
          <p:nvPr/>
        </p:nvGraphicFramePr>
        <p:xfrm>
          <a:off x="2700338" y="1484313"/>
          <a:ext cx="1447800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Формула" r:id="rId3" imgW="355292" imgH="203024" progId="Equation.3">
                  <p:embed/>
                </p:oleObj>
              </mc:Choice>
              <mc:Fallback>
                <p:oleObj name="Формула" r:id="rId3" imgW="35529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1484313"/>
                        <a:ext cx="1447800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8"/>
          <p:cNvGraphicFramePr>
            <a:graphicFrameLocks noChangeAspect="1"/>
          </p:cNvGraphicFramePr>
          <p:nvPr/>
        </p:nvGraphicFramePr>
        <p:xfrm>
          <a:off x="6443663" y="1557338"/>
          <a:ext cx="1447800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Формула" r:id="rId5" imgW="355292" imgH="203024" progId="Equation.3">
                  <p:embed/>
                </p:oleObj>
              </mc:Choice>
              <mc:Fallback>
                <p:oleObj name="Формула" r:id="rId5" imgW="355292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1557338"/>
                        <a:ext cx="1447800" cy="82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Стрелка вниз 22"/>
          <p:cNvSpPr/>
          <p:nvPr/>
        </p:nvSpPr>
        <p:spPr>
          <a:xfrm rot="19038888" flipH="1">
            <a:off x="4040188" y="2152650"/>
            <a:ext cx="323850" cy="6810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08400" y="2924175"/>
            <a:ext cx="17351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chemeClr val="tx2"/>
                </a:solidFill>
              </a:rPr>
              <a:t>Числитель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chemeClr val="tx2"/>
                </a:solidFill>
              </a:rPr>
              <a:t>дробной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chemeClr val="tx2"/>
                </a:solidFill>
              </a:rPr>
              <a:t>части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268538" y="2997200"/>
            <a:ext cx="1041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FF0000"/>
                </a:solidFill>
              </a:rPr>
              <a:t>Целая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FF0000"/>
                </a:solidFill>
              </a:rPr>
              <a:t>часть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929438" y="2915174"/>
            <a:ext cx="17367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chemeClr val="tx2"/>
                </a:solidFill>
              </a:rPr>
              <a:t>Числитель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chemeClr val="tx2"/>
                </a:solidFill>
              </a:rPr>
              <a:t>дробной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chemeClr val="tx2"/>
                </a:solidFill>
              </a:rPr>
              <a:t>части</a:t>
            </a:r>
          </a:p>
        </p:txBody>
      </p:sp>
      <p:sp>
        <p:nvSpPr>
          <p:cNvPr id="29" name="Стрелка вниз 28"/>
          <p:cNvSpPr/>
          <p:nvPr/>
        </p:nvSpPr>
        <p:spPr>
          <a:xfrm rot="2561112">
            <a:off x="3032125" y="2152650"/>
            <a:ext cx="323850" cy="6810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2561112">
            <a:off x="6704013" y="2224088"/>
            <a:ext cx="323850" cy="6810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9038888" flipH="1">
            <a:off x="7712075" y="2224088"/>
            <a:ext cx="323850" cy="6810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790035" y="2915174"/>
            <a:ext cx="1042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FF0000"/>
                </a:solidFill>
              </a:rPr>
              <a:t>Целая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FF0000"/>
                </a:solidFill>
              </a:rPr>
              <a:t>часть</a:t>
            </a:r>
          </a:p>
        </p:txBody>
      </p:sp>
      <p:sp>
        <p:nvSpPr>
          <p:cNvPr id="33" name="Левая фигурная скобка 32"/>
          <p:cNvSpPr/>
          <p:nvPr/>
        </p:nvSpPr>
        <p:spPr>
          <a:xfrm rot="16200000">
            <a:off x="4556126" y="-11113"/>
            <a:ext cx="685800" cy="8861425"/>
          </a:xfrm>
          <a:prstGeom prst="leftBrace">
            <a:avLst>
              <a:gd name="adj1" fmla="val 8333"/>
              <a:gd name="adj2" fmla="val 50000"/>
            </a:avLst>
          </a:prstGeom>
          <a:ln w="63500">
            <a:solidFill>
              <a:schemeClr val="tx2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902166" y="4651946"/>
            <a:ext cx="8055475" cy="63094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5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Десятичная запись дробных чисел</a:t>
            </a:r>
          </a:p>
        </p:txBody>
      </p:sp>
      <p:graphicFrame>
        <p:nvGraphicFramePr>
          <p:cNvPr id="3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144926"/>
              </p:ext>
            </p:extLst>
          </p:nvPr>
        </p:nvGraphicFramePr>
        <p:xfrm>
          <a:off x="653256" y="5445224"/>
          <a:ext cx="709771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Формула" r:id="rId7" imgW="2743200" imgH="203200" progId="Equation.3">
                  <p:embed/>
                </p:oleObj>
              </mc:Choice>
              <mc:Fallback>
                <p:oleObj name="Формула" r:id="rId7" imgW="2743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256" y="5445224"/>
                        <a:ext cx="7097713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1979613" y="1268413"/>
          <a:ext cx="579437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Формула" r:id="rId9" imgW="215713" imgH="406048" progId="Equation.3">
                  <p:embed/>
                </p:oleObj>
              </mc:Choice>
              <mc:Fallback>
                <p:oleObj name="Формула" r:id="rId9" imgW="215713" imgH="40604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1268413"/>
                        <a:ext cx="579437" cy="109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5580063" y="1341438"/>
          <a:ext cx="852487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Формула" r:id="rId11" imgW="304536" imgH="406048" progId="Equation.3">
                  <p:embed/>
                </p:oleObj>
              </mc:Choice>
              <mc:Fallback>
                <p:oleObj name="Формула" r:id="rId11" imgW="304536" imgH="40604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1341438"/>
                        <a:ext cx="852487" cy="1138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365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394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438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488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38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626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714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1140"/>
                            </p:stCondLst>
                            <p:childTnLst>
                              <p:par>
                                <p:cTn id="58" presetID="38" presetClass="entr" presetSubtype="0" accel="5000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664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6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36818E-6 L -0.18159 0.2867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1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54209E-6 L 0.07934 0.272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5"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7" grpId="0"/>
      <p:bldP spid="28" grpId="0"/>
      <p:bldP spid="29" grpId="0" animBg="1"/>
      <p:bldP spid="30" grpId="0" animBg="1"/>
      <p:bldP spid="31" grpId="0" animBg="1"/>
      <p:bldP spid="32" grpId="0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745851"/>
              </p:ext>
            </p:extLst>
          </p:nvPr>
        </p:nvGraphicFramePr>
        <p:xfrm>
          <a:off x="665337" y="1196752"/>
          <a:ext cx="7081837" cy="5650380"/>
        </p:xfrm>
        <a:graphic>
          <a:graphicData uri="http://schemas.openxmlformats.org/drawingml/2006/table">
            <a:tbl>
              <a:tblPr/>
              <a:tblGrid>
                <a:gridCol w="2051050"/>
                <a:gridCol w="1836737"/>
                <a:gridCol w="1597025"/>
                <a:gridCol w="1597025"/>
              </a:tblGrid>
              <a:tr h="91654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Дробное число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Количество нулей в знаменателе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Десятичная дробь 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Количество цифр после запятой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6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0,6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4,03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7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7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18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83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0000" marR="90000" marT="46794" marB="46794" anchor="ctr" horzOverflow="overflow">
                    <a:lnL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0000" marR="90000" marT="46794" marB="46794" anchor="ctr" horzOverflow="overflow">
                    <a:lnL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260" name="Object 6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629487"/>
              </p:ext>
            </p:extLst>
          </p:nvPr>
        </p:nvGraphicFramePr>
        <p:xfrm>
          <a:off x="1547664" y="2276872"/>
          <a:ext cx="346075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Формула" r:id="rId3" imgW="215713" imgH="393359" progId="Equation.3">
                  <p:embed/>
                </p:oleObj>
              </mc:Choice>
              <mc:Fallback>
                <p:oleObj name="Формула" r:id="rId3" imgW="215713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276872"/>
                        <a:ext cx="346075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1" name="Object 651"/>
          <p:cNvGraphicFramePr>
            <a:graphicFrameLocks noChangeAspect="1"/>
          </p:cNvGraphicFramePr>
          <p:nvPr/>
        </p:nvGraphicFramePr>
        <p:xfrm>
          <a:off x="2124075" y="2997200"/>
          <a:ext cx="485775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Формула" r:id="rId5" imgW="304536" imgH="393359" progId="Equation.3">
                  <p:embed/>
                </p:oleObj>
              </mc:Choice>
              <mc:Fallback>
                <p:oleObj name="Формула" r:id="rId5" imgW="304536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2997200"/>
                        <a:ext cx="485775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2" name="Object 654"/>
          <p:cNvGraphicFramePr>
            <a:graphicFrameLocks noChangeAspect="1"/>
          </p:cNvGraphicFramePr>
          <p:nvPr/>
        </p:nvGraphicFramePr>
        <p:xfrm>
          <a:off x="2124075" y="3716338"/>
          <a:ext cx="59055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Формула" r:id="rId7" imgW="368140" imgH="393529" progId="Equation.3">
                  <p:embed/>
                </p:oleObj>
              </mc:Choice>
              <mc:Fallback>
                <p:oleObj name="Формула" r:id="rId7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716338"/>
                        <a:ext cx="590550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3" name="Object 652"/>
          <p:cNvGraphicFramePr>
            <a:graphicFrameLocks noChangeAspect="1"/>
          </p:cNvGraphicFramePr>
          <p:nvPr/>
        </p:nvGraphicFramePr>
        <p:xfrm>
          <a:off x="2124075" y="4365625"/>
          <a:ext cx="60801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Формула" r:id="rId9" imgW="380835" imgH="393529" progId="Equation.3">
                  <p:embed/>
                </p:oleObj>
              </mc:Choice>
              <mc:Fallback>
                <p:oleObj name="Формула" r:id="rId9" imgW="38083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365625"/>
                        <a:ext cx="608013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4" name="Object 648"/>
          <p:cNvGraphicFramePr>
            <a:graphicFrameLocks noChangeAspect="1"/>
          </p:cNvGraphicFramePr>
          <p:nvPr/>
        </p:nvGraphicFramePr>
        <p:xfrm>
          <a:off x="2051050" y="5084763"/>
          <a:ext cx="709613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Формула" r:id="rId11" imgW="444307" imgH="393529" progId="Equation.3">
                  <p:embed/>
                </p:oleObj>
              </mc:Choice>
              <mc:Fallback>
                <p:oleObj name="Формула" r:id="rId11" imgW="44430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5084763"/>
                        <a:ext cx="709613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65" name="Object 882"/>
          <p:cNvGraphicFramePr>
            <a:graphicFrameLocks noChangeAspect="1"/>
          </p:cNvGraphicFramePr>
          <p:nvPr/>
        </p:nvGraphicFramePr>
        <p:xfrm>
          <a:off x="1979613" y="5732463"/>
          <a:ext cx="83185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Формула" r:id="rId13" imgW="520474" imgH="393529" progId="Equation.3">
                  <p:embed/>
                </p:oleObj>
              </mc:Choice>
              <mc:Fallback>
                <p:oleObj name="Формула" r:id="rId13" imgW="52047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5732463"/>
                        <a:ext cx="831850" cy="614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123728" y="476249"/>
            <a:ext cx="46085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ЗАПОЛНИ ТАБЛИЦУ</a:t>
            </a:r>
          </a:p>
        </p:txBody>
      </p:sp>
    </p:spTree>
    <p:extLst>
      <p:ext uri="{BB962C8B-B14F-4D97-AF65-F5344CB8AC3E}">
        <p14:creationId xmlns:p14="http://schemas.microsoft.com/office/powerpoint/2010/main" val="9367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9724" y="188640"/>
            <a:ext cx="644420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 в виде десятичной дроби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21916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797 (9-16)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18376" y="1350577"/>
                <a:ext cx="2376264" cy="70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9) 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1 000</m:t>
                        </m:r>
                      </m:den>
                    </m:f>
                  </m:oMath>
                </a14:m>
                <a:endParaRPr lang="ru-RU" sz="2800" u="sng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376" y="1350577"/>
                <a:ext cx="2376264" cy="703398"/>
              </a:xfrm>
              <a:prstGeom prst="rect">
                <a:avLst/>
              </a:prstGeom>
              <a:blipFill rotWithShape="1">
                <a:blip r:embed="rId2"/>
                <a:stretch>
                  <a:fillRect l="-5385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872365" y="2168450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10) 63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19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2365" y="2168450"/>
                <a:ext cx="2206476" cy="704295"/>
              </a:xfrm>
              <a:prstGeom prst="rect">
                <a:avLst/>
              </a:prstGeom>
              <a:blipFill rotWithShape="1">
                <a:blip r:embed="rId3"/>
                <a:stretch>
                  <a:fillRect l="-5525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0198" y="3401186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32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" y="3401186"/>
                <a:ext cx="2206476" cy="704295"/>
              </a:xfrm>
              <a:prstGeom prst="rect">
                <a:avLst/>
              </a:prstGeom>
              <a:blipFill rotWithShape="1">
                <a:blip r:embed="rId4"/>
                <a:stretch>
                  <a:fillRect l="-5525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70198" y="4277311"/>
                <a:ext cx="2206476" cy="70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" y="4277311"/>
                <a:ext cx="2206476" cy="702500"/>
              </a:xfrm>
              <a:prstGeom prst="rect">
                <a:avLst/>
              </a:prstGeom>
              <a:blipFill rotWithShape="1">
                <a:blip r:embed="rId5"/>
                <a:stretch>
                  <a:fillRect l="-5525" b="-95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7992" y="5212406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1000 000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92" y="5212406"/>
                <a:ext cx="2206476" cy="704295"/>
              </a:xfrm>
              <a:prstGeom prst="rect">
                <a:avLst/>
              </a:prstGeom>
              <a:blipFill rotWithShape="1">
                <a:blip r:embed="rId6"/>
                <a:stretch>
                  <a:fillRect l="-5525" b="-9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0198" y="6032581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14)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98" y="6032581"/>
                <a:ext cx="2206476" cy="704295"/>
              </a:xfrm>
              <a:prstGeom prst="rect">
                <a:avLst/>
              </a:prstGeom>
              <a:blipFill rotWithShape="1">
                <a:blip r:embed="rId7"/>
                <a:stretch>
                  <a:fillRect l="-5525" b="-113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037654" y="2830894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15)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654" y="2830894"/>
                <a:ext cx="2206476" cy="704295"/>
              </a:xfrm>
              <a:prstGeom prst="rect">
                <a:avLst/>
              </a:prstGeom>
              <a:blipFill rotWithShape="1">
                <a:blip r:embed="rId8"/>
                <a:stretch>
                  <a:fillRect l="-5525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37654" y="3568509"/>
                <a:ext cx="220647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16)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</a:rPr>
                          <m:t>10 000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654" y="3568509"/>
                <a:ext cx="2206476" cy="704295"/>
              </a:xfrm>
              <a:prstGeom prst="rect">
                <a:avLst/>
              </a:prstGeom>
              <a:blipFill rotWithShape="1">
                <a:blip r:embed="rId9"/>
                <a:stretch>
                  <a:fillRect l="-5525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://deti.cbs-angarsk.ru/images/stories/kids/birthday/neznaika/neznaika3.jpe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605" y="4349020"/>
            <a:ext cx="4326474" cy="248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650297" y="135368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5,001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52069" y="216845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63,00019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43437" y="434902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0,004 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72095" y="533372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0,000003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43437" y="615389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3,15 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96136" y="369719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3,0015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84195" y="2939521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3,015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70963" y="348227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0,0032</a:t>
            </a:r>
            <a:endParaRPr lang="ru-RU" sz="3600" baseline="-25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risovach.ru/upload/2014/12/generator/znayka_68045037_orig_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5592"/>
            <a:ext cx="2121934" cy="326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74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800 (4-6)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целую и дробную части числа и запишите данное число в виде десятичной дроби: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1393612"/>
                <a:ext cx="1800200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3 636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393612"/>
                <a:ext cx="1800200" cy="791820"/>
              </a:xfrm>
              <a:prstGeom prst="rect">
                <a:avLst/>
              </a:prstGeom>
              <a:blipFill rotWithShape="1">
                <a:blip r:embed="rId2"/>
                <a:stretch>
                  <a:fillRect l="-8475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9967" y="2420888"/>
                <a:ext cx="1525729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9 132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67" y="2420888"/>
                <a:ext cx="1525729" cy="791820"/>
              </a:xfrm>
              <a:prstGeom prst="rect">
                <a:avLst/>
              </a:prstGeom>
              <a:blipFill rotWithShape="1">
                <a:blip r:embed="rId3"/>
                <a:stretch>
                  <a:fillRect l="-10400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58311" y="3356992"/>
                <a:ext cx="1909433" cy="798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654 321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10 000</m:t>
                        </m:r>
                      </m:den>
                    </m:f>
                  </m:oMath>
                </a14:m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11" y="3356992"/>
                <a:ext cx="1909433" cy="798873"/>
              </a:xfrm>
              <a:prstGeom prst="rect">
                <a:avLst/>
              </a:prstGeom>
              <a:blipFill rotWithShape="1">
                <a:blip r:embed="rId4"/>
                <a:stretch>
                  <a:fillRect l="-8307" b="-99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691680" y="1342084"/>
                <a:ext cx="2088232" cy="8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36</m:t>
                        </m:r>
                      </m:num>
                      <m:den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1342084"/>
                <a:ext cx="2088232" cy="879215"/>
              </a:xfrm>
              <a:prstGeom prst="rect">
                <a:avLst/>
              </a:prstGeom>
              <a:blipFill rotWithShape="1">
                <a:blip r:embed="rId5"/>
                <a:stretch>
                  <a:fillRect l="-9064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75856" y="1458525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36,36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725929" y="2411605"/>
                <a:ext cx="2088232" cy="878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9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132</m:t>
                        </m:r>
                      </m:num>
                      <m:den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929" y="2411605"/>
                <a:ext cx="2088232" cy="878126"/>
              </a:xfrm>
              <a:prstGeom prst="rect">
                <a:avLst/>
              </a:prstGeom>
              <a:blipFill rotWithShape="1">
                <a:blip r:embed="rId6"/>
                <a:stretch>
                  <a:fillRect l="-8746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428256" y="249363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9,132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img10.proshkolu.ru/content/media/pic/std/4000000/3077000/3076246-72faed74d3b12e1f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62" y="4437112"/>
            <a:ext cx="6851406" cy="223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e-kurim.ru/forum/attachments/22ec3b6b9566ec6a2b98ffb0a8b6725b-jpg.262030/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94284"/>
            <a:ext cx="2664296" cy="18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979712" y="3356992"/>
                <a:ext cx="2340260" cy="87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65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4321</m:t>
                        </m:r>
                      </m:num>
                      <m:den>
                        <m:r>
                          <a:rPr lang="ru-RU" sz="3600" b="0" i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10 000</m:t>
                        </m:r>
                      </m:den>
                    </m:f>
                  </m:oMath>
                </a14:m>
                <a:endParaRPr lang="ru-RU" sz="4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356992"/>
                <a:ext cx="2340260" cy="879215"/>
              </a:xfrm>
              <a:prstGeom prst="rect">
                <a:avLst/>
              </a:prstGeom>
              <a:blipFill rotWithShape="1">
                <a:blip r:embed="rId9"/>
                <a:stretch>
                  <a:fillRect l="-8073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067944" y="343326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65,4321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39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/>
      <p:bldP spid="9" grpId="0" animBg="1"/>
      <p:bldP spid="10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784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802(7-12)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http://videoroi.ru/upload/video/thumbs/medium/2015/12/12/fiksiki-televiz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66" y="3501008"/>
            <a:ext cx="5169570" cy="2907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odabajurom.ru/wp-content/uploads/2013/10/shag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86" b="100000" l="9135" r="89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68471"/>
            <a:ext cx="1910659" cy="160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7252" y="1221115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7) 0,04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772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Запишите число в виде обыкновенной дроби или смешанного числа: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121764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anose="02020603050405020304" pitchFamily="18" charset="0"/>
              </a:rPr>
              <a:t>8</a:t>
            </a:r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) 0,30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176" y="1896552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anose="02020603050405020304" pitchFamily="18" charset="0"/>
              </a:rPr>
              <a:t>9</a:t>
            </a:r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) 0,68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1921971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10) 0,001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6176" y="264884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11) 0,072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264884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12) 0,234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06170" y="1131475"/>
                <a:ext cx="2088232" cy="70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170" y="1131475"/>
                <a:ext cx="2088232" cy="702500"/>
              </a:xfrm>
              <a:prstGeom prst="rect">
                <a:avLst/>
              </a:prstGeom>
              <a:blipFill rotWithShape="1">
                <a:blip r:embed="rId5"/>
                <a:stretch>
                  <a:fillRect l="-6140" b="-113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52654" y="1806912"/>
                <a:ext cx="2088232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68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654" y="1806912"/>
                <a:ext cx="2088232" cy="704295"/>
              </a:xfrm>
              <a:prstGeom prst="rect">
                <a:avLst/>
              </a:prstGeom>
              <a:blipFill rotWithShape="1">
                <a:blip r:embed="rId6"/>
                <a:stretch>
                  <a:fillRect l="-6140" b="-11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355976" y="1128004"/>
                <a:ext cx="2088232" cy="702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30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1128004"/>
                <a:ext cx="2088232" cy="702500"/>
              </a:xfrm>
              <a:prstGeom prst="rect">
                <a:avLst/>
              </a:prstGeom>
              <a:blipFill rotWithShape="1">
                <a:blip r:embed="rId7"/>
                <a:stretch>
                  <a:fillRect l="-6140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773522" y="2564007"/>
                <a:ext cx="2088232" cy="701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72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3522" y="2564007"/>
                <a:ext cx="2088232" cy="701859"/>
              </a:xfrm>
              <a:prstGeom prst="rect">
                <a:avLst/>
              </a:prstGeom>
              <a:blipFill rotWithShape="1">
                <a:blip r:embed="rId8"/>
                <a:stretch>
                  <a:fillRect l="-6140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76011" y="1806912"/>
                <a:ext cx="2088232" cy="70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6011" y="1806912"/>
                <a:ext cx="2088232" cy="703398"/>
              </a:xfrm>
              <a:prstGeom prst="rect">
                <a:avLst/>
              </a:prstGeom>
              <a:blipFill rotWithShape="1">
                <a:blip r:embed="rId9"/>
                <a:stretch>
                  <a:fillRect l="-5831" b="-112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682462" y="2559208"/>
                <a:ext cx="2088232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234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1 000</m:t>
                        </m:r>
                      </m:den>
                    </m:f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2462" y="2559208"/>
                <a:ext cx="2088232" cy="704295"/>
              </a:xfrm>
              <a:prstGeom prst="rect">
                <a:avLst/>
              </a:prstGeom>
              <a:blipFill rotWithShape="1">
                <a:blip r:embed="rId10"/>
                <a:stretch>
                  <a:fillRect l="-5831" b="-121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 descr="http://graphnet.ru/images/1585963_fiksiki-masya-risunok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274" y="3263503"/>
            <a:ext cx="2033537" cy="333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67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688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815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dafre.ru/uploads/images/k/r/o/krosha_iz_smeshariko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52416"/>
            <a:ext cx="3766124" cy="298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Заголовок 1"/>
              <p:cNvSpPr txBox="1">
                <a:spLocks/>
              </p:cNvSpPr>
              <p:nvPr/>
            </p:nvSpPr>
            <p:spPr>
              <a:xfrm>
                <a:off x="265867" y="-6133"/>
                <a:ext cx="8503285" cy="12028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Во сколько раз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3200" b="0" i="1" smtClean="0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 мин меньше, чем 4 мин 10с </a:t>
                </a:r>
                <a:r>
                  <a:rPr lang="en-US" sz="3200" dirty="0" smtClean="0">
                    <a:latin typeface="Times New Roman" pitchFamily="18" charset="0"/>
                    <a:cs typeface="Times New Roman" pitchFamily="18" charset="0"/>
                  </a:rPr>
                  <a:t>?</a:t>
                </a:r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67" y="-6133"/>
                <a:ext cx="8503285" cy="120288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4" descr="http://foneyes.ru/img/picture/Nov/17/9da119a6308fc5ad5ec89717f1fc89b9/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1" y="853411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71800" y="1240073"/>
            <a:ext cx="496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Переведем в секунды: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95970" y="1916832"/>
                <a:ext cx="7548189" cy="710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0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0" smtClean="0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мин = 50 с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970" y="1916832"/>
                <a:ext cx="7548189" cy="710451"/>
              </a:xfrm>
              <a:prstGeom prst="rect">
                <a:avLst/>
              </a:prstGeom>
              <a:blipFill rotWithShape="1">
                <a:blip r:embed="rId5"/>
                <a:stretch>
                  <a:fillRect b="-9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483768" y="2710401"/>
            <a:ext cx="29396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мин 10с = 250 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872" y="3441590"/>
            <a:ext cx="7548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250:50 = в 5 раз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65867" y="4293096"/>
                <a:ext cx="3914924" cy="1141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latin typeface="Times New Roman" pitchFamily="18" charset="0"/>
                    <a:cs typeface="Times New Roman" pitchFamily="18" charset="0"/>
                  </a:rPr>
                  <a:t>Ответ: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в 5 раз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num>
                      <m:den>
                        <m:r>
                          <a:rPr lang="ru-RU" sz="2800" b="0" i="1" smtClean="0">
                            <a:latin typeface="Cambria Math"/>
                            <a:cs typeface="Times New Roman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 мин меньше, чем 4 мин 10с.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867" y="4293096"/>
                <a:ext cx="3914924" cy="1141338"/>
              </a:xfrm>
              <a:prstGeom prst="rect">
                <a:avLst/>
              </a:prstGeom>
              <a:blipFill rotWithShape="1">
                <a:blip r:embed="rId6"/>
                <a:stretch>
                  <a:fillRect l="-3271" b="-14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902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  <p:bldP spid="8" grpId="0" animBg="1"/>
      <p:bldP spid="9" grpId="0"/>
      <p:bldP spid="10" grpId="0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15924915</TotalTime>
  <Words>495</Words>
  <Application>Microsoft Office PowerPoint</Application>
  <PresentationFormat>Экран (4:3)</PresentationFormat>
  <Paragraphs>111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Формула</vt:lpstr>
      <vt:lpstr>Microsoft Equation 3.0</vt:lpstr>
      <vt:lpstr>№ 2 с. 207</vt:lpstr>
      <vt:lpstr>ПРОЧИТАЙТЕ ДРОБИ</vt:lpstr>
      <vt:lpstr>Представление  о десятичных дробях.</vt:lpstr>
      <vt:lpstr>Презентация PowerPoint</vt:lpstr>
      <vt:lpstr>Презентация PowerPoint</vt:lpstr>
      <vt:lpstr>Запишите  в виде десятичной дроби</vt:lpstr>
      <vt:lpstr>№ 800 (4-6)</vt:lpstr>
      <vt:lpstr>802(7-12)</vt:lpstr>
      <vt:lpstr>№ 815</vt:lpstr>
      <vt:lpstr>Математический</vt:lpstr>
      <vt:lpstr>                Проверка!!! 1вариант             2вариант</vt:lpstr>
      <vt:lpstr>Рефлексия</vt:lpstr>
      <vt:lpstr>Домашнее задание: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ученик</cp:lastModifiedBy>
  <cp:revision>145</cp:revision>
  <dcterms:created xsi:type="dcterms:W3CDTF">2016-12-28T13:52:17Z</dcterms:created>
  <dcterms:modified xsi:type="dcterms:W3CDTF">2018-02-05T06:28:47Z</dcterms:modified>
</cp:coreProperties>
</file>