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7" r:id="rId20"/>
    <p:sldId id="271" r:id="rId21"/>
    <p:sldId id="278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mathege.ru:8080/or/GetPicture?picId=73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772400" cy="108205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Мастер – класс </a:t>
            </a:r>
            <a:endParaRPr lang="ru-RU" sz="4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14348" y="2143116"/>
            <a:ext cx="7772400" cy="1082056"/>
          </a:xfrm>
          <a:prstGeom prst="rect">
            <a:avLst/>
          </a:prstGeom>
        </p:spPr>
        <p:txBody>
          <a:bodyPr vert="horz" anchor="b"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Геометрия на клетчатой бумаге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Формула Пика</a:t>
            </a:r>
            <a:endParaRPr kumimoji="0" lang="ru-RU" sz="4800" b="1" i="0" u="none" strike="noStrike" kern="120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0" y="3786190"/>
            <a:ext cx="7772400" cy="1082056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учитель математики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Сиволапова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Елена Михайловна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28728" y="285728"/>
            <a:ext cx="6072230" cy="857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Теорема Пика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Group 76"/>
          <p:cNvGraphicFramePr>
            <a:graphicFrameLocks noGrp="1"/>
          </p:cNvGraphicFramePr>
          <p:nvPr/>
        </p:nvGraphicFramePr>
        <p:xfrm>
          <a:off x="5029200" y="2420938"/>
          <a:ext cx="3479800" cy="3024189"/>
        </p:xfrm>
        <a:graphic>
          <a:graphicData uri="http://schemas.openxmlformats.org/drawingml/2006/table">
            <a:tbl>
              <a:tblPr/>
              <a:tblGrid>
                <a:gridCol w="695325"/>
                <a:gridCol w="696913"/>
                <a:gridCol w="695325"/>
                <a:gridCol w="696912"/>
                <a:gridCol w="695325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AutoShape 43"/>
          <p:cNvSpPr>
            <a:spLocks noChangeArrowheads="1"/>
          </p:cNvSpPr>
          <p:nvPr/>
        </p:nvSpPr>
        <p:spPr bwMode="auto">
          <a:xfrm>
            <a:off x="5724525" y="3213100"/>
            <a:ext cx="2016125" cy="1655763"/>
          </a:xfrm>
          <a:prstGeom prst="plus">
            <a:avLst>
              <a:gd name="adj" fmla="val 25000"/>
            </a:avLst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5" name="Group 76"/>
          <p:cNvGraphicFramePr>
            <a:graphicFrameLocks noGrp="1"/>
          </p:cNvGraphicFramePr>
          <p:nvPr/>
        </p:nvGraphicFramePr>
        <p:xfrm>
          <a:off x="5029200" y="2420938"/>
          <a:ext cx="3479800" cy="3024189"/>
        </p:xfrm>
        <a:graphic>
          <a:graphicData uri="http://schemas.openxmlformats.org/drawingml/2006/table">
            <a:tbl>
              <a:tblPr/>
              <a:tblGrid>
                <a:gridCol w="695325"/>
                <a:gridCol w="696913"/>
                <a:gridCol w="695325"/>
                <a:gridCol w="696912"/>
                <a:gridCol w="695325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Oval 62"/>
          <p:cNvSpPr>
            <a:spLocks noChangeArrowheads="1"/>
          </p:cNvSpPr>
          <p:nvPr/>
        </p:nvSpPr>
        <p:spPr bwMode="auto">
          <a:xfrm>
            <a:off x="6300810" y="4149737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Oval 64"/>
          <p:cNvSpPr>
            <a:spLocks noChangeArrowheads="1"/>
          </p:cNvSpPr>
          <p:nvPr/>
        </p:nvSpPr>
        <p:spPr bwMode="auto">
          <a:xfrm>
            <a:off x="7019950" y="3573473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65"/>
          <p:cNvSpPr>
            <a:spLocks noChangeArrowheads="1"/>
          </p:cNvSpPr>
          <p:nvPr/>
        </p:nvSpPr>
        <p:spPr bwMode="auto">
          <a:xfrm>
            <a:off x="6300810" y="3573473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66"/>
          <p:cNvSpPr>
            <a:spLocks noChangeArrowheads="1"/>
          </p:cNvSpPr>
          <p:nvPr/>
        </p:nvSpPr>
        <p:spPr bwMode="auto">
          <a:xfrm>
            <a:off x="7019950" y="4149737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Oval 67"/>
          <p:cNvSpPr>
            <a:spLocks noChangeArrowheads="1"/>
          </p:cNvSpPr>
          <p:nvPr/>
        </p:nvSpPr>
        <p:spPr bwMode="auto">
          <a:xfrm>
            <a:off x="5651518" y="3573473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Oval 68"/>
          <p:cNvSpPr>
            <a:spLocks noChangeArrowheads="1"/>
          </p:cNvSpPr>
          <p:nvPr/>
        </p:nvSpPr>
        <p:spPr bwMode="auto">
          <a:xfrm>
            <a:off x="5651518" y="4149737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Oval 69"/>
          <p:cNvSpPr>
            <a:spLocks noChangeArrowheads="1"/>
          </p:cNvSpPr>
          <p:nvPr/>
        </p:nvSpPr>
        <p:spPr bwMode="auto">
          <a:xfrm>
            <a:off x="6300808" y="4797439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Oval 70"/>
          <p:cNvSpPr>
            <a:spLocks noChangeArrowheads="1"/>
          </p:cNvSpPr>
          <p:nvPr/>
        </p:nvSpPr>
        <p:spPr bwMode="auto">
          <a:xfrm>
            <a:off x="7019948" y="4797439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42"/>
          <p:cNvSpPr>
            <a:spLocks noChangeArrowheads="1"/>
          </p:cNvSpPr>
          <p:nvPr/>
        </p:nvSpPr>
        <p:spPr bwMode="auto">
          <a:xfrm>
            <a:off x="571472" y="1428736"/>
            <a:ext cx="72866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Узел – 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точка пересечение </a:t>
            </a:r>
            <a:r>
              <a:rPr lang="ru-RU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двух прямых</a:t>
            </a: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17" name="Group 74"/>
          <p:cNvGrpSpPr>
            <a:grpSpLocks/>
          </p:cNvGrpSpPr>
          <p:nvPr/>
        </p:nvGrpSpPr>
        <p:grpSpPr bwMode="auto">
          <a:xfrm>
            <a:off x="214282" y="3071810"/>
            <a:ext cx="287339" cy="646114"/>
            <a:chOff x="204" y="3022"/>
            <a:chExt cx="91" cy="272"/>
          </a:xfrm>
        </p:grpSpPr>
        <p:sp>
          <p:nvSpPr>
            <p:cNvPr id="18" name="Oval 71"/>
            <p:cNvSpPr>
              <a:spLocks noChangeArrowheads="1"/>
            </p:cNvSpPr>
            <p:nvPr/>
          </p:nvSpPr>
          <p:spPr bwMode="auto">
            <a:xfrm>
              <a:off x="204" y="3203"/>
              <a:ext cx="91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Oval 72"/>
            <p:cNvSpPr>
              <a:spLocks noChangeArrowheads="1"/>
            </p:cNvSpPr>
            <p:nvPr/>
          </p:nvSpPr>
          <p:spPr bwMode="auto">
            <a:xfrm>
              <a:off x="204" y="3022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00034" y="2928934"/>
            <a:ext cx="414340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– внутренние узлы.</a:t>
            </a:r>
            <a:endParaRPr lang="en-US" sz="28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– узлы на границе.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28596" y="1285860"/>
            <a:ext cx="8290778" cy="407196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Пусть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число целочисленных точек внутри многоугольника, 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количество целочисленных точек на его границе, </a:t>
            </a:r>
            <a:r>
              <a:rPr kumimoji="0" lang="en-US" sz="35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его площадь. Тогда справедлива формула: 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sz="35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 =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 : 2 + В – 1 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28728" y="285728"/>
            <a:ext cx="6072230" cy="857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Теорема Пика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matematikalegko.ru/wp-content/uploads/2013/09/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571612"/>
            <a:ext cx="3181350" cy="2828925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643446"/>
            <a:ext cx="2362200" cy="742950"/>
          </a:xfrm>
          <a:prstGeom prst="rect">
            <a:avLst/>
          </a:prstGeom>
          <a:noFill/>
        </p:spPr>
      </p:pic>
      <p:pic>
        <p:nvPicPr>
          <p:cNvPr id="21508" name="Picture 4" descr="https://matematikalegko.ru/wp-content/uploads/2013/09/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428736"/>
            <a:ext cx="3600454" cy="332872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14876" y="5072074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Г = 15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 = 34</a:t>
            </a:r>
          </a:p>
        </p:txBody>
      </p:sp>
      <p:pic>
        <p:nvPicPr>
          <p:cNvPr id="21510" name="Picture 6" descr="https://matematikalegko.ru/wp-content/uploads/2013/09/10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6000744"/>
            <a:ext cx="3522786" cy="85725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28728" y="285728"/>
            <a:ext cx="6072230" cy="85725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Проверка справедливости теоремы Пика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Tat'yana\Рабочий стол\Пика\пика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3214710" cy="229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143248"/>
            <a:ext cx="2337518" cy="500066"/>
          </a:xfrm>
          <a:prstGeom prst="rect">
            <a:avLst/>
          </a:prstGeom>
          <a:noFill/>
        </p:spPr>
      </p:pic>
      <p:pic>
        <p:nvPicPr>
          <p:cNvPr id="25602" name="Picture 2" descr="https://matematikalegko.ru/wp-content/uploads/2013/09/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500042"/>
            <a:ext cx="4652572" cy="291142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00562" y="3857628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Г = 18 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В = 20</a:t>
            </a:r>
          </a:p>
        </p:txBody>
      </p:sp>
      <p:pic>
        <p:nvPicPr>
          <p:cNvPr id="25604" name="Picture 4" descr="https://matematikalegko.ru/wp-content/uploads/2013/09/10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786322"/>
            <a:ext cx="3567359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matematikalegko.ru/wp-content/uploads/2013/09/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4915957" cy="33575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57884" y="2571744"/>
            <a:ext cx="2000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Г = 14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В = 43</a:t>
            </a:r>
          </a:p>
        </p:txBody>
      </p:sp>
      <p:pic>
        <p:nvPicPr>
          <p:cNvPr id="26630" name="Picture 6" descr="https://matematikalegko.ru/wp-content/uploads/2013/09/10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5143512"/>
            <a:ext cx="4786346" cy="1245228"/>
          </a:xfrm>
          <a:prstGeom prst="rect">
            <a:avLst/>
          </a:prstGeom>
          <a:noFill/>
        </p:spPr>
      </p:pic>
      <p:sp>
        <p:nvSpPr>
          <p:cNvPr id="7" name="Заголовок 5"/>
          <p:cNvSpPr txBox="1">
            <a:spLocks/>
          </p:cNvSpPr>
          <p:nvPr/>
        </p:nvSpPr>
        <p:spPr>
          <a:xfrm>
            <a:off x="785786" y="214290"/>
            <a:ext cx="749808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Задание №</a:t>
            </a: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5</a:t>
            </a:r>
            <a:endParaRPr kumimoji="0" lang="ru-RU" sz="32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Вычислите площадь фигуры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matematikalegko.ru/wp-content/uploads/2013/09/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4597013" cy="32861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00694" y="1928802"/>
            <a:ext cx="1785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Г = 11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В = 5</a:t>
            </a:r>
          </a:p>
        </p:txBody>
      </p:sp>
      <p:pic>
        <p:nvPicPr>
          <p:cNvPr id="27654" name="Picture 6" descr="https://matematikalegko.ru/wp-content/uploads/2013/09/10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214818"/>
            <a:ext cx="4500595" cy="120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643049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Г: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Г </a:t>
            </a:r>
            <a:r>
              <a:rPr lang="en-US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3</a:t>
            </a:r>
            <a:r>
              <a:rPr lang="en-US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= 6 </a:t>
            </a:r>
            <a:r>
              <a: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3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:2</a:t>
            </a:r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1 = 6,5</a:t>
            </a:r>
          </a:p>
        </p:txBody>
      </p:sp>
      <p:graphicFrame>
        <p:nvGraphicFramePr>
          <p:cNvPr id="5228" name="Group 108"/>
          <p:cNvGraphicFramePr>
            <a:graphicFrameLocks noGrp="1"/>
          </p:cNvGraphicFramePr>
          <p:nvPr/>
        </p:nvGraphicFramePr>
        <p:xfrm>
          <a:off x="1258888" y="1773238"/>
          <a:ext cx="6986587" cy="452596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700087"/>
                <a:gridCol w="698500"/>
                <a:gridCol w="698500"/>
                <a:gridCol w="698500"/>
                <a:gridCol w="676275"/>
                <a:gridCol w="7207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14" name="Line 94"/>
          <p:cNvSpPr>
            <a:spLocks noChangeShapeType="1"/>
          </p:cNvSpPr>
          <p:nvPr/>
        </p:nvSpPr>
        <p:spPr bwMode="auto">
          <a:xfrm flipV="1">
            <a:off x="2627313" y="3068638"/>
            <a:ext cx="1439862" cy="19446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15" name="Line 95"/>
          <p:cNvSpPr>
            <a:spLocks noChangeShapeType="1"/>
          </p:cNvSpPr>
          <p:nvPr/>
        </p:nvSpPr>
        <p:spPr bwMode="auto">
          <a:xfrm flipH="1">
            <a:off x="2627313" y="4365625"/>
            <a:ext cx="3529012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16" name="Line 96"/>
          <p:cNvSpPr>
            <a:spLocks noChangeShapeType="1"/>
          </p:cNvSpPr>
          <p:nvPr/>
        </p:nvSpPr>
        <p:spPr bwMode="auto">
          <a:xfrm>
            <a:off x="4067175" y="3068638"/>
            <a:ext cx="2089150" cy="12969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17" name="Oval 97"/>
          <p:cNvSpPr>
            <a:spLocks noChangeArrowheads="1"/>
          </p:cNvSpPr>
          <p:nvPr/>
        </p:nvSpPr>
        <p:spPr bwMode="auto">
          <a:xfrm>
            <a:off x="3995738" y="2997200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8" name="Oval 98"/>
          <p:cNvSpPr>
            <a:spLocks noChangeArrowheads="1"/>
          </p:cNvSpPr>
          <p:nvPr/>
        </p:nvSpPr>
        <p:spPr bwMode="auto">
          <a:xfrm>
            <a:off x="2555875" y="4940300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9" name="Oval 99"/>
          <p:cNvSpPr>
            <a:spLocks noChangeArrowheads="1"/>
          </p:cNvSpPr>
          <p:nvPr/>
        </p:nvSpPr>
        <p:spPr bwMode="auto">
          <a:xfrm>
            <a:off x="6083300" y="4292600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0" name="Oval 100"/>
          <p:cNvSpPr>
            <a:spLocks noChangeArrowheads="1"/>
          </p:cNvSpPr>
          <p:nvPr/>
        </p:nvSpPr>
        <p:spPr bwMode="auto">
          <a:xfrm>
            <a:off x="3995738" y="42926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1" name="Oval 101"/>
          <p:cNvSpPr>
            <a:spLocks noChangeArrowheads="1"/>
          </p:cNvSpPr>
          <p:nvPr/>
        </p:nvSpPr>
        <p:spPr bwMode="auto">
          <a:xfrm>
            <a:off x="47164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2" name="Oval 102"/>
          <p:cNvSpPr>
            <a:spLocks noChangeArrowheads="1"/>
          </p:cNvSpPr>
          <p:nvPr/>
        </p:nvSpPr>
        <p:spPr bwMode="auto">
          <a:xfrm>
            <a:off x="3995738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" name="Oval 103"/>
          <p:cNvSpPr>
            <a:spLocks noChangeArrowheads="1"/>
          </p:cNvSpPr>
          <p:nvPr/>
        </p:nvSpPr>
        <p:spPr bwMode="auto">
          <a:xfrm>
            <a:off x="4716463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" name="Oval 104"/>
          <p:cNvSpPr>
            <a:spLocks noChangeArrowheads="1"/>
          </p:cNvSpPr>
          <p:nvPr/>
        </p:nvSpPr>
        <p:spPr bwMode="auto">
          <a:xfrm>
            <a:off x="327501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" name="Oval 105"/>
          <p:cNvSpPr>
            <a:spLocks noChangeArrowheads="1"/>
          </p:cNvSpPr>
          <p:nvPr/>
        </p:nvSpPr>
        <p:spPr bwMode="auto">
          <a:xfrm>
            <a:off x="53641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6" name="Rectangle 106"/>
          <p:cNvSpPr>
            <a:spLocks noChangeArrowheads="1"/>
          </p:cNvSpPr>
          <p:nvPr/>
        </p:nvSpPr>
        <p:spPr bwMode="auto">
          <a:xfrm>
            <a:off x="971550" y="908050"/>
            <a:ext cx="6840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274638"/>
            <a:ext cx="7862150" cy="129697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Г = 4</a:t>
            </a:r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= 9      </a:t>
            </a: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:2</a:t>
            </a:r>
            <a:r>
              <a:rPr lang="en-US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en-US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1</a:t>
            </a:r>
            <a:b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4400" b="1" dirty="0">
                <a:latin typeface="Arial" pitchFamily="34" charset="0"/>
                <a:cs typeface="Arial" pitchFamily="34" charset="0"/>
              </a:rPr>
              <a:t>S 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:2</a:t>
            </a:r>
            <a:r>
              <a:rPr lang="en-US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4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en-US" sz="4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1 = </a:t>
            </a:r>
            <a:r>
              <a:rPr lang="ru-RU" sz="4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  <p:graphicFrame>
        <p:nvGraphicFramePr>
          <p:cNvPr id="11268" name="Group 4"/>
          <p:cNvGraphicFramePr>
            <a:graphicFrameLocks noGrp="1"/>
          </p:cNvGraphicFramePr>
          <p:nvPr/>
        </p:nvGraphicFramePr>
        <p:xfrm>
          <a:off x="1258888" y="1773238"/>
          <a:ext cx="6986587" cy="452596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700087"/>
                <a:gridCol w="698500"/>
                <a:gridCol w="698500"/>
                <a:gridCol w="698500"/>
                <a:gridCol w="676275"/>
                <a:gridCol w="7207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58" name="Line 94"/>
          <p:cNvSpPr>
            <a:spLocks noChangeShapeType="1"/>
          </p:cNvSpPr>
          <p:nvPr/>
        </p:nvSpPr>
        <p:spPr bwMode="auto">
          <a:xfrm flipV="1">
            <a:off x="2627313" y="3068638"/>
            <a:ext cx="1439862" cy="19446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59" name="Line 95"/>
          <p:cNvSpPr>
            <a:spLocks noChangeShapeType="1"/>
          </p:cNvSpPr>
          <p:nvPr/>
        </p:nvSpPr>
        <p:spPr bwMode="auto">
          <a:xfrm flipH="1">
            <a:off x="2627313" y="4365625"/>
            <a:ext cx="3529012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1" name="Oval 97"/>
          <p:cNvSpPr>
            <a:spLocks noChangeArrowheads="1"/>
          </p:cNvSpPr>
          <p:nvPr/>
        </p:nvSpPr>
        <p:spPr bwMode="auto">
          <a:xfrm>
            <a:off x="3995738" y="2997200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2" name="Oval 98"/>
          <p:cNvSpPr>
            <a:spLocks noChangeArrowheads="1"/>
          </p:cNvSpPr>
          <p:nvPr/>
        </p:nvSpPr>
        <p:spPr bwMode="auto">
          <a:xfrm>
            <a:off x="2555875" y="4940300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3" name="Oval 99"/>
          <p:cNvSpPr>
            <a:spLocks noChangeArrowheads="1"/>
          </p:cNvSpPr>
          <p:nvPr/>
        </p:nvSpPr>
        <p:spPr bwMode="auto">
          <a:xfrm>
            <a:off x="6083300" y="4292600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4" name="Oval 100"/>
          <p:cNvSpPr>
            <a:spLocks noChangeArrowheads="1"/>
          </p:cNvSpPr>
          <p:nvPr/>
        </p:nvSpPr>
        <p:spPr bwMode="auto">
          <a:xfrm>
            <a:off x="3995738" y="42926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5" name="Oval 101"/>
          <p:cNvSpPr>
            <a:spLocks noChangeArrowheads="1"/>
          </p:cNvSpPr>
          <p:nvPr/>
        </p:nvSpPr>
        <p:spPr bwMode="auto">
          <a:xfrm>
            <a:off x="47164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6" name="Oval 102"/>
          <p:cNvSpPr>
            <a:spLocks noChangeArrowheads="1"/>
          </p:cNvSpPr>
          <p:nvPr/>
        </p:nvSpPr>
        <p:spPr bwMode="auto">
          <a:xfrm>
            <a:off x="3995738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7" name="Oval 103"/>
          <p:cNvSpPr>
            <a:spLocks noChangeArrowheads="1"/>
          </p:cNvSpPr>
          <p:nvPr/>
        </p:nvSpPr>
        <p:spPr bwMode="auto">
          <a:xfrm>
            <a:off x="4716463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8" name="Oval 104"/>
          <p:cNvSpPr>
            <a:spLocks noChangeArrowheads="1"/>
          </p:cNvSpPr>
          <p:nvPr/>
        </p:nvSpPr>
        <p:spPr bwMode="auto">
          <a:xfrm>
            <a:off x="327501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9" name="Oval 105"/>
          <p:cNvSpPr>
            <a:spLocks noChangeArrowheads="1"/>
          </p:cNvSpPr>
          <p:nvPr/>
        </p:nvSpPr>
        <p:spPr bwMode="auto">
          <a:xfrm>
            <a:off x="53641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73" name="Oval 109"/>
          <p:cNvSpPr>
            <a:spLocks noChangeArrowheads="1"/>
          </p:cNvSpPr>
          <p:nvPr/>
        </p:nvSpPr>
        <p:spPr bwMode="auto">
          <a:xfrm>
            <a:off x="5364163" y="2349500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75" name="Oval 111"/>
          <p:cNvSpPr>
            <a:spLocks noChangeArrowheads="1"/>
          </p:cNvSpPr>
          <p:nvPr/>
        </p:nvSpPr>
        <p:spPr bwMode="auto">
          <a:xfrm>
            <a:off x="4716463" y="29972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76" name="Oval 112"/>
          <p:cNvSpPr>
            <a:spLocks noChangeArrowheads="1"/>
          </p:cNvSpPr>
          <p:nvPr/>
        </p:nvSpPr>
        <p:spPr bwMode="auto">
          <a:xfrm>
            <a:off x="5364163" y="29972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77" name="Oval 113"/>
          <p:cNvSpPr>
            <a:spLocks noChangeArrowheads="1"/>
          </p:cNvSpPr>
          <p:nvPr/>
        </p:nvSpPr>
        <p:spPr bwMode="auto">
          <a:xfrm>
            <a:off x="5364163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1378" name="AutoShape 114"/>
          <p:cNvCxnSpPr>
            <a:cxnSpLocks noChangeShapeType="1"/>
            <a:stCxn id="11361" idx="4"/>
          </p:cNvCxnSpPr>
          <p:nvPr/>
        </p:nvCxnSpPr>
        <p:spPr bwMode="auto">
          <a:xfrm>
            <a:off x="4068763" y="3140075"/>
            <a:ext cx="15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1381" name="Line 117"/>
          <p:cNvSpPr>
            <a:spLocks noChangeShapeType="1"/>
          </p:cNvSpPr>
          <p:nvPr/>
        </p:nvSpPr>
        <p:spPr bwMode="auto">
          <a:xfrm>
            <a:off x="5435600" y="2420938"/>
            <a:ext cx="720725" cy="19446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82" name="Line 118"/>
          <p:cNvSpPr>
            <a:spLocks noChangeShapeType="1"/>
          </p:cNvSpPr>
          <p:nvPr/>
        </p:nvSpPr>
        <p:spPr bwMode="auto">
          <a:xfrm flipH="1">
            <a:off x="4067175" y="2420938"/>
            <a:ext cx="13684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274638"/>
            <a:ext cx="7790712" cy="129697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Г = 5</a:t>
            </a:r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= 6         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:2</a:t>
            </a:r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en-US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1</a:t>
            </a:r>
            <a:b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4000" b="1" dirty="0">
                <a:latin typeface="Arial" pitchFamily="34" charset="0"/>
                <a:cs typeface="Arial" pitchFamily="34" charset="0"/>
              </a:rPr>
              <a:t>S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:2</a:t>
            </a:r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4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1 = 7,5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340" name="Group 4"/>
          <p:cNvGraphicFramePr>
            <a:graphicFrameLocks noGrp="1"/>
          </p:cNvGraphicFramePr>
          <p:nvPr/>
        </p:nvGraphicFramePr>
        <p:xfrm>
          <a:off x="1258888" y="1773238"/>
          <a:ext cx="6986587" cy="452596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700087"/>
                <a:gridCol w="698500"/>
                <a:gridCol w="698500"/>
                <a:gridCol w="698500"/>
                <a:gridCol w="676275"/>
                <a:gridCol w="7207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30" name="Line 94"/>
          <p:cNvSpPr>
            <a:spLocks noChangeShapeType="1"/>
          </p:cNvSpPr>
          <p:nvPr/>
        </p:nvSpPr>
        <p:spPr bwMode="auto">
          <a:xfrm flipV="1">
            <a:off x="2627313" y="3068638"/>
            <a:ext cx="1439862" cy="19446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431" name="Line 95"/>
          <p:cNvSpPr>
            <a:spLocks noChangeShapeType="1"/>
          </p:cNvSpPr>
          <p:nvPr/>
        </p:nvSpPr>
        <p:spPr bwMode="auto">
          <a:xfrm flipH="1">
            <a:off x="2627313" y="4365625"/>
            <a:ext cx="3529012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433" name="Oval 97"/>
          <p:cNvSpPr>
            <a:spLocks noChangeArrowheads="1"/>
          </p:cNvSpPr>
          <p:nvPr/>
        </p:nvSpPr>
        <p:spPr bwMode="auto">
          <a:xfrm>
            <a:off x="2555875" y="4940300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35" name="Oval 99"/>
          <p:cNvSpPr>
            <a:spLocks noChangeArrowheads="1"/>
          </p:cNvSpPr>
          <p:nvPr/>
        </p:nvSpPr>
        <p:spPr bwMode="auto">
          <a:xfrm>
            <a:off x="3995738" y="42926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36" name="Oval 100"/>
          <p:cNvSpPr>
            <a:spLocks noChangeArrowheads="1"/>
          </p:cNvSpPr>
          <p:nvPr/>
        </p:nvSpPr>
        <p:spPr bwMode="auto">
          <a:xfrm>
            <a:off x="47164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37" name="Oval 101"/>
          <p:cNvSpPr>
            <a:spLocks noChangeArrowheads="1"/>
          </p:cNvSpPr>
          <p:nvPr/>
        </p:nvSpPr>
        <p:spPr bwMode="auto">
          <a:xfrm>
            <a:off x="3995738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39" name="Oval 103"/>
          <p:cNvSpPr>
            <a:spLocks noChangeArrowheads="1"/>
          </p:cNvSpPr>
          <p:nvPr/>
        </p:nvSpPr>
        <p:spPr bwMode="auto">
          <a:xfrm>
            <a:off x="327501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40" name="Oval 104"/>
          <p:cNvSpPr>
            <a:spLocks noChangeArrowheads="1"/>
          </p:cNvSpPr>
          <p:nvPr/>
        </p:nvSpPr>
        <p:spPr bwMode="auto">
          <a:xfrm>
            <a:off x="53641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42" name="Oval 106"/>
          <p:cNvSpPr>
            <a:spLocks noChangeArrowheads="1"/>
          </p:cNvSpPr>
          <p:nvPr/>
        </p:nvSpPr>
        <p:spPr bwMode="auto">
          <a:xfrm>
            <a:off x="4716463" y="29972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4445" name="AutoShape 109"/>
          <p:cNvCxnSpPr>
            <a:cxnSpLocks noChangeShapeType="1"/>
            <a:stCxn id="14432" idx="4"/>
          </p:cNvCxnSpPr>
          <p:nvPr/>
        </p:nvCxnSpPr>
        <p:spPr bwMode="auto">
          <a:xfrm>
            <a:off x="4068763" y="3140075"/>
            <a:ext cx="15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14447" name="Line 111"/>
          <p:cNvSpPr>
            <a:spLocks noChangeShapeType="1"/>
          </p:cNvSpPr>
          <p:nvPr/>
        </p:nvSpPr>
        <p:spPr bwMode="auto">
          <a:xfrm flipH="1">
            <a:off x="4067175" y="2420938"/>
            <a:ext cx="1368425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448" name="Line 112"/>
          <p:cNvSpPr>
            <a:spLocks noChangeShapeType="1"/>
          </p:cNvSpPr>
          <p:nvPr/>
        </p:nvSpPr>
        <p:spPr bwMode="auto">
          <a:xfrm flipH="1">
            <a:off x="4716463" y="2420938"/>
            <a:ext cx="719137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449" name="Line 113"/>
          <p:cNvSpPr>
            <a:spLocks noChangeShapeType="1"/>
          </p:cNvSpPr>
          <p:nvPr/>
        </p:nvSpPr>
        <p:spPr bwMode="auto">
          <a:xfrm>
            <a:off x="4787900" y="3716338"/>
            <a:ext cx="1368425" cy="6492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450" name="Oval 114"/>
          <p:cNvSpPr>
            <a:spLocks noChangeArrowheads="1"/>
          </p:cNvSpPr>
          <p:nvPr/>
        </p:nvSpPr>
        <p:spPr bwMode="auto">
          <a:xfrm>
            <a:off x="4643438" y="3644900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4434" name="Oval 98"/>
          <p:cNvSpPr>
            <a:spLocks noChangeArrowheads="1"/>
          </p:cNvSpPr>
          <p:nvPr/>
        </p:nvSpPr>
        <p:spPr bwMode="auto">
          <a:xfrm>
            <a:off x="6083300" y="4292600"/>
            <a:ext cx="144463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41" name="Oval 105"/>
          <p:cNvSpPr>
            <a:spLocks noChangeArrowheads="1"/>
          </p:cNvSpPr>
          <p:nvPr/>
        </p:nvSpPr>
        <p:spPr bwMode="auto">
          <a:xfrm>
            <a:off x="5364163" y="2349500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432" name="Oval 96"/>
          <p:cNvSpPr>
            <a:spLocks noChangeArrowheads="1"/>
          </p:cNvSpPr>
          <p:nvPr/>
        </p:nvSpPr>
        <p:spPr bwMode="auto">
          <a:xfrm>
            <a:off x="3995738" y="2997200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857232"/>
          <a:ext cx="6357981" cy="3929092"/>
        </p:xfrm>
        <a:graphic>
          <a:graphicData uri="http://schemas.openxmlformats.org/drawingml/2006/table">
            <a:tbl>
              <a:tblPr/>
              <a:tblGrid>
                <a:gridCol w="907983"/>
                <a:gridCol w="907983"/>
                <a:gridCol w="907983"/>
                <a:gridCol w="907983"/>
                <a:gridCol w="907983"/>
                <a:gridCol w="909033"/>
                <a:gridCol w="909033"/>
              </a:tblGrid>
              <a:tr h="98227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27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27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27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7" name="Прямая со стрелкой 67"/>
          <p:cNvSpPr>
            <a:spLocks noChangeShapeType="1"/>
          </p:cNvSpPr>
          <p:nvPr/>
        </p:nvSpPr>
        <p:spPr bwMode="auto">
          <a:xfrm>
            <a:off x="-69850" y="3175"/>
            <a:ext cx="514350" cy="0"/>
          </a:xfrm>
          <a:prstGeom prst="straightConnector1">
            <a:avLst/>
          </a:prstGeom>
          <a:noFill/>
          <a:ln w="28575">
            <a:solidFill>
              <a:srgbClr val="00B0F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4536281" y="964389"/>
            <a:ext cx="2928958" cy="271464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929322" y="1428736"/>
            <a:ext cx="1928826" cy="92869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6393670" y="2821777"/>
            <a:ext cx="1000131" cy="92869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>
            <a:off x="4643438" y="1857364"/>
            <a:ext cx="2643206" cy="192882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3714744" y="1857364"/>
            <a:ext cx="92869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 flipH="1" flipV="1">
            <a:off x="3679025" y="892951"/>
            <a:ext cx="1000132" cy="92869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0800000" flipV="1">
            <a:off x="1000100" y="857232"/>
            <a:ext cx="3643338" cy="192882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964381" y="2821777"/>
            <a:ext cx="1000132" cy="92869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1928794" y="3786190"/>
            <a:ext cx="857256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786050" y="3786190"/>
            <a:ext cx="1857388" cy="100013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V="1">
            <a:off x="3679025" y="3821909"/>
            <a:ext cx="1000132" cy="92869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714744" y="3786190"/>
            <a:ext cx="928694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9" name="Rectangle 2"/>
          <p:cNvSpPr txBox="1">
            <a:spLocks noChangeArrowheads="1"/>
          </p:cNvSpPr>
          <p:nvPr/>
        </p:nvSpPr>
        <p:spPr>
          <a:xfrm>
            <a:off x="500034" y="4929198"/>
            <a:ext cx="7790712" cy="129697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Г = 16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,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 = 4       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=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Г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:2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+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– 1</a:t>
            </a:r>
            <a:b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=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16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:2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+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4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– 1 =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11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0" name="Oval 101"/>
          <p:cNvSpPr>
            <a:spLocks noChangeArrowheads="1"/>
          </p:cNvSpPr>
          <p:nvPr/>
        </p:nvSpPr>
        <p:spPr bwMode="auto">
          <a:xfrm>
            <a:off x="1857356" y="2786058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" name="Oval 101"/>
          <p:cNvSpPr>
            <a:spLocks noChangeArrowheads="1"/>
          </p:cNvSpPr>
          <p:nvPr/>
        </p:nvSpPr>
        <p:spPr bwMode="auto">
          <a:xfrm>
            <a:off x="2786050" y="2786058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" name="Oval 101"/>
          <p:cNvSpPr>
            <a:spLocks noChangeArrowheads="1"/>
          </p:cNvSpPr>
          <p:nvPr/>
        </p:nvSpPr>
        <p:spPr bwMode="auto">
          <a:xfrm>
            <a:off x="3643306" y="2786058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" name="Oval 101"/>
          <p:cNvSpPr>
            <a:spLocks noChangeArrowheads="1"/>
          </p:cNvSpPr>
          <p:nvPr/>
        </p:nvSpPr>
        <p:spPr bwMode="auto">
          <a:xfrm>
            <a:off x="4572000" y="2786058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4" name="Oval 105"/>
          <p:cNvSpPr>
            <a:spLocks noChangeArrowheads="1"/>
          </p:cNvSpPr>
          <p:nvPr/>
        </p:nvSpPr>
        <p:spPr bwMode="auto">
          <a:xfrm>
            <a:off x="1000100" y="2714620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" name="Oval 105"/>
          <p:cNvSpPr>
            <a:spLocks noChangeArrowheads="1"/>
          </p:cNvSpPr>
          <p:nvPr/>
        </p:nvSpPr>
        <p:spPr bwMode="auto">
          <a:xfrm>
            <a:off x="2786050" y="1785926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" name="Oval 105"/>
          <p:cNvSpPr>
            <a:spLocks noChangeArrowheads="1"/>
          </p:cNvSpPr>
          <p:nvPr/>
        </p:nvSpPr>
        <p:spPr bwMode="auto">
          <a:xfrm>
            <a:off x="4572000" y="785794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7" name="Oval 105"/>
          <p:cNvSpPr>
            <a:spLocks noChangeArrowheads="1"/>
          </p:cNvSpPr>
          <p:nvPr/>
        </p:nvSpPr>
        <p:spPr bwMode="auto">
          <a:xfrm>
            <a:off x="3643306" y="1785926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8" name="Oval 105"/>
          <p:cNvSpPr>
            <a:spLocks noChangeArrowheads="1"/>
          </p:cNvSpPr>
          <p:nvPr/>
        </p:nvSpPr>
        <p:spPr bwMode="auto">
          <a:xfrm>
            <a:off x="4572000" y="1785926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9" name="Oval 105"/>
          <p:cNvSpPr>
            <a:spLocks noChangeArrowheads="1"/>
          </p:cNvSpPr>
          <p:nvPr/>
        </p:nvSpPr>
        <p:spPr bwMode="auto">
          <a:xfrm>
            <a:off x="5643570" y="2571744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" name="Oval 105"/>
          <p:cNvSpPr>
            <a:spLocks noChangeArrowheads="1"/>
          </p:cNvSpPr>
          <p:nvPr/>
        </p:nvSpPr>
        <p:spPr bwMode="auto">
          <a:xfrm>
            <a:off x="6357950" y="1785926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" name="Oval 105"/>
          <p:cNvSpPr>
            <a:spLocks noChangeArrowheads="1"/>
          </p:cNvSpPr>
          <p:nvPr/>
        </p:nvSpPr>
        <p:spPr bwMode="auto">
          <a:xfrm>
            <a:off x="7286644" y="857232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" name="Oval 105"/>
          <p:cNvSpPr>
            <a:spLocks noChangeArrowheads="1"/>
          </p:cNvSpPr>
          <p:nvPr/>
        </p:nvSpPr>
        <p:spPr bwMode="auto">
          <a:xfrm>
            <a:off x="6429388" y="2714620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" name="Oval 105"/>
          <p:cNvSpPr>
            <a:spLocks noChangeArrowheads="1"/>
          </p:cNvSpPr>
          <p:nvPr/>
        </p:nvSpPr>
        <p:spPr bwMode="auto">
          <a:xfrm>
            <a:off x="7215206" y="3714752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" name="Oval 105"/>
          <p:cNvSpPr>
            <a:spLocks noChangeArrowheads="1"/>
          </p:cNvSpPr>
          <p:nvPr/>
        </p:nvSpPr>
        <p:spPr bwMode="auto">
          <a:xfrm>
            <a:off x="4572000" y="3714752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" name="Oval 105"/>
          <p:cNvSpPr>
            <a:spLocks noChangeArrowheads="1"/>
          </p:cNvSpPr>
          <p:nvPr/>
        </p:nvSpPr>
        <p:spPr bwMode="auto">
          <a:xfrm>
            <a:off x="3714744" y="3714752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6" name="Oval 105"/>
          <p:cNvSpPr>
            <a:spLocks noChangeArrowheads="1"/>
          </p:cNvSpPr>
          <p:nvPr/>
        </p:nvSpPr>
        <p:spPr bwMode="auto">
          <a:xfrm>
            <a:off x="4572000" y="4714884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7" name="Oval 105"/>
          <p:cNvSpPr>
            <a:spLocks noChangeArrowheads="1"/>
          </p:cNvSpPr>
          <p:nvPr/>
        </p:nvSpPr>
        <p:spPr bwMode="auto">
          <a:xfrm>
            <a:off x="2714612" y="3714752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" name="Oval 105"/>
          <p:cNvSpPr>
            <a:spLocks noChangeArrowheads="1"/>
          </p:cNvSpPr>
          <p:nvPr/>
        </p:nvSpPr>
        <p:spPr bwMode="auto">
          <a:xfrm>
            <a:off x="1857356" y="3714752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9" name="Oval 105"/>
          <p:cNvSpPr>
            <a:spLocks noChangeArrowheads="1"/>
          </p:cNvSpPr>
          <p:nvPr/>
        </p:nvSpPr>
        <p:spPr bwMode="auto">
          <a:xfrm>
            <a:off x="5429256" y="2786058"/>
            <a:ext cx="144462" cy="14287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00108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«Первое условие, которое надлежит выполнять в математике, - это быть точным, второе – быть ясным и насколько можно, простым.»</a:t>
            </a:r>
          </a:p>
          <a:p>
            <a:pPr algn="r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Годфрид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Вильгельм  Лейбниц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matematikalegko.ru/wp-content/uploads/2013/09/1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290"/>
            <a:ext cx="7858180" cy="68040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163090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157161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S=2.5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12" y="157161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72396" y="192880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S=2.5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435769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398836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86644" y="400050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S=3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485776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S=4.5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9058" y="492919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3702" y="492919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S=5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28596" y="1285860"/>
            <a:ext cx="8290778" cy="407196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Пусть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число целочисленных точек внутри многоугольника, 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количество целочисленных точек на его границе, </a:t>
            </a:r>
            <a:r>
              <a:rPr kumimoji="0" lang="en-US" sz="35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</a:t>
            </a:r>
            <a:r>
              <a:rPr kumimoji="0" lang="ru-RU" sz="35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его площадь. Тогда справедлива формула: 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sz="35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 =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 : 2 + В – 1 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428728" y="285728"/>
            <a:ext cx="6072230" cy="857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Теорема Пика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28728" y="1214422"/>
            <a:ext cx="6572296" cy="35004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Желаю успехов в сдаче экзаменов!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357158" y="2143116"/>
            <a:ext cx="3214710" cy="92867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3333C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Цели :</a:t>
            </a:r>
            <a:endParaRPr kumimoji="0" lang="ru-RU" sz="3600" b="1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rgbClr val="3333CC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928934"/>
            <a:ext cx="771530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</a:rPr>
              <a:t>1. Расширить знания о многообразии задач на  клетчатой бумаге,  о приёмах и методах решения этих задач.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</a:rPr>
              <a:t>2. </a:t>
            </a:r>
            <a: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</a:rPr>
              <a:t>Изучить формулу Пика.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accent5"/>
                </a:solidFill>
                <a:latin typeface="Times New Roman" pitchFamily="18" charset="0"/>
              </a:rPr>
              <a:t>3.  Отработать навыки использования формулы Пика при вычислении площади произвольных многоугольников.</a:t>
            </a:r>
          </a:p>
          <a:p>
            <a:pPr>
              <a:defRPr/>
            </a:pPr>
            <a:endParaRPr lang="ru-RU" b="1" dirty="0">
              <a:solidFill>
                <a:schemeClr val="accent5"/>
              </a:solidFill>
              <a:latin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28662" y="857232"/>
            <a:ext cx="7772400" cy="1082056"/>
          </a:xfrm>
          <a:prstGeom prst="rect">
            <a:avLst/>
          </a:prstGeom>
        </p:spPr>
        <p:txBody>
          <a:bodyPr vert="horz" anchor="b"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normalizeH="0" baseline="0" noProof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Геометрия на клетчатой бумаге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Формула Пика</a:t>
            </a:r>
            <a:endParaRPr kumimoji="0" lang="ru-RU" sz="4800" b="1" i="0" u="none" strike="noStrike" kern="1200" normalizeH="0" baseline="0" noProof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14282" y="214290"/>
            <a:ext cx="3214710" cy="92867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3333CC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Тема:</a:t>
            </a:r>
            <a:endParaRPr kumimoji="0" lang="ru-RU" sz="3600" b="1" i="0" u="none" strike="noStrike" kern="1200" cap="none" spc="0" normalizeH="0" baseline="0" noProof="0" dirty="0">
              <a:ln>
                <a:solidFill>
                  <a:schemeClr val="tx1"/>
                </a:solidFill>
              </a:ln>
              <a:solidFill>
                <a:srgbClr val="3333CC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785786" y="214290"/>
            <a:ext cx="749808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Задание №1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Вычислите площадь треугольника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" name="Picture 2" descr="C:\Documents and Settings\Tat'yana\Рабочий стол\Пика\пика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567504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1500174"/>
            <a:ext cx="1831744" cy="11430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072330" y="2857496"/>
            <a:ext cx="12144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a = 9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h = 9 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1107257" y="3107529"/>
            <a:ext cx="2714644" cy="7143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071942"/>
            <a:ext cx="2362200" cy="74295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0298" y="314324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2786050" y="442913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500034" y="214290"/>
            <a:ext cx="8286808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Задание №2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Вычислите площадь параллелограмма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" name="Picture 2" descr="C:\Documents and Settings\Tat'yana\Рабочий стол\Пика\пика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470934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 flipH="1">
            <a:off x="1928794" y="4272985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</a:t>
            </a:r>
            <a:endParaRPr lang="ru-RU" sz="32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785786" y="3428206"/>
            <a:ext cx="171451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3042" y="3344291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</a:t>
            </a:r>
            <a:endParaRPr lang="ru-RU" sz="3200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1428736"/>
            <a:ext cx="2076686" cy="71438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6512" y="2357430"/>
            <a:ext cx="12144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a = 7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h = 4 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786190"/>
            <a:ext cx="3005380" cy="642942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785786" y="214290"/>
            <a:ext cx="749808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Задание №3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Вычислите площадь трапеции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" name="Picture 179" descr="pic.148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1433513"/>
            <a:ext cx="4932363" cy="268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714488"/>
            <a:ext cx="2872174" cy="1000132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2214546" y="321468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</a:t>
            </a:r>
            <a:endParaRPr lang="ru-RU" sz="32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678629" y="2536025"/>
            <a:ext cx="135732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57290" y="228599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2143108" y="135729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57950" y="2928934"/>
            <a:ext cx="12144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a =9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b = 4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h = 3 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5324" y="4429132"/>
            <a:ext cx="3382842" cy="814388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785786" y="214290"/>
            <a:ext cx="7498080" cy="150019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Задание №</a:t>
            </a:r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4</a:t>
            </a:r>
            <a:endParaRPr kumimoji="0" lang="ru-RU" sz="32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Вычислите площадь фигуры, где каждая клетка имеет размер 1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X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1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9462" name="Picture 6" descr="https://matematikalegko.ru/wp-content/uploads/2013/09/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143116"/>
            <a:ext cx="3857652" cy="4240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matematikalegko.ru/wp-content/uploads/2013/09/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0"/>
            <a:ext cx="3571900" cy="3926726"/>
          </a:xfrm>
          <a:prstGeom prst="rect">
            <a:avLst/>
          </a:prstGeom>
          <a:noFill/>
        </p:spPr>
      </p:pic>
      <p:pic>
        <p:nvPicPr>
          <p:cNvPr id="20486" name="Picture 6" descr="https://matematikalegko.ru/wp-content/uploads/2013/09/107.gif"/>
          <p:cNvPicPr>
            <a:picLocks noChangeAspect="1" noChangeArrowheads="1"/>
          </p:cNvPicPr>
          <p:nvPr/>
        </p:nvPicPr>
        <p:blipFill>
          <a:blip r:embed="rId3"/>
          <a:srcRect t="36364"/>
          <a:stretch>
            <a:fillRect/>
          </a:stretch>
        </p:blipFill>
        <p:spPr bwMode="auto">
          <a:xfrm>
            <a:off x="500034" y="5072074"/>
            <a:ext cx="7906292" cy="1000132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857356" y="4286256"/>
            <a:ext cx="5357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 = S</a:t>
            </a:r>
            <a:r>
              <a:rPr kumimoji="0" lang="ru-RU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квадрата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S</a:t>
            </a:r>
            <a:r>
              <a:rPr kumimoji="0" lang="en-US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S</a:t>
            </a:r>
            <a:r>
              <a:rPr kumimoji="0" lang="en-US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S</a:t>
            </a:r>
            <a:r>
              <a:rPr kumimoji="0" lang="en-US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S</a:t>
            </a:r>
            <a:r>
              <a:rPr kumimoji="0" lang="en-US" sz="3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28728" y="285728"/>
            <a:ext cx="6072230" cy="85725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Георг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Александр  Пик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5" descr="GeorgPi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3286148" cy="4464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28926" y="85723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10.08.1859 – 13.07.1942</a:t>
            </a:r>
            <a:endParaRPr lang="ru-RU" sz="2000" b="1" dirty="0"/>
          </a:p>
        </p:txBody>
      </p:sp>
      <p:sp>
        <p:nvSpPr>
          <p:cNvPr id="5" name="Содержимое 4"/>
          <p:cNvSpPr txBox="1">
            <a:spLocks/>
          </p:cNvSpPr>
          <p:nvPr/>
        </p:nvSpPr>
        <p:spPr>
          <a:xfrm>
            <a:off x="3786182" y="1428736"/>
            <a:ext cx="5000660" cy="51435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16 лет закончил школу и поступил в Венский университет.</a:t>
            </a:r>
            <a:r>
              <a:rPr kumimoji="0" lang="ru-RU" sz="3800" b="1" i="0" u="none" strike="noStrike" kern="1200" cap="none" spc="0" normalizeH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В 20 лет получил право преподавать физику и математику.</a:t>
            </a:r>
            <a:endParaRPr kumimoji="0" lang="ru-RU" sz="38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Свою первую работу </a:t>
            </a: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опубликовал в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возрасте 17 лет.</a:t>
            </a: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Круг его математических интересов был чрезвычайно широк.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67 его работ 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посвящены многим разделам математики, таким как: 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линейная алгебра, интегральное исчисление, геометрия, функциональный анализ, теория потенциала.</a:t>
            </a:r>
          </a:p>
          <a:p>
            <a:pPr marL="365760" indent="-256032" algn="ctr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1899 году предложил свою теорему для вычисления площади многоугольника</a:t>
            </a:r>
            <a:r>
              <a:rPr lang="ru-RU" sz="2800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sz="27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617</TotalTime>
  <Words>456</Words>
  <PresentationFormat>Экран (4:3)</PresentationFormat>
  <Paragraphs>93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Мастер – класс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S = Г: 2 + В – 1        Г = 3, В = 6  S =  3:2 + 6 – 1 = 6,5</vt:lpstr>
      <vt:lpstr>Г = 4, В = 9      S = Г:2 + В – 1 S = 4:2 + 9 – 1 = 10</vt:lpstr>
      <vt:lpstr>Г = 5, В = 6          S = Г:2 + В – 1 S = 5:2 + 6 – 1 = 7,5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</dc:title>
  <dc:creator>mazaharka</dc:creator>
  <cp:lastModifiedBy>000</cp:lastModifiedBy>
  <cp:revision>51</cp:revision>
  <dcterms:created xsi:type="dcterms:W3CDTF">2016-12-19T22:03:51Z</dcterms:created>
  <dcterms:modified xsi:type="dcterms:W3CDTF">2018-02-05T14:17:19Z</dcterms:modified>
</cp:coreProperties>
</file>