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4"/>
  </p:sldMasterIdLst>
  <p:notesMasterIdLst>
    <p:notesMasterId r:id="rId15"/>
  </p:notesMasterIdLst>
  <p:handoutMasterIdLst>
    <p:handoutMasterId r:id="rId16"/>
  </p:handoutMasterIdLst>
  <p:sldIdLst>
    <p:sldId id="265" r:id="rId5"/>
    <p:sldId id="266" r:id="rId6"/>
    <p:sldId id="267" r:id="rId7"/>
    <p:sldId id="268" r:id="rId8"/>
    <p:sldId id="270" r:id="rId9"/>
    <p:sldId id="269" r:id="rId10"/>
    <p:sldId id="271" r:id="rId11"/>
    <p:sldId id="272" r:id="rId12"/>
    <p:sldId id="273" r:id="rId13"/>
    <p:sldId id="274" r:id="rId14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5843" autoAdjust="0"/>
  </p:normalViewPr>
  <p:slideViewPr>
    <p:cSldViewPr snapToGrid="0" showGuides="1">
      <p:cViewPr varScale="1">
        <p:scale>
          <a:sx n="76" d="100"/>
          <a:sy n="76" d="100"/>
        </p:scale>
        <p:origin x="126" y="8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3000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5DDCB7EC-CEDA-42D5-8A0A-747B258F7B12}" type="datetime1">
              <a:rPr lang="ru-RU" smtClean="0"/>
              <a:t>31.01.2018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B78FE58C-C1A6-4C4C-90C2-B7F5B0504B2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46050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87BBAA-8962-46BE-8131-E6CE08071E10}" type="datetime1">
              <a:rPr lang="ru-RU" smtClean="0"/>
              <a:pPr/>
              <a:t>31.01.2018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 smtClean="0"/>
              <a:t>Образец текста</a:t>
            </a:r>
          </a:p>
          <a:p>
            <a:pPr lvl="1" rtl="0"/>
            <a:r>
              <a:rPr lang="ru-RU" noProof="0" dirty="0" smtClean="0"/>
              <a:t>Второй уровень</a:t>
            </a:r>
          </a:p>
          <a:p>
            <a:pPr lvl="2" rtl="0"/>
            <a:r>
              <a:rPr lang="ru-RU" noProof="0" dirty="0" smtClean="0"/>
              <a:t>Третий уровень</a:t>
            </a:r>
          </a:p>
          <a:p>
            <a:pPr lvl="3" rtl="0"/>
            <a:r>
              <a:rPr lang="ru-RU" noProof="0" dirty="0" smtClean="0"/>
              <a:t>Четвертый уровень</a:t>
            </a:r>
          </a:p>
          <a:p>
            <a:pPr lvl="4" rtl="0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810E1E9A-E921-4174-A0FC-51868D7AC568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73786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10E1E9A-E921-4174-A0FC-51868D7AC568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91887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2387600"/>
          </a:xfrm>
        </p:spPr>
        <p:txBody>
          <a:bodyPr rtlCol="0" anchor="b"/>
          <a:lstStyle>
            <a:lvl1pPr algn="ctr">
              <a:defRPr sz="60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 rtlCol="0"/>
          <a:lstStyle>
            <a:lvl1pPr marL="0" indent="0" algn="ctr">
              <a:buNone/>
              <a:defRPr sz="240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A2AAF71-7088-4082-A4B5-5D2286FF71AE}" type="datetime1">
              <a:rPr lang="ru-RU" noProof="0" smtClean="0"/>
              <a:t>31.01.2018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646705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62100" y="1825625"/>
            <a:ext cx="9791700" cy="4351338"/>
          </a:xfrm>
        </p:spPr>
        <p:txBody>
          <a:bodyPr vert="eaVert"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A05DDED-C00D-420D-BCCC-88709E63D747}" type="datetime1">
              <a:rPr lang="ru-RU" noProof="0" smtClean="0"/>
              <a:t>31.01.2018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821885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62100" y="365125"/>
            <a:ext cx="7010400" cy="5811838"/>
          </a:xfrm>
        </p:spPr>
        <p:txBody>
          <a:bodyPr vert="eaVert"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EDCCF59-F12C-4B22-A0B5-0569E7EBF814}" type="datetime1">
              <a:rPr lang="ru-RU" noProof="0" smtClean="0"/>
              <a:t>31.01.2018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388830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/>
          </p:nvPr>
        </p:nvSpPr>
        <p:spPr>
          <a:xfrm>
            <a:off x="5678904" y="987425"/>
            <a:ext cx="5678424" cy="4873625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8" name="Текст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0130E92-8550-4A93-A5ED-7A5CF78928CB}" type="datetime1">
              <a:rPr lang="ru-RU" noProof="0" smtClean="0"/>
              <a:t>31.01.2018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413888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E50B887-75E0-4C5B-AF37-E33049182621}" type="datetime1">
              <a:rPr lang="ru-RU" noProof="0" smtClean="0"/>
              <a:t>31.01.2018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198793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1658" y="1709738"/>
            <a:ext cx="10105791" cy="2862262"/>
          </a:xfrm>
        </p:spPr>
        <p:txBody>
          <a:bodyPr rtlCol="0" anchor="b"/>
          <a:lstStyle>
            <a:lvl1pPr>
              <a:defRPr sz="60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41658" y="4589463"/>
            <a:ext cx="10105791" cy="1500187"/>
          </a:xfrm>
        </p:spPr>
        <p:txBody>
          <a:bodyPr rtlCol="0"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3379668-2161-488D-96B8-6A859D0F15B4}" type="datetime1">
              <a:rPr lang="ru-RU" noProof="0" smtClean="0"/>
              <a:t>31.01.2018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067686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69700" y="1825625"/>
            <a:ext cx="4754880" cy="4351338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605325" y="1825625"/>
            <a:ext cx="4754880" cy="4351338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E939C50-7762-4792-95E1-E7874CF6E4AE}" type="datetime1">
              <a:rPr lang="ru-RU" noProof="0" smtClean="0"/>
              <a:t>31.01.2018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0636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4100" y="274638"/>
            <a:ext cx="9023350" cy="1143000"/>
          </a:xfrm>
        </p:spPr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62100" y="1489075"/>
            <a:ext cx="4754880" cy="641350"/>
          </a:xfrm>
          <a:noFill/>
          <a:ln>
            <a:noFill/>
          </a:ln>
        </p:spPr>
        <p:txBody>
          <a:bodyPr rtlCol="0" anchor="b"/>
          <a:lstStyle>
            <a:lvl1pPr marL="0" indent="0">
              <a:buNone/>
              <a:defRPr sz="2400" b="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62100" y="2193925"/>
            <a:ext cx="4754880" cy="3978275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98920" y="1489075"/>
            <a:ext cx="4754880" cy="641350"/>
          </a:xfrm>
          <a:noFill/>
          <a:ln>
            <a:noFill/>
          </a:ln>
        </p:spPr>
        <p:txBody>
          <a:bodyPr rtlCol="0" anchor="b"/>
          <a:lstStyle>
            <a:lvl1pPr marL="0" indent="0">
              <a:buNone/>
              <a:defRPr sz="2400" b="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598920" y="2193925"/>
            <a:ext cx="4754880" cy="3978275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F901220-6B3C-4719-8281-16AA8BA3EF64}" type="datetime1">
              <a:rPr lang="ru-RU" noProof="0" smtClean="0"/>
              <a:t>31.01.2018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23166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2D7245F-B3C7-4358-926A-1EE496656B67}" type="datetime1">
              <a:rPr lang="ru-RU" noProof="0" smtClean="0"/>
              <a:t>31.01.2018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510586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2D0A9D0-FD05-4374-8990-9A13D81CB546}" type="datetime1">
              <a:rPr lang="ru-RU" noProof="0" smtClean="0"/>
              <a:t>31.01.2018</a:t>
            </a:fld>
            <a:endParaRPr lang="ru-RU" noProof="0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21514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78905" y="987425"/>
            <a:ext cx="5676483" cy="4873625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A970C57-C6EC-43E3-AE3A-40D83CDB2BD6}" type="datetime1">
              <a:rPr lang="ru-RU" noProof="0" smtClean="0"/>
              <a:t>31.01.2018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198712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/>
          </p:nvPr>
        </p:nvSpPr>
        <p:spPr>
          <a:xfrm>
            <a:off x="5678904" y="987425"/>
            <a:ext cx="5678424" cy="4873625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8" name="Текст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7724B01-8CDF-43F1-A896-03E2F79CCBAE}" type="datetime1">
              <a:rPr lang="ru-RU" noProof="0" smtClean="0"/>
              <a:t>31.01.2018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619359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4100" y="365125"/>
            <a:ext cx="9029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62100" y="1825625"/>
            <a:ext cx="9791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 dirty="0" smtClean="0"/>
              <a:t>Образец текста</a:t>
            </a:r>
          </a:p>
          <a:p>
            <a:pPr lvl="1" rtl="0"/>
            <a:r>
              <a:rPr lang="ru-RU" noProof="0" dirty="0" smtClean="0"/>
              <a:t>Второй уровень</a:t>
            </a:r>
          </a:p>
          <a:p>
            <a:pPr lvl="2" rtl="0"/>
            <a:r>
              <a:rPr lang="ru-RU" noProof="0" dirty="0" smtClean="0"/>
              <a:t>Третий уровень</a:t>
            </a:r>
          </a:p>
          <a:p>
            <a:pPr lvl="3" rtl="0"/>
            <a:r>
              <a:rPr lang="ru-RU" noProof="0" dirty="0" smtClean="0"/>
              <a:t>Четвертый уровень</a:t>
            </a:r>
          </a:p>
          <a:p>
            <a:pPr lvl="4" rtl="0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562100" y="6356350"/>
            <a:ext cx="2552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C3194B10-7A25-4893-8C5C-B707DE59842E}" type="datetime1">
              <a:rPr lang="ru-RU" noProof="0" smtClean="0"/>
              <a:t>31.01.2018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71B7BAC7-FE87-40F6-AA24-4F4685D1B022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21936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81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orient="horz" pos="2160" userDrawn="1">
          <p15:clr>
            <a:srgbClr val="F26B43"/>
          </p15:clr>
        </p15:guide>
        <p15:guide id="1" pos="3840" userDrawn="1">
          <p15:clr>
            <a:srgbClr val="F26B43"/>
          </p15:clr>
        </p15:guide>
        <p15:guide id="2" pos="1464" userDrawn="1">
          <p15:clr>
            <a:srgbClr val="F26B43"/>
          </p15:clr>
        </p15:guide>
        <p15:guide id="3" pos="7152" userDrawn="1">
          <p15:clr>
            <a:srgbClr val="F26B43"/>
          </p15:clr>
        </p15:guide>
        <p15:guide id="4" pos="984" userDrawn="1">
          <p15:clr>
            <a:srgbClr val="F26B43"/>
          </p15:clr>
        </p15:guide>
        <p15:guide id="5" orient="horz" pos="388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ru-RU" dirty="0" err="1" smtClean="0"/>
              <a:t>Кибертерроризм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ru-RU" dirty="0"/>
              <a:t>н</a:t>
            </a:r>
            <a:r>
              <a:rPr lang="ru-RU" dirty="0" smtClean="0"/>
              <a:t>овая форма терроризма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3078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1800" y="923330"/>
            <a:ext cx="117602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Roboto-Regular"/>
              </a:rPr>
              <a:t>	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Страны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высокой производительностью в сфере информационных технологий и с низкой способностью противостоять преступлениям, совершенным с помощью компьютеров и телекоммуникационных технологий, становятся приютом для транснациональной преступности и терроризма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Действительно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международный терроризм, перешедший в сферу информационно-коммуникационного поля, не знает границ. Он не имеет ни национальной, ни религиозной принадлежности. </a:t>
            </a:r>
            <a:endParaRPr lang="ru-RU" sz="20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Террористы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кибертеррористы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это бросившие вызов культуре, цивилизации, обществу преступники, компромисс с которыми невозможен и которые должны предстать перед судом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Долг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мирового сообщества государств - защитить общество, защитить мир. Вопрос обеспечения информационной безопасности как одной из важных составляющих национальной безопасности государства особенно остро возникает в контексте появления транснациональной трансграничной компьютерной преступности и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кибертерроризма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90937" y="0"/>
            <a:ext cx="37433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заключение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716911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3300" y="1460500"/>
            <a:ext cx="105918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Кибертерроризм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 - это новая форма терроризма, которая для достижения своих террористических целей использует компьютеры и электронные сети, современные информационные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технологии. </a:t>
            </a:r>
          </a:p>
          <a:p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По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</a:rPr>
              <a:t>своему механизму, способам совершения и сокрытия компьютерные преступления имеют определенную специфику, характеризуются высоким уровнем латентности и низким уровнем раскрываемости. 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017712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4007" y="452735"/>
            <a:ext cx="108488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Число пользователей сети Интернет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3012" y="2006591"/>
            <a:ext cx="11099799" cy="341632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США -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158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миллионов</a:t>
            </a:r>
          </a:p>
          <a:p>
            <a:pPr marL="571500" indent="-571500">
              <a:buFont typeface="Wingdings" panose="05000000000000000000" pitchFamily="2" charset="2"/>
              <a:buChar char="q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Европа – 95 миллионов</a:t>
            </a:r>
          </a:p>
          <a:p>
            <a:pPr marL="571500" indent="-571500">
              <a:buFont typeface="Wingdings" panose="05000000000000000000" pitchFamily="2" charset="2"/>
              <a:buChar char="q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Азия – 90 миллионов</a:t>
            </a:r>
          </a:p>
          <a:p>
            <a:pPr marL="571500" indent="-571500">
              <a:buFont typeface="Wingdings" panose="05000000000000000000" pitchFamily="2" charset="2"/>
              <a:buChar char="q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Латинская Америка – 14 миллионов</a:t>
            </a:r>
          </a:p>
          <a:p>
            <a:pPr marL="571500" indent="-571500">
              <a:buFont typeface="Wingdings" panose="05000000000000000000" pitchFamily="2" charset="2"/>
              <a:buChar char="q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Африка – 3 миллиона</a:t>
            </a:r>
          </a:p>
          <a:p>
            <a:pPr marL="571500" indent="-571500">
              <a:buFont typeface="Wingdings" panose="05000000000000000000" pitchFamily="2" charset="2"/>
              <a:buChar char="q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Россия - по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разным оценкам,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3,5 до 8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миллионов.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5238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2608" y="1685836"/>
            <a:ext cx="111506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Аферы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с кредитными картами уносят ежегодно около 400 миллионов долларов. </a:t>
            </a:r>
            <a:endParaRPr lang="ru-RU" sz="320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endParaRPr lang="ru-RU" sz="320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Убытки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от вирусов составляют около 12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миллиардов.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endParaRPr lang="ru-RU" sz="320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Нарушение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прав собственности наносит ущерб в 250 миллиардов долларов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5379" y="440035"/>
            <a:ext cx="119250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Виды </a:t>
            </a:r>
            <a:r>
              <a:rPr lang="ru-RU" sz="5400" b="0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киберпреступлений</a:t>
            </a:r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и их масштаб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205611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3300" y="715139"/>
            <a:ext cx="105283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Кибертерроризм</a:t>
            </a:r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это </a:t>
            </a:r>
            <a:r>
              <a:rPr lang="ru-RU" sz="3600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комплексная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акция, выражающаяся в </a:t>
            </a:r>
            <a:r>
              <a:rPr lang="ru-RU" sz="3600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преднамеренной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политически мотивированной атаке на информацию, обрабатываемую компьютером и компьютерными системами, </a:t>
            </a:r>
            <a:r>
              <a:rPr lang="ru-RU" sz="3600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создающей опасность для жизни или здоровья людей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либо наступления других тяжких последствий, если такие действия были содеяны с целью </a:t>
            </a:r>
            <a:r>
              <a:rPr lang="ru-RU" sz="3600" u="sng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нарушения общественной безопасности, запугивания населения, провокации военного конфликта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24807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73100" y="1589038"/>
            <a:ext cx="10845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	Относительная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новизна возникших проблем, застала врасплох правоохранительные органы, которые оказались не готовыми к адекватному противостоянию и борьбе с этим новым социально-правовым явлением. </a:t>
            </a:r>
            <a:endParaRPr lang="ru-RU" sz="320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	</a:t>
            </a:r>
          </a:p>
          <a:p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	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Сегодня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проблема компьютерной преступности и </a:t>
            </a:r>
            <a:r>
              <a:rPr lang="ru-RU" sz="32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кибертерроризма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, вышла из сферы контроля правоохранительных органов и грозит перерасти в серьезную государственную и международную проблему.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09805" y="325735"/>
            <a:ext cx="115438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Реакция правоохранительных органов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024783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7100" y="2179935"/>
            <a:ext cx="111252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Федеральном законе от 25 июля 1998 г. №130-ФЗ «О борьбе с терроризмом» дается довольно широкое определение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терроризму.</a:t>
            </a:r>
          </a:p>
          <a:p>
            <a:endParaRPr lang="ru-RU" sz="32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 природа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кибертерроризма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качественно отличается от общепринятого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понятия,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сохраняя лишь стержень этого явления и признаки. 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84776" y="592435"/>
            <a:ext cx="91906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Причина сложностей в борьбе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617391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2192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воздействия </a:t>
            </a:r>
            <a:r>
              <a:rPr lang="ru-RU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кибертерроризма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нанесение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ущерба отдельным физическим элементам информационного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пространства;</a:t>
            </a:r>
            <a:endParaRPr lang="ru-RU" sz="2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кражу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уничтожение информационного, программного и технического ресурсов, имеющих общественную значимость, путем преодоления систем защиты, внедрения вирусов, программных закладок и т.п.;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воздействие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программное обеспечение и информацию с целью их искажения или модификации в информационных системах и системах управления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раскрытие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угроза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опубликования или само опубликование закрытой информации о функционировании информационной инфраструктуры государства, общественно значимых и военных информационных систем, кодах шифрования, принципах работы систем шифрования, успешном опыте ведения информационного терроризма и др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захват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каналов средств массовой информации с целью распространить дезинформацию, слухи, продемонстрировать мощь террористической организации и объявить свои требования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уничтожение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активное подавление линий связи, неправильную адресацию, искусственную перегрузку узлов коммутации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информационно-психологических операций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ложную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угрозу акта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кибертерроризма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влекущую за собой серьезные экономические последствия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уничтожение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активное подавление линий связи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искусственную перегрузку узлов коммутации и др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воздействие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операторов, разработчиков информационных и телекоммуникационных сетей и систем путем насилия или угрозы насилия, шантаж, подкуп, использование нейролингвистического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программирования.</a:t>
            </a:r>
            <a:endParaRPr lang="ru-RU" sz="20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5573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12800" y="424240"/>
            <a:ext cx="109855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атак </a:t>
            </a:r>
            <a:r>
              <a:rPr lang="ru-RU" sz="3600" b="1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кибертеррористов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оборудование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включая компьютеры, периферийное, коммуникационное, теле, видео и </a:t>
            </a:r>
            <a:r>
              <a:rPr lang="ru-RU" sz="36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аудиооборудование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программное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сетевые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стандарты и коды передачи данных;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таковая, которая может быть представлена в виде баз данных, аудио-, видеозаписей, архивов и др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люди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задействованные в информационной сфере.</a:t>
            </a:r>
            <a:endParaRPr lang="ru-RU" sz="36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97156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Шаблон в оформлении «Облачный шкипер»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13665955_TF03460508.potx" id="{5DFBD78C-123E-43C4-B1D8-C87BD0916EA4}" vid="{61EFFEBC-D632-4584-AAF5-CCDDDB225785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Props1.xml><?xml version="1.0" encoding="utf-8"?>
<ds:datastoreItem xmlns:ds="http://schemas.openxmlformats.org/officeDocument/2006/customXml" ds:itemID="{6253D857-4181-4777-8893-6E45A690F9F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024FD56-CE1B-42FC-9E83-BFBF160724C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EDD01B8-816B-49B7-8C81-03AB51D87C54}">
  <ds:schemaRefs>
    <ds:schemaRef ds:uri="http://purl.org/dc/dcmitype/"/>
    <ds:schemaRef ds:uri="http://purl.org/dc/elements/1.1/"/>
    <ds:schemaRef ds:uri="a4f35948-e619-41b3-aa29-22878b09cfd2"/>
    <ds:schemaRef ds:uri="http://www.w3.org/XML/1998/namespace"/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40262f94-9f35-4ac3-9a90-690165a166b7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Слайды в оформлении «Облачный шкипер»</Template>
  <TotalTime>35</TotalTime>
  <Words>390</Words>
  <Application>Microsoft Office PowerPoint</Application>
  <PresentationFormat>Широкоэкранный</PresentationFormat>
  <Paragraphs>53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Calibri</vt:lpstr>
      <vt:lpstr>Cambria</vt:lpstr>
      <vt:lpstr>Roboto-Regular</vt:lpstr>
      <vt:lpstr>Times New Roman</vt:lpstr>
      <vt:lpstr>Wingdings</vt:lpstr>
      <vt:lpstr>Шаблон в оформлении «Облачный шкипер»</vt:lpstr>
      <vt:lpstr>Кибертерроризм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Кибертерроризм</dc:title>
  <dc:creator>Пользователь Windows</dc:creator>
  <cp:lastModifiedBy>Пользователь Windows</cp:lastModifiedBy>
  <cp:revision>4</cp:revision>
  <dcterms:created xsi:type="dcterms:W3CDTF">2018-01-31T07:57:56Z</dcterms:created>
  <dcterms:modified xsi:type="dcterms:W3CDTF">2018-01-31T08:33:00Z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74062900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