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3"/>
  </p:notesMasterIdLst>
  <p:sldIdLst>
    <p:sldId id="256" r:id="rId2"/>
    <p:sldId id="257" r:id="rId3"/>
    <p:sldId id="258" r:id="rId4"/>
    <p:sldId id="281" r:id="rId5"/>
    <p:sldId id="282" r:id="rId6"/>
    <p:sldId id="296" r:id="rId7"/>
    <p:sldId id="295" r:id="rId8"/>
    <p:sldId id="288" r:id="rId9"/>
    <p:sldId id="287" r:id="rId10"/>
    <p:sldId id="261" r:id="rId11"/>
    <p:sldId id="262" r:id="rId12"/>
    <p:sldId id="289" r:id="rId13"/>
    <p:sldId id="290" r:id="rId14"/>
    <p:sldId id="291" r:id="rId15"/>
    <p:sldId id="292" r:id="rId16"/>
    <p:sldId id="294" r:id="rId17"/>
    <p:sldId id="293" r:id="rId18"/>
    <p:sldId id="285" r:id="rId19"/>
    <p:sldId id="286" r:id="rId20"/>
    <p:sldId id="265" r:id="rId21"/>
    <p:sldId id="26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28" autoAdjust="0"/>
    <p:restoredTop sz="94660"/>
  </p:normalViewPr>
  <p:slideViewPr>
    <p:cSldViewPr>
      <p:cViewPr varScale="1">
        <p:scale>
          <a:sx n="94" d="100"/>
          <a:sy n="94" d="100"/>
        </p:scale>
        <p:origin x="-49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CAA5B1-66D5-4746-A118-914F94EB21FD}" type="datetimeFigureOut">
              <a:rPr lang="ru-RU" smtClean="0"/>
              <a:pPr/>
              <a:t>05.02.2018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995A7A-0371-4B9B-9932-54F86F5787B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9F995A7A-0371-4B9B-9932-54F86F5787B3}"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05.02.2018</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05.02.2018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05.02.2018</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05.02.2018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05.02.2018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05.02.2018</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05.02.2018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05.02.2018</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05.02.2018</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05.02.2018</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slow">
    <p:wipe dir="d"/>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0" name="Picture 10" descr="&amp;Kcy;&amp;acy;&amp;rcy;&amp;tcy;&amp;icy;&amp;ncy;&amp;kcy;&amp;icy; &amp;pcy;&amp;ocy; &amp;zcy;&amp;acy;&amp;pcy;&amp;rcy;&amp;ocy;&amp;scy;&amp;ucy; &amp;Kcy;&amp;IEcy;&amp;Mcy;&amp;IEcy;&amp;Rcy;&amp;Ocy;&amp;Vcy;&amp;Ocy;"/>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0" y="2571744"/>
            <a:ext cx="4262438" cy="1643074"/>
          </a:xfrm>
        </p:spPr>
        <p:txBody>
          <a:bodyPr/>
          <a:lstStyle/>
          <a:p>
            <a:r>
              <a:rPr lang="ru-RU" dirty="0" smtClean="0">
                <a:solidFill>
                  <a:srgbClr val="FF0000"/>
                </a:solidFill>
              </a:rPr>
              <a:t>Презентация к занятию по </a:t>
            </a:r>
          </a:p>
          <a:p>
            <a:r>
              <a:rPr lang="ru-RU" dirty="0" smtClean="0">
                <a:solidFill>
                  <a:srgbClr val="FF0000"/>
                </a:solidFill>
              </a:rPr>
              <a:t>внеурочной деятельности </a:t>
            </a:r>
          </a:p>
          <a:p>
            <a:r>
              <a:rPr lang="ru-RU" dirty="0" smtClean="0">
                <a:solidFill>
                  <a:srgbClr val="FF0000"/>
                </a:solidFill>
              </a:rPr>
              <a:t>«С любовью к городу»</a:t>
            </a:r>
          </a:p>
        </p:txBody>
      </p:sp>
      <p:sp>
        <p:nvSpPr>
          <p:cNvPr id="2" name="Заголовок 1"/>
          <p:cNvSpPr>
            <a:spLocks noGrp="1"/>
          </p:cNvSpPr>
          <p:nvPr>
            <p:ph type="ctrTitle"/>
          </p:nvPr>
        </p:nvSpPr>
        <p:spPr>
          <a:xfrm>
            <a:off x="1357290" y="142852"/>
            <a:ext cx="6429420" cy="2000264"/>
          </a:xfrm>
        </p:spPr>
        <p:txBody>
          <a:bodyPr/>
          <a:lstStyle/>
          <a:p>
            <a:r>
              <a:rPr lang="ru-RU" dirty="0" smtClean="0">
                <a:solidFill>
                  <a:schemeClr val="accent2">
                    <a:lumMod val="50000"/>
                  </a:schemeClr>
                </a:solidFill>
                <a:latin typeface="Times New Roman" pitchFamily="18" charset="0"/>
                <a:cs typeface="Times New Roman" pitchFamily="18" charset="0"/>
              </a:rPr>
              <a:t>Памятники</a:t>
            </a:r>
            <a:br>
              <a:rPr lang="ru-RU" dirty="0" smtClean="0">
                <a:solidFill>
                  <a:schemeClr val="accent2">
                    <a:lumMod val="50000"/>
                  </a:schemeClr>
                </a:solidFill>
                <a:latin typeface="Times New Roman" pitchFamily="18" charset="0"/>
                <a:cs typeface="Times New Roman" pitchFamily="18" charset="0"/>
              </a:rPr>
            </a:br>
            <a:r>
              <a:rPr lang="ru-RU" dirty="0" smtClean="0">
                <a:solidFill>
                  <a:schemeClr val="accent2">
                    <a:lumMod val="50000"/>
                  </a:schemeClr>
                </a:solidFill>
                <a:latin typeface="Times New Roman" pitchFamily="18" charset="0"/>
                <a:cs typeface="Times New Roman" pitchFamily="18" charset="0"/>
              </a:rPr>
              <a:t> города  </a:t>
            </a:r>
            <a:r>
              <a:rPr lang="ru-RU" dirty="0" err="1" smtClean="0">
                <a:solidFill>
                  <a:schemeClr val="accent2">
                    <a:lumMod val="50000"/>
                  </a:schemeClr>
                </a:solidFill>
                <a:latin typeface="Times New Roman" pitchFamily="18" charset="0"/>
                <a:cs typeface="Times New Roman" pitchFamily="18" charset="0"/>
              </a:rPr>
              <a:t>Кемерова</a:t>
            </a:r>
            <a:endParaRPr lang="ru-RU" dirty="0">
              <a:solidFill>
                <a:schemeClr val="accent2">
                  <a:lumMod val="50000"/>
                </a:schemeClr>
              </a:solidFill>
              <a:latin typeface="Times New Roman" pitchFamily="18" charset="0"/>
              <a:cs typeface="Times New Roman" pitchFamily="18" charset="0"/>
            </a:endParaRPr>
          </a:p>
        </p:txBody>
      </p:sp>
      <p:sp>
        <p:nvSpPr>
          <p:cNvPr id="51206" name="AutoShape 6" descr="&amp;Kcy;&amp;acy;&amp;rcy;&amp;tcy;&amp;icy;&amp;ncy;&amp;kcy;&amp;icy; &amp;pcy;&amp;ocy; &amp;zcy;&amp;acy;&amp;pcy;&amp;rcy;&amp;ocy;&amp;scy;&amp;ucy; &amp;gcy;&amp;iecy;&amp;rcy;&amp;bcy; &amp;kcy;&amp;iecy;&amp;mcy;&amp;iecy;&amp;rcy;&amp;ocy;&amp;vcy;&amp;ocy;"/>
          <p:cNvSpPr>
            <a:spLocks noChangeAspect="1" noChangeArrowheads="1"/>
          </p:cNvSpPr>
          <p:nvPr/>
        </p:nvSpPr>
        <p:spPr bwMode="auto">
          <a:xfrm>
            <a:off x="155575" y="-2522538"/>
            <a:ext cx="3324225" cy="526732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208" name="AutoShape 8" descr="&amp;Kcy;&amp;acy;&amp;rcy;&amp;tcy;&amp;icy;&amp;ncy;&amp;kcy;&amp;icy; &amp;pcy;&amp;ocy; &amp;zcy;&amp;acy;&amp;pcy;&amp;rcy;&amp;ocy;&amp;scy;&amp;ucy; &amp;gcy;&amp;iecy;&amp;rcy;&amp;bcy; &amp;kcy;&amp;iecy;&amp;mcy;&amp;iecy;&amp;rcy;&amp;ocy;&amp;vcy;&amp;ocy;"/>
          <p:cNvSpPr>
            <a:spLocks noChangeAspect="1" noChangeArrowheads="1"/>
          </p:cNvSpPr>
          <p:nvPr/>
        </p:nvSpPr>
        <p:spPr bwMode="auto">
          <a:xfrm>
            <a:off x="155575" y="-2522538"/>
            <a:ext cx="3324225" cy="526732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879398.jpg"/>
          <p:cNvPicPr>
            <a:picLocks noGrp="1" noChangeAspect="1"/>
          </p:cNvPicPr>
          <p:nvPr>
            <p:ph idx="1"/>
          </p:nvPr>
        </p:nvPicPr>
        <p:blipFill>
          <a:blip r:embed="rId2"/>
          <a:stretch>
            <a:fillRect/>
          </a:stretch>
        </p:blipFill>
        <p:spPr>
          <a:xfrm>
            <a:off x="2826053" y="1276738"/>
            <a:ext cx="3531897" cy="5009782"/>
          </a:xfrm>
        </p:spPr>
      </p:pic>
      <p:sp>
        <p:nvSpPr>
          <p:cNvPr id="2" name="Заголовок 1"/>
          <p:cNvSpPr>
            <a:spLocks noGrp="1"/>
          </p:cNvSpPr>
          <p:nvPr>
            <p:ph type="title"/>
          </p:nvPr>
        </p:nvSpPr>
        <p:spPr>
          <a:xfrm>
            <a:off x="457200" y="152400"/>
            <a:ext cx="8229600" cy="1776402"/>
          </a:xfrm>
        </p:spPr>
        <p:txBody>
          <a:bodyPr>
            <a:normAutofit fontScale="90000"/>
          </a:bodyPr>
          <a:lstStyle/>
          <a:p>
            <a:pPr algn="ctr"/>
            <a:r>
              <a:rPr lang="ru-RU" sz="4000" spc="-150" dirty="0" smtClean="0">
                <a:solidFill>
                  <a:schemeClr val="accent2">
                    <a:lumMod val="50000"/>
                  </a:schemeClr>
                </a:solidFill>
                <a:latin typeface="Times New Roman" pitchFamily="18" charset="0"/>
                <a:cs typeface="Times New Roman" pitchFamily="18" charset="0"/>
              </a:rPr>
              <a:t>Памятник Владимиру Давыдовичу Мартемьянову</a:t>
            </a:r>
            <a:r>
              <a:rPr lang="ru-RU" dirty="0" smtClean="0">
                <a:solidFill>
                  <a:schemeClr val="accent2">
                    <a:lumMod val="50000"/>
                  </a:schemeClr>
                </a:solidFill>
              </a:rPr>
              <a:t/>
            </a:r>
            <a:br>
              <a:rPr lang="ru-RU" dirty="0" smtClean="0">
                <a:solidFill>
                  <a:schemeClr val="accent2">
                    <a:lumMod val="50000"/>
                  </a:schemeClr>
                </a:solidFill>
              </a:rPr>
            </a:br>
            <a:endParaRPr lang="ru-RU" dirty="0">
              <a:solidFill>
                <a:schemeClr val="accent2">
                  <a:lumMod val="50000"/>
                </a:schemeClr>
              </a:solidFill>
            </a:endParaRPr>
          </a:p>
        </p:txBody>
      </p:sp>
    </p:spTree>
  </p:cSld>
  <p:clrMapOvr>
    <a:masterClrMapping/>
  </p:clrMapOvr>
  <p:transition spd="slow">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595958"/>
          </a:xfrm>
        </p:spPr>
        <p:txBody>
          <a:bodyPr>
            <a:normAutofit fontScale="55000" lnSpcReduction="20000"/>
          </a:bodyPr>
          <a:lstStyle/>
          <a:p>
            <a:pPr algn="just" fontAlgn="base">
              <a:buNone/>
            </a:pPr>
            <a:r>
              <a:rPr lang="ru-RU" sz="3800" dirty="0" smtClean="0">
                <a:latin typeface="Times New Roman" pitchFamily="18" charset="0"/>
                <a:cs typeface="Times New Roman" pitchFamily="18" charset="0"/>
              </a:rPr>
              <a:t>           Скульптура Владимира Давыдовича выполнена из меди, установлена она в 2009 году. </a:t>
            </a:r>
          </a:p>
          <a:p>
            <a:pPr algn="just" fontAlgn="base">
              <a:buNone/>
            </a:pPr>
            <a:r>
              <a:rPr lang="ru-RU" sz="3800" dirty="0" smtClean="0">
                <a:latin typeface="Times New Roman" pitchFamily="18" charset="0"/>
                <a:cs typeface="Times New Roman" pitchFamily="18" charset="0"/>
              </a:rPr>
              <a:t>           Мартемьянов имеет звание абсолютного чемпиона мира по высшему пилотажу, является первым спортсменом, одержавшим победу во всех упражнениях. Скульптура изображает летчика после знаменитого, всемирно известного полёта 1966 года. Памятник изображает молодого мужественного человека, полного сил для новых свершений. Мартемьянов является обладателем огромного количества золотых (24), серебряных (5) медалей и других наград. </a:t>
            </a:r>
          </a:p>
          <a:p>
            <a:pPr algn="just" fontAlgn="base">
              <a:buNone/>
            </a:pPr>
            <a:r>
              <a:rPr lang="ru-RU" sz="3800" dirty="0" smtClean="0">
                <a:latin typeface="Times New Roman" pitchFamily="18" charset="0"/>
                <a:cs typeface="Times New Roman" pitchFamily="18" charset="0"/>
              </a:rPr>
              <a:t>          К сожалению, Мартемьянов не прожил долгую жизнь, он погиб в 1970 году, при подготовке к  чемпионату мира. </a:t>
            </a:r>
          </a:p>
          <a:p>
            <a:pPr algn="just" fontAlgn="base">
              <a:buNone/>
            </a:pPr>
            <a:r>
              <a:rPr lang="ru-RU" sz="3800" dirty="0" smtClean="0">
                <a:latin typeface="Times New Roman" pitchFamily="18" charset="0"/>
                <a:cs typeface="Times New Roman" pitchFamily="18" charset="0"/>
              </a:rPr>
              <a:t>          Знаменитый пилот был разносторонним человеком: рисовал маслом, увлекался журналистикой и за несколько дней до гибели закончил свою книгу про авиацию «Я люблю тебя, небо». Также Мартемьянов занимался политической и общественной деятельностью, был депутатом Кемеровского городского Совета.  </a:t>
            </a:r>
          </a:p>
          <a:p>
            <a:pPr algn="just" fontAlgn="base">
              <a:buNone/>
            </a:pPr>
            <a:r>
              <a:rPr lang="ru-RU" sz="3800" dirty="0" smtClean="0">
                <a:latin typeface="Times New Roman" pitchFamily="18" charset="0"/>
                <a:cs typeface="Times New Roman" pitchFamily="18" charset="0"/>
              </a:rPr>
              <a:t>          В честь Мартемьянова в городе названы улица, школа, аэроклуб.             </a:t>
            </a:r>
          </a:p>
          <a:p>
            <a:endParaRPr lang="ru-RU" dirty="0"/>
          </a:p>
        </p:txBody>
      </p:sp>
    </p:spTree>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пожарные.jpg"/>
          <p:cNvPicPr>
            <a:picLocks noGrp="1" noChangeAspect="1"/>
          </p:cNvPicPr>
          <p:nvPr>
            <p:ph idx="1"/>
          </p:nvPr>
        </p:nvPicPr>
        <p:blipFill>
          <a:blip r:embed="rId2"/>
          <a:stretch>
            <a:fillRect/>
          </a:stretch>
        </p:blipFill>
        <p:spPr>
          <a:xfrm>
            <a:off x="785786" y="857216"/>
            <a:ext cx="7500990" cy="5625743"/>
          </a:xfrm>
        </p:spPr>
      </p:pic>
      <p:sp>
        <p:nvSpPr>
          <p:cNvPr id="3" name="Заголовок 2"/>
          <p:cNvSpPr>
            <a:spLocks noGrp="1"/>
          </p:cNvSpPr>
          <p:nvPr>
            <p:ph type="title"/>
          </p:nvPr>
        </p:nvSpPr>
        <p:spPr>
          <a:xfrm>
            <a:off x="357158" y="0"/>
            <a:ext cx="8643998" cy="933472"/>
          </a:xfrm>
        </p:spPr>
        <p:txBody>
          <a:bodyPr>
            <a:noAutofit/>
          </a:bodyPr>
          <a:lstStyle/>
          <a:p>
            <a:pPr algn="ctr"/>
            <a:r>
              <a:rPr lang="ru-RU" sz="4800" dirty="0" smtClean="0">
                <a:solidFill>
                  <a:schemeClr val="accent2">
                    <a:lumMod val="50000"/>
                  </a:schemeClr>
                </a:solidFill>
                <a:latin typeface="Times New Roman" pitchFamily="18" charset="0"/>
                <a:cs typeface="Times New Roman" pitchFamily="18" charset="0"/>
              </a:rPr>
              <a:t>Памятник пожарным  спасателям</a:t>
            </a:r>
            <a:endParaRPr lang="ru-RU" sz="4800" dirty="0">
              <a:solidFill>
                <a:schemeClr val="accent2">
                  <a:lumMod val="50000"/>
                </a:schemeClr>
              </a:solidFill>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285728"/>
            <a:ext cx="8715436" cy="6215106"/>
          </a:xfrm>
        </p:spPr>
        <p:txBody>
          <a:bodyPr>
            <a:noAutofit/>
          </a:bodyPr>
          <a:lstStyle/>
          <a:p>
            <a:pPr algn="just">
              <a:buNone/>
            </a:pPr>
            <a:r>
              <a:rPr lang="ru-RU" sz="2000" dirty="0" smtClean="0">
                <a:latin typeface="Times New Roman" pitchFamily="18" charset="0"/>
                <a:cs typeface="Times New Roman" pitchFamily="18" charset="0"/>
              </a:rPr>
              <a:t>           16 октября 2015 г. в </a:t>
            </a:r>
            <a:r>
              <a:rPr lang="ru-RU" sz="2000" dirty="0" err="1" smtClean="0">
                <a:latin typeface="Times New Roman" pitchFamily="18" charset="0"/>
                <a:cs typeface="Times New Roman" pitchFamily="18" charset="0"/>
              </a:rPr>
              <a:t>Кемерове</a:t>
            </a:r>
            <a:r>
              <a:rPr lang="ru-RU" sz="2000" dirty="0" smtClean="0">
                <a:latin typeface="Times New Roman" pitchFamily="18" charset="0"/>
                <a:cs typeface="Times New Roman" pitchFamily="18" charset="0"/>
              </a:rPr>
              <a:t> напротив главного управления МЧС России по Кемеровской области на улице Томской установили монумент, посвященный людям героических профессий — пожарным и спасателям Кузбасса. Автор - известный красноярский художник-скульптор Константин </a:t>
            </a:r>
            <a:r>
              <a:rPr lang="ru-RU" sz="2000" dirty="0" err="1" smtClean="0">
                <a:latin typeface="Times New Roman" pitchFamily="18" charset="0"/>
                <a:cs typeface="Times New Roman" pitchFamily="18" charset="0"/>
              </a:rPr>
              <a:t>Зинич</a:t>
            </a:r>
            <a:r>
              <a:rPr lang="ru-RU" sz="2000" dirty="0" smtClean="0">
                <a:latin typeface="Times New Roman" pitchFamily="18" charset="0"/>
                <a:cs typeface="Times New Roman" pitchFamily="18" charset="0"/>
              </a:rPr>
              <a:t>. </a:t>
            </a:r>
          </a:p>
          <a:p>
            <a:pPr algn="just">
              <a:buNone/>
            </a:pPr>
            <a:r>
              <a:rPr lang="ru-RU" sz="2000" dirty="0" smtClean="0">
                <a:latin typeface="Times New Roman" pitchFamily="18" charset="0"/>
                <a:cs typeface="Times New Roman" pitchFamily="18" charset="0"/>
              </a:rPr>
              <a:t>          Скульптура представляет собой три фигуры — пожарного, спасателя поисково-аварийного отряда и горноспасателя ВГСЧ. </a:t>
            </a:r>
          </a:p>
          <a:p>
            <a:pPr algn="just">
              <a:buNone/>
            </a:pPr>
            <a:r>
              <a:rPr lang="ru-RU" sz="2000" dirty="0" smtClean="0">
                <a:latin typeface="Times New Roman" pitchFamily="18" charset="0"/>
                <a:cs typeface="Times New Roman" pitchFamily="18" charset="0"/>
              </a:rPr>
              <a:t>           Работа над скульптурой велась с весны в течение полугода в творческой мастерской К. </a:t>
            </a:r>
            <a:r>
              <a:rPr lang="ru-RU" sz="2000" dirty="0" err="1" smtClean="0">
                <a:latin typeface="Times New Roman" pitchFamily="18" charset="0"/>
                <a:cs typeface="Times New Roman" pitchFamily="18" charset="0"/>
              </a:rPr>
              <a:t>Зинича</a:t>
            </a:r>
            <a:r>
              <a:rPr lang="ru-RU" sz="2000" dirty="0" smtClean="0">
                <a:latin typeface="Times New Roman" pitchFamily="18" charset="0"/>
                <a:cs typeface="Times New Roman" pitchFamily="18" charset="0"/>
              </a:rPr>
              <a:t> в Красноярске. Фигуры выполнены из бронзы. В создании участвовала команда из пяти человек. </a:t>
            </a:r>
          </a:p>
          <a:p>
            <a:pPr algn="just">
              <a:buNone/>
            </a:pPr>
            <a:r>
              <a:rPr lang="ru-RU" sz="2000" dirty="0" smtClean="0">
                <a:latin typeface="Times New Roman" pitchFamily="18" charset="0"/>
                <a:cs typeface="Times New Roman" pitchFamily="18" charset="0"/>
              </a:rPr>
              <a:t>         По словам автора, сотрудники МЧС заранее прислали ему фотографии реальных людей, работающих спасателями и пожарными, чтобы одежда на скульптурах выглядела достоверно. «Лица скульптур — это собирательный образ», — уточнил </a:t>
            </a:r>
            <a:r>
              <a:rPr lang="ru-RU" sz="2000" dirty="0" err="1" smtClean="0">
                <a:latin typeface="Times New Roman" pitchFamily="18" charset="0"/>
                <a:cs typeface="Times New Roman" pitchFamily="18" charset="0"/>
              </a:rPr>
              <a:t>Зинич</a:t>
            </a:r>
            <a:r>
              <a:rPr lang="ru-RU" sz="2000" dirty="0" smtClean="0">
                <a:latin typeface="Times New Roman" pitchFamily="18" charset="0"/>
                <a:cs typeface="Times New Roman" pitchFamily="18" charset="0"/>
              </a:rPr>
              <a:t>. </a:t>
            </a:r>
          </a:p>
          <a:p>
            <a:pPr algn="just">
              <a:buNone/>
            </a:pPr>
            <a:r>
              <a:rPr lang="ru-RU" sz="2000" dirty="0" smtClean="0">
                <a:latin typeface="Times New Roman" pitchFamily="18" charset="0"/>
                <a:cs typeface="Times New Roman" pitchFamily="18" charset="0"/>
              </a:rPr>
              <a:t>         Так, одним из прототипов от «Агентства по защите населения и территории Кемеровской области» стал спасатель первого класса Алексей Сорокин. </a:t>
            </a:r>
          </a:p>
          <a:p>
            <a:endParaRPr lang="ru-RU" sz="2000"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пушкин.jpg"/>
          <p:cNvPicPr>
            <a:picLocks noGrp="1" noChangeAspect="1"/>
          </p:cNvPicPr>
          <p:nvPr>
            <p:ph idx="1"/>
          </p:nvPr>
        </p:nvPicPr>
        <p:blipFill>
          <a:blip r:embed="rId2"/>
          <a:stretch>
            <a:fillRect/>
          </a:stretch>
        </p:blipFill>
        <p:spPr>
          <a:xfrm>
            <a:off x="2571736" y="1500174"/>
            <a:ext cx="3857652" cy="5143536"/>
          </a:xfrm>
        </p:spPr>
      </p:pic>
      <p:sp>
        <p:nvSpPr>
          <p:cNvPr id="3" name="Заголовок 2"/>
          <p:cNvSpPr>
            <a:spLocks noGrp="1"/>
          </p:cNvSpPr>
          <p:nvPr>
            <p:ph type="title"/>
          </p:nvPr>
        </p:nvSpPr>
        <p:spPr>
          <a:xfrm>
            <a:off x="-32" y="357166"/>
            <a:ext cx="8929718" cy="1219200"/>
          </a:xfrm>
        </p:spPr>
        <p:txBody>
          <a:bodyPr>
            <a:noAutofit/>
          </a:bodyPr>
          <a:lstStyle/>
          <a:p>
            <a:pPr algn="ctr"/>
            <a:r>
              <a:rPr lang="ru-RU" sz="4800" dirty="0" smtClean="0">
                <a:solidFill>
                  <a:schemeClr val="accent2">
                    <a:lumMod val="50000"/>
                  </a:schemeClr>
                </a:solidFill>
                <a:latin typeface="Times New Roman" pitchFamily="18" charset="0"/>
                <a:cs typeface="Times New Roman" pitchFamily="18" charset="0"/>
              </a:rPr>
              <a:t>Памятник</a:t>
            </a:r>
            <a:br>
              <a:rPr lang="ru-RU" sz="4800" dirty="0" smtClean="0">
                <a:solidFill>
                  <a:schemeClr val="accent2">
                    <a:lumMod val="50000"/>
                  </a:schemeClr>
                </a:solidFill>
                <a:latin typeface="Times New Roman" pitchFamily="18" charset="0"/>
                <a:cs typeface="Times New Roman" pitchFamily="18" charset="0"/>
              </a:rPr>
            </a:br>
            <a:r>
              <a:rPr lang="ru-RU" sz="4800" dirty="0" smtClean="0">
                <a:solidFill>
                  <a:schemeClr val="accent2">
                    <a:lumMod val="50000"/>
                  </a:schemeClr>
                </a:solidFill>
                <a:latin typeface="Times New Roman" pitchFamily="18" charset="0"/>
                <a:cs typeface="Times New Roman" pitchFamily="18" charset="0"/>
              </a:rPr>
              <a:t> Александру Сергеевичу Пушкину</a:t>
            </a:r>
            <a:endParaRPr lang="ru-RU" sz="4800" dirty="0">
              <a:solidFill>
                <a:schemeClr val="accent2">
                  <a:lumMod val="50000"/>
                </a:schemeClr>
              </a:solidFill>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357166"/>
            <a:ext cx="8229600" cy="6215106"/>
          </a:xfrm>
        </p:spPr>
        <p:txBody>
          <a:bodyPr>
            <a:normAutofit fontScale="62500" lnSpcReduction="20000"/>
          </a:bodyPr>
          <a:lstStyle/>
          <a:p>
            <a:pPr algn="just">
              <a:buNone/>
            </a:pPr>
            <a:r>
              <a:rPr lang="ru-RU" sz="3200" dirty="0" smtClean="0">
                <a:latin typeface="Times New Roman" pitchFamily="18" charset="0"/>
                <a:cs typeface="Times New Roman" pitchFamily="18" charset="0"/>
              </a:rPr>
              <a:t>             Установлен памятник на площади Пушкина в 1954 году. 6 ноября 1954 года состоялось открытие памятника. </a:t>
            </a:r>
          </a:p>
          <a:p>
            <a:pPr algn="just">
              <a:buNone/>
            </a:pPr>
            <a:r>
              <a:rPr lang="ru-RU" sz="3200" dirty="0" smtClean="0">
                <a:latin typeface="Times New Roman" pitchFamily="18" charset="0"/>
                <a:cs typeface="Times New Roman" pitchFamily="18" charset="0"/>
              </a:rPr>
              <a:t>             Памятник А.С.Пушкину руководители города Кемерово добыли в столице, привезли в Кемерово и установили в лучшем месте города. Вокруг памятника выстраивалась культурная жизнь областного цента. Автор памятника - известный отечественный скульптор - Матвей Генрихович </a:t>
            </a:r>
            <a:r>
              <a:rPr lang="ru-RU" sz="3200" dirty="0" err="1" smtClean="0">
                <a:latin typeface="Times New Roman" pitchFamily="18" charset="0"/>
                <a:cs typeface="Times New Roman" pitchFamily="18" charset="0"/>
              </a:rPr>
              <a:t>Манизер</a:t>
            </a:r>
            <a:r>
              <a:rPr lang="ru-RU" sz="3200" dirty="0" smtClean="0">
                <a:latin typeface="Times New Roman" pitchFamily="18" charset="0"/>
                <a:cs typeface="Times New Roman" pitchFamily="18" charset="0"/>
              </a:rPr>
              <a:t> (1891-1966). Скульптура была отлита на скульптурно-художественной фабрике №3 </a:t>
            </a:r>
            <a:r>
              <a:rPr lang="ru-RU" sz="3200" dirty="0" err="1" smtClean="0">
                <a:latin typeface="Times New Roman" pitchFamily="18" charset="0"/>
                <a:cs typeface="Times New Roman" pitchFamily="18" charset="0"/>
              </a:rPr>
              <a:t>Худфонда</a:t>
            </a:r>
            <a:r>
              <a:rPr lang="ru-RU" sz="3200" dirty="0" smtClean="0">
                <a:latin typeface="Times New Roman" pitchFamily="18" charset="0"/>
                <a:cs typeface="Times New Roman" pitchFamily="18" charset="0"/>
              </a:rPr>
              <a:t> СССР в 1950-м. Архитектор проекта - В.Е. </a:t>
            </a:r>
            <a:r>
              <a:rPr lang="ru-RU" sz="3200" dirty="0" err="1" smtClean="0">
                <a:latin typeface="Times New Roman" pitchFamily="18" charset="0"/>
                <a:cs typeface="Times New Roman" pitchFamily="18" charset="0"/>
              </a:rPr>
              <a:t>Шалашов</a:t>
            </a:r>
            <a:r>
              <a:rPr lang="ru-RU" sz="3200" dirty="0" smtClean="0">
                <a:latin typeface="Times New Roman" pitchFamily="18" charset="0"/>
                <a:cs typeface="Times New Roman" pitchFamily="18" charset="0"/>
              </a:rPr>
              <a:t>. На фоне лиры гусиное перо пересеклось с веткой лавра - это скромное украшение пьедестала памятника. </a:t>
            </a:r>
          </a:p>
          <a:p>
            <a:pPr algn="just">
              <a:buNone/>
            </a:pPr>
            <a:r>
              <a:rPr lang="ru-RU" sz="3200" dirty="0" smtClean="0">
                <a:latin typeface="Times New Roman" pitchFamily="18" charset="0"/>
                <a:cs typeface="Times New Roman" pitchFamily="18" charset="0"/>
              </a:rPr>
              <a:t>            Фигура поэта, отлитая в бронзе, поднятая довольно высоко пьедесталом, смотрится вполне монументально среди </a:t>
            </a:r>
            <a:r>
              <a:rPr lang="ru-RU" sz="3200" dirty="0" err="1" smtClean="0">
                <a:latin typeface="Times New Roman" pitchFamily="18" charset="0"/>
                <a:cs typeface="Times New Roman" pitchFamily="18" charset="0"/>
              </a:rPr>
              <a:t>трех-четырехэтажных</a:t>
            </a:r>
            <a:r>
              <a:rPr lang="ru-RU" sz="3200" dirty="0" smtClean="0">
                <a:latin typeface="Times New Roman" pitchFamily="18" charset="0"/>
                <a:cs typeface="Times New Roman" pitchFamily="18" charset="0"/>
              </a:rPr>
              <a:t> зданий, обступивших площадь. Небоскребов здесь нет, могучие тополя окрест вырублены и заменены низкорослыми деревьями. Вся площадь уютна и лирична, напрямую связана с </a:t>
            </a:r>
            <a:r>
              <a:rPr lang="ru-RU" sz="3200" dirty="0" err="1" smtClean="0">
                <a:latin typeface="Times New Roman" pitchFamily="18" charset="0"/>
                <a:cs typeface="Times New Roman" pitchFamily="18" charset="0"/>
              </a:rPr>
              <a:t>Притомской</a:t>
            </a:r>
            <a:r>
              <a:rPr lang="ru-RU" sz="3200" dirty="0" smtClean="0">
                <a:latin typeface="Times New Roman" pitchFamily="18" charset="0"/>
                <a:cs typeface="Times New Roman" pitchFamily="18" charset="0"/>
              </a:rPr>
              <a:t> набережной, которая резной чугунной оградой и доступностью речного простора напоминает набережную Невы. </a:t>
            </a:r>
          </a:p>
          <a:p>
            <a:pPr algn="just">
              <a:buNone/>
            </a:pPr>
            <a:r>
              <a:rPr lang="ru-RU" sz="3200" dirty="0" smtClean="0">
                <a:latin typeface="Times New Roman" pitchFamily="18" charset="0"/>
                <a:cs typeface="Times New Roman" pitchFamily="18" charset="0"/>
              </a:rPr>
              <a:t>           Кемеровский Пушкин замер в полушаге, правая рука слегка протянута вперед, к нам, левая, со шляпой, отведена за спину. Голова поэта приподнята и обнажена. Лицо обращено к долине Томи. </a:t>
            </a:r>
          </a:p>
          <a:p>
            <a:endParaRPr lang="ru-RU" dirty="0"/>
          </a:p>
        </p:txBody>
      </p:sp>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трамвай.jpg"/>
          <p:cNvPicPr>
            <a:picLocks noGrp="1" noChangeAspect="1"/>
          </p:cNvPicPr>
          <p:nvPr>
            <p:ph idx="1"/>
          </p:nvPr>
        </p:nvPicPr>
        <p:blipFill>
          <a:blip r:embed="rId2"/>
          <a:stretch>
            <a:fillRect/>
          </a:stretch>
        </p:blipFill>
        <p:spPr>
          <a:xfrm>
            <a:off x="508942" y="1357298"/>
            <a:ext cx="8126115" cy="4572000"/>
          </a:xfrm>
        </p:spPr>
      </p:pic>
      <p:sp>
        <p:nvSpPr>
          <p:cNvPr id="3" name="Заголовок 2"/>
          <p:cNvSpPr>
            <a:spLocks noGrp="1"/>
          </p:cNvSpPr>
          <p:nvPr>
            <p:ph type="title"/>
          </p:nvPr>
        </p:nvSpPr>
        <p:spPr>
          <a:xfrm>
            <a:off x="457200" y="-214338"/>
            <a:ext cx="8229600" cy="1219200"/>
          </a:xfrm>
        </p:spPr>
        <p:txBody>
          <a:bodyPr>
            <a:normAutofit/>
          </a:bodyPr>
          <a:lstStyle/>
          <a:p>
            <a:pPr algn="ctr"/>
            <a:r>
              <a:rPr lang="ru-RU" sz="4800" dirty="0" smtClean="0">
                <a:solidFill>
                  <a:schemeClr val="accent2">
                    <a:lumMod val="50000"/>
                  </a:schemeClr>
                </a:solidFill>
                <a:latin typeface="Times New Roman" pitchFamily="18" charset="0"/>
                <a:cs typeface="Times New Roman" pitchFamily="18" charset="0"/>
              </a:rPr>
              <a:t>Памятник первому трамваю</a:t>
            </a:r>
            <a:endParaRPr lang="ru-RU" sz="4800" dirty="0">
              <a:solidFill>
                <a:schemeClr val="accent2">
                  <a:lumMod val="50000"/>
                </a:schemeClr>
              </a:solidFill>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6000792"/>
          </a:xfrm>
        </p:spPr>
        <p:txBody>
          <a:bodyPr>
            <a:normAutofit/>
          </a:bodyPr>
          <a:lstStyle/>
          <a:p>
            <a:pPr algn="just">
              <a:buNone/>
            </a:pPr>
            <a:r>
              <a:rPr lang="ru-RU" dirty="0" smtClean="0"/>
              <a:t>         </a:t>
            </a:r>
            <a:r>
              <a:rPr lang="ru-RU" sz="2800" dirty="0" smtClean="0">
                <a:latin typeface="Times New Roman" pitchFamily="18" charset="0"/>
                <a:cs typeface="Times New Roman" pitchFamily="18" charset="0"/>
              </a:rPr>
              <a:t>28 июня 2016 г. в </a:t>
            </a:r>
            <a:r>
              <a:rPr lang="ru-RU" sz="2800" dirty="0" err="1" smtClean="0">
                <a:latin typeface="Times New Roman" pitchFamily="18" charset="0"/>
                <a:cs typeface="Times New Roman" pitchFamily="18" charset="0"/>
              </a:rPr>
              <a:t>Кемерове</a:t>
            </a:r>
            <a:r>
              <a:rPr lang="ru-RU" sz="2800" dirty="0" smtClean="0">
                <a:latin typeface="Times New Roman" pitchFamily="18" charset="0"/>
                <a:cs typeface="Times New Roman" pitchFamily="18" charset="0"/>
              </a:rPr>
              <a:t> состоялось торжественное открытие памятника первому трамваю. Он расположился на остановке «КЭМЗ».</a:t>
            </a:r>
          </a:p>
          <a:p>
            <a:pPr algn="just">
              <a:buNone/>
            </a:pPr>
            <a:r>
              <a:rPr lang="ru-RU" sz="2800" dirty="0" smtClean="0">
                <a:latin typeface="Times New Roman" pitchFamily="18" charset="0"/>
                <a:cs typeface="Times New Roman" pitchFamily="18" charset="0"/>
              </a:rPr>
              <a:t>         На мероприятии присутствовали ветераны Кемеровской электротранспортной компании. Один из них рассказал о том, как водил старый трамвай.</a:t>
            </a:r>
          </a:p>
          <a:p>
            <a:pPr algn="just">
              <a:buNone/>
            </a:pPr>
            <a:r>
              <a:rPr lang="ru-RU" sz="2800" i="1" dirty="0" smtClean="0">
                <a:latin typeface="Times New Roman" pitchFamily="18" charset="0"/>
                <a:cs typeface="Times New Roman" pitchFamily="18" charset="0"/>
              </a:rPr>
              <a:t>        «В вагонах было очень холодно – ноги примерзали к педалям. Иногда снегом заносило по самую крышу, и военные помогали откапывать. Часто бывало, что и ночевали в вагонах»</a:t>
            </a:r>
            <a:r>
              <a:rPr lang="ru-RU" sz="2800" dirty="0" smtClean="0">
                <a:latin typeface="Times New Roman" pitchFamily="18" charset="0"/>
                <a:cs typeface="Times New Roman" pitchFamily="18" charset="0"/>
              </a:rPr>
              <a:t>, – говорит ветеран.</a:t>
            </a:r>
          </a:p>
          <a:p>
            <a:endParaRPr lang="ru-RU" dirty="0"/>
          </a:p>
        </p:txBody>
      </p:sp>
    </p:spTree>
  </p:cSld>
  <p:clrMapOvr>
    <a:masterClrMapping/>
  </p:clrMapOvr>
  <p:transition spd="slow">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81893.jpg"/>
          <p:cNvPicPr>
            <a:picLocks noGrp="1" noChangeAspect="1"/>
          </p:cNvPicPr>
          <p:nvPr>
            <p:ph idx="1"/>
          </p:nvPr>
        </p:nvPicPr>
        <p:blipFill>
          <a:blip r:embed="rId2"/>
          <a:stretch>
            <a:fillRect/>
          </a:stretch>
        </p:blipFill>
        <p:spPr>
          <a:xfrm>
            <a:off x="1071539" y="1000108"/>
            <a:ext cx="7246984" cy="5435238"/>
          </a:xfrm>
        </p:spPr>
      </p:pic>
      <p:sp>
        <p:nvSpPr>
          <p:cNvPr id="2" name="Заголовок 1"/>
          <p:cNvSpPr>
            <a:spLocks noGrp="1"/>
          </p:cNvSpPr>
          <p:nvPr>
            <p:ph type="title"/>
          </p:nvPr>
        </p:nvSpPr>
        <p:spPr>
          <a:xfrm>
            <a:off x="457200" y="152400"/>
            <a:ext cx="8229600" cy="2276468"/>
          </a:xfrm>
        </p:spPr>
        <p:txBody>
          <a:bodyPr>
            <a:noAutofit/>
          </a:bodyPr>
          <a:lstStyle/>
          <a:p>
            <a:pPr algn="ctr" fontAlgn="base"/>
            <a:r>
              <a:rPr lang="ru-RU" sz="4800" dirty="0" smtClean="0">
                <a:solidFill>
                  <a:schemeClr val="accent2">
                    <a:lumMod val="50000"/>
                  </a:schemeClr>
                </a:solidFill>
                <a:latin typeface="Times New Roman" pitchFamily="18" charset="0"/>
                <a:cs typeface="Times New Roman" pitchFamily="18" charset="0"/>
              </a:rPr>
              <a:t>Паровоз-памятник Л-3238</a:t>
            </a:r>
            <a:br>
              <a:rPr lang="ru-RU" sz="4800" dirty="0" smtClean="0">
                <a:solidFill>
                  <a:schemeClr val="accent2">
                    <a:lumMod val="50000"/>
                  </a:schemeClr>
                </a:solidFill>
                <a:latin typeface="Times New Roman" pitchFamily="18" charset="0"/>
                <a:cs typeface="Times New Roman" pitchFamily="18" charset="0"/>
              </a:rPr>
            </a:br>
            <a:r>
              <a:rPr lang="ru-RU" sz="4800" dirty="0" smtClean="0">
                <a:solidFill>
                  <a:schemeClr val="accent2">
                    <a:lumMod val="50000"/>
                  </a:schemeClr>
                </a:solidFill>
                <a:latin typeface="Times New Roman" pitchFamily="18" charset="0"/>
                <a:cs typeface="Times New Roman" pitchFamily="18" charset="0"/>
              </a:rPr>
              <a:t/>
            </a:r>
            <a:br>
              <a:rPr lang="ru-RU" sz="4800" dirty="0" smtClean="0">
                <a:solidFill>
                  <a:schemeClr val="accent2">
                    <a:lumMod val="50000"/>
                  </a:schemeClr>
                </a:solidFill>
                <a:latin typeface="Times New Roman" pitchFamily="18" charset="0"/>
                <a:cs typeface="Times New Roman" pitchFamily="18" charset="0"/>
              </a:rPr>
            </a:br>
            <a:endParaRPr lang="ru-RU" sz="4800" dirty="0">
              <a:solidFill>
                <a:schemeClr val="accent2">
                  <a:lumMod val="50000"/>
                </a:schemeClr>
              </a:solidFill>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595958"/>
          </a:xfrm>
        </p:spPr>
        <p:txBody>
          <a:bodyPr>
            <a:normAutofit fontScale="77500" lnSpcReduction="20000"/>
          </a:bodyPr>
          <a:lstStyle/>
          <a:p>
            <a:pPr algn="just" fontAlgn="base">
              <a:buNone/>
            </a:pPr>
            <a:r>
              <a:rPr lang="ru-RU" dirty="0" smtClean="0">
                <a:latin typeface="Times New Roman" pitchFamily="18" charset="0"/>
                <a:cs typeface="Times New Roman" pitchFamily="18" charset="0"/>
              </a:rPr>
              <a:t>           На привокзальной площади города всех туристов встречает паровоз-памятник Л-3238. Этот паровоз является одним из первых советских локомотивов. Паровозу уже более пятидесяти лет, он был выпущен на </a:t>
            </a:r>
            <a:r>
              <a:rPr lang="ru-RU" dirty="0" err="1" smtClean="0">
                <a:latin typeface="Times New Roman" pitchFamily="18" charset="0"/>
                <a:cs typeface="Times New Roman" pitchFamily="18" charset="0"/>
              </a:rPr>
              <a:t>Ворошиловградском</a:t>
            </a:r>
            <a:r>
              <a:rPr lang="ru-RU" dirty="0" smtClean="0">
                <a:latin typeface="Times New Roman" pitchFamily="18" charset="0"/>
                <a:cs typeface="Times New Roman" pitchFamily="18" charset="0"/>
              </a:rPr>
              <a:t> заводе в 1953 году. Л-3238 является одним из первых локомотивов</a:t>
            </a:r>
          </a:p>
          <a:p>
            <a:pPr algn="just" fontAlgn="base">
              <a:buNone/>
            </a:pPr>
            <a:r>
              <a:rPr lang="ru-RU" dirty="0" smtClean="0">
                <a:latin typeface="Times New Roman" pitchFamily="18" charset="0"/>
                <a:cs typeface="Times New Roman" pitchFamily="18" charset="0"/>
              </a:rPr>
              <a:t>       .  В 50-60-х годах паровоз серии Л работал на всей территории Кузбасса, однако прогресс не стоял на месте, транспортное средство устарело и перешло в разряд городских экспонатов. В своё время  разработчики модели паровоза Л получили Сталинскую премию, что свидетельствует о высоком качестве транспортных средств этой модели. </a:t>
            </a:r>
          </a:p>
          <a:p>
            <a:pPr algn="just" fontAlgn="base">
              <a:buNone/>
            </a:pPr>
            <a:r>
              <a:rPr lang="ru-RU" dirty="0" smtClean="0">
                <a:latin typeface="Times New Roman" pitchFamily="18" charset="0"/>
                <a:cs typeface="Times New Roman" pitchFamily="18" charset="0"/>
              </a:rPr>
              <a:t>            Этот памятник призван поддержать единство промышленников и железнодорожников Кузбасса. На табличке, размещённой на памятнике можно узнать имена людей, выступивших инициаторами создания монумента. Среди них можно отметить губернатора области А.Тулеева и начальника железной дороги А. </a:t>
            </a:r>
            <a:r>
              <a:rPr lang="ru-RU" dirty="0" err="1" smtClean="0">
                <a:latin typeface="Times New Roman" pitchFamily="18" charset="0"/>
                <a:cs typeface="Times New Roman" pitchFamily="18" charset="0"/>
              </a:rPr>
              <a:t>Целько</a:t>
            </a:r>
            <a:r>
              <a:rPr lang="ru-RU" dirty="0" smtClean="0">
                <a:latin typeface="Times New Roman" pitchFamily="18" charset="0"/>
                <a:cs typeface="Times New Roman" pitchFamily="18" charset="0"/>
              </a:rPr>
              <a:t>, руководителей крупных кузбасских предприятий. Примечательно, что паровоз прибыл в Кемерово своим ходом. Паровоз Л побывал в кадре многих отечественных фильмов: «Дети Арбата», «</a:t>
            </a:r>
            <a:r>
              <a:rPr lang="ru-RU" dirty="0" err="1" smtClean="0">
                <a:latin typeface="Times New Roman" pitchFamily="18" charset="0"/>
                <a:cs typeface="Times New Roman" pitchFamily="18" charset="0"/>
              </a:rPr>
              <a:t>Адмиралъ</a:t>
            </a:r>
            <a:r>
              <a:rPr lang="ru-RU" dirty="0" smtClean="0">
                <a:latin typeface="Times New Roman" pitchFamily="18" charset="0"/>
                <a:cs typeface="Times New Roman" pitchFamily="18" charset="0"/>
              </a:rPr>
              <a:t>», «12 стульев», «Большие перегоны» и т.д.</a:t>
            </a:r>
          </a:p>
          <a:p>
            <a:endParaRPr lang="ru-RU" dirty="0"/>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13_Neberezhnaya_monument_1920x1200.jpg"/>
          <p:cNvPicPr>
            <a:picLocks noGrp="1" noChangeAspect="1"/>
          </p:cNvPicPr>
          <p:nvPr>
            <p:ph idx="1"/>
          </p:nvPr>
        </p:nvPicPr>
        <p:blipFill>
          <a:blip r:embed="rId2" cstate="print"/>
          <a:stretch>
            <a:fillRect/>
          </a:stretch>
        </p:blipFill>
        <p:spPr>
          <a:xfrm>
            <a:off x="914399" y="1524000"/>
            <a:ext cx="7315201" cy="4572000"/>
          </a:xfrm>
        </p:spPr>
      </p:pic>
      <p:sp>
        <p:nvSpPr>
          <p:cNvPr id="2" name="Заголовок 1"/>
          <p:cNvSpPr>
            <a:spLocks noGrp="1"/>
          </p:cNvSpPr>
          <p:nvPr>
            <p:ph type="title"/>
          </p:nvPr>
        </p:nvSpPr>
        <p:spPr>
          <a:xfrm>
            <a:off x="428596" y="500042"/>
            <a:ext cx="8258204" cy="1357322"/>
          </a:xfrm>
        </p:spPr>
        <p:txBody>
          <a:bodyPr>
            <a:normAutofit fontScale="90000"/>
          </a:bodyPr>
          <a:lstStyle/>
          <a:p>
            <a:pPr algn="ctr"/>
            <a:r>
              <a:rPr lang="ru-RU" sz="4300" spc="-150" dirty="0" smtClean="0">
                <a:solidFill>
                  <a:schemeClr val="accent2">
                    <a:lumMod val="50000"/>
                  </a:schemeClr>
                </a:solidFill>
                <a:latin typeface="Times New Roman" pitchFamily="18" charset="0"/>
                <a:cs typeface="Times New Roman" pitchFamily="18" charset="0"/>
              </a:rPr>
              <a:t>Мемориал Славы воинов - </a:t>
            </a:r>
            <a:r>
              <a:rPr lang="ru-RU" sz="4300" spc="-150" dirty="0" err="1" smtClean="0">
                <a:solidFill>
                  <a:schemeClr val="accent2">
                    <a:lumMod val="50000"/>
                  </a:schemeClr>
                </a:solidFill>
                <a:latin typeface="Times New Roman" pitchFamily="18" charset="0"/>
                <a:cs typeface="Times New Roman" pitchFamily="18" charset="0"/>
              </a:rPr>
              <a:t>кузбассовцев</a:t>
            </a:r>
            <a:r>
              <a:rPr lang="ru-RU" spc="-150" dirty="0" smtClean="0">
                <a:solidFill>
                  <a:schemeClr val="accent2">
                    <a:lumMod val="50000"/>
                  </a:schemeClr>
                </a:solidFill>
                <a:latin typeface="Times New Roman" pitchFamily="18" charset="0"/>
                <a:cs typeface="Times New Roman" pitchFamily="18" charset="0"/>
              </a:rPr>
              <a:t/>
            </a:r>
            <a:br>
              <a:rPr lang="ru-RU" spc="-150" dirty="0" smtClean="0">
                <a:solidFill>
                  <a:schemeClr val="accent2">
                    <a:lumMod val="50000"/>
                  </a:schemeClr>
                </a:solidFill>
                <a:latin typeface="Times New Roman" pitchFamily="18" charset="0"/>
                <a:cs typeface="Times New Roman" pitchFamily="18" charset="0"/>
              </a:rPr>
            </a:br>
            <a:endParaRPr lang="ru-RU" spc="-150" dirty="0">
              <a:solidFill>
                <a:schemeClr val="accent2">
                  <a:lumMod val="50000"/>
                </a:schemeClr>
              </a:solidFill>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56943.jpg"/>
          <p:cNvPicPr>
            <a:picLocks noGrp="1" noChangeAspect="1"/>
          </p:cNvPicPr>
          <p:nvPr>
            <p:ph idx="1"/>
          </p:nvPr>
        </p:nvPicPr>
        <p:blipFill>
          <a:blip r:embed="rId2"/>
          <a:stretch>
            <a:fillRect/>
          </a:stretch>
        </p:blipFill>
        <p:spPr>
          <a:xfrm>
            <a:off x="2500298" y="1142984"/>
            <a:ext cx="4000528" cy="5334037"/>
          </a:xfrm>
        </p:spPr>
      </p:pic>
      <p:sp>
        <p:nvSpPr>
          <p:cNvPr id="2" name="Заголовок 1"/>
          <p:cNvSpPr>
            <a:spLocks noGrp="1"/>
          </p:cNvSpPr>
          <p:nvPr>
            <p:ph type="title"/>
          </p:nvPr>
        </p:nvSpPr>
        <p:spPr>
          <a:xfrm>
            <a:off x="1285852" y="357166"/>
            <a:ext cx="7400948" cy="1357322"/>
          </a:xfrm>
        </p:spPr>
        <p:txBody>
          <a:bodyPr>
            <a:noAutofit/>
          </a:bodyPr>
          <a:lstStyle/>
          <a:p>
            <a:r>
              <a:rPr lang="ru-RU" sz="4400" dirty="0" smtClean="0">
                <a:solidFill>
                  <a:schemeClr val="accent2">
                    <a:lumMod val="50000"/>
                  </a:schemeClr>
                </a:solidFill>
                <a:latin typeface="Times New Roman" pitchFamily="18" charset="0"/>
                <a:cs typeface="Times New Roman" pitchFamily="18" charset="0"/>
              </a:rPr>
              <a:t>Памятник русскому хоккею</a:t>
            </a:r>
            <a:br>
              <a:rPr lang="ru-RU" sz="4400" dirty="0" smtClean="0">
                <a:solidFill>
                  <a:schemeClr val="accent2">
                    <a:lumMod val="50000"/>
                  </a:schemeClr>
                </a:solidFill>
                <a:latin typeface="Times New Roman" pitchFamily="18" charset="0"/>
                <a:cs typeface="Times New Roman" pitchFamily="18" charset="0"/>
              </a:rPr>
            </a:br>
            <a:endParaRPr lang="ru-RU" sz="4400" dirty="0">
              <a:solidFill>
                <a:schemeClr val="accent2">
                  <a:lumMod val="50000"/>
                </a:schemeClr>
              </a:solidFill>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357850"/>
          </a:xfrm>
        </p:spPr>
        <p:txBody>
          <a:bodyPr>
            <a:normAutofit fontScale="85000" lnSpcReduction="20000"/>
          </a:bodyPr>
          <a:lstStyle/>
          <a:p>
            <a:pPr algn="just" fontAlgn="base">
              <a:buNone/>
            </a:pPr>
            <a:r>
              <a:rPr lang="ru-RU" dirty="0" smtClean="0">
                <a:latin typeface="Times New Roman" pitchFamily="18" charset="0"/>
                <a:cs typeface="Times New Roman" pitchFamily="18" charset="0"/>
              </a:rPr>
              <a:t>         У кемеровского стадиона «Химик» находится одна из местных достопримечательностей — памятник русскому хоккею. Монумент был установлен в 2007 году, как раз в этом году впервые был открыт Чемпионат мира по хоккею с мячом. Идею установки памятника предложили болельщики и жители города. Власти охотно поддержали инициативу болельщиков и в скором времени в городе появилась новая достопримечательность.</a:t>
            </a:r>
          </a:p>
          <a:p>
            <a:pPr algn="just" fontAlgn="base">
              <a:buNone/>
            </a:pPr>
            <a:r>
              <a:rPr lang="ru-RU" dirty="0" smtClean="0">
                <a:latin typeface="Times New Roman" pitchFamily="18" charset="0"/>
                <a:cs typeface="Times New Roman" pitchFamily="18" charset="0"/>
              </a:rPr>
              <a:t>          Для жителей Кемеровской области хоккей с мячом является одним из самых популярных видов спорта.  Памятник состоит из двух частей. В основании монумента находятся три клюшки, которые держат огромный полый оранжевый мяч диаметром 2,5 метра. Шар состоит из семи тысяч настоящих мячей.</a:t>
            </a:r>
          </a:p>
          <a:p>
            <a:pPr algn="just" fontAlgn="base">
              <a:buNone/>
            </a:pPr>
            <a:r>
              <a:rPr lang="ru-RU" dirty="0" smtClean="0">
                <a:latin typeface="Times New Roman" pitchFamily="18" charset="0"/>
                <a:cs typeface="Times New Roman" pitchFamily="18" charset="0"/>
              </a:rPr>
              <a:t>          На основании монумента высечены имена легенд русского хоккея и имена болельщиков, принявших участие в акции по возведению памятника. Этот монумент показывает жителям и гостям города, что Кемерово является настоящей столицей хоккея с мячом (бенди). </a:t>
            </a:r>
          </a:p>
          <a:p>
            <a:endParaRPr lang="ru-RU" dirty="0"/>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238768"/>
          </a:xfrm>
        </p:spPr>
        <p:txBody>
          <a:bodyPr>
            <a:normAutofit/>
          </a:bodyPr>
          <a:lstStyle/>
          <a:p>
            <a:pPr algn="just">
              <a:buNone/>
            </a:pPr>
            <a:r>
              <a:rPr lang="ru-RU" dirty="0" smtClean="0"/>
              <a:t>        </a:t>
            </a:r>
            <a:r>
              <a:rPr lang="ru-RU" dirty="0" smtClean="0">
                <a:latin typeface="Times New Roman" pitchFamily="18" charset="0"/>
                <a:cs typeface="Times New Roman" pitchFamily="18" charset="0"/>
              </a:rPr>
              <a:t>Мемориал Славы </a:t>
            </a:r>
            <a:r>
              <a:rPr lang="ru-RU" dirty="0" err="1" smtClean="0">
                <a:latin typeface="Times New Roman" pitchFamily="18" charset="0"/>
                <a:cs typeface="Times New Roman" pitchFamily="18" charset="0"/>
              </a:rPr>
              <a:t>войнов-кузбассовцев</a:t>
            </a:r>
            <a:r>
              <a:rPr lang="ru-RU" dirty="0" smtClean="0">
                <a:latin typeface="Times New Roman" pitchFamily="18" charset="0"/>
                <a:cs typeface="Times New Roman" pitchFamily="18" charset="0"/>
              </a:rPr>
              <a:t> посвящён жертвам Великой Отечественной войны.</a:t>
            </a:r>
          </a:p>
          <a:p>
            <a:pPr algn="just">
              <a:buNone/>
            </a:pPr>
            <a:r>
              <a:rPr lang="ru-RU" dirty="0" smtClean="0">
                <a:latin typeface="Times New Roman" pitchFamily="18" charset="0"/>
                <a:cs typeface="Times New Roman" pitchFamily="18" charset="0"/>
              </a:rPr>
              <a:t>        Идея создания памятника появилась ещё в 1945 году. Тогда на месте будущего мемориала был заложен камень, однако строительство памятника началось намного позже. Мемориал был открыт лишь 9 мая 1970 года. </a:t>
            </a:r>
          </a:p>
          <a:p>
            <a:pPr algn="just">
              <a:buNone/>
            </a:pPr>
            <a:r>
              <a:rPr lang="ru-RU" dirty="0" smtClean="0">
                <a:latin typeface="Times New Roman" pitchFamily="18" charset="0"/>
                <a:cs typeface="Times New Roman" pitchFamily="18" charset="0"/>
              </a:rPr>
              <a:t>        На монументе высечены изображения двух солдат, один из них держит победоносное знамя. В верхней части памятника находится изображение ордена. Мемориал полностью выполнен из белого камня.</a:t>
            </a:r>
            <a:endParaRPr lang="ru-RU" dirty="0">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3087824.jpg"/>
          <p:cNvPicPr>
            <a:picLocks noGrp="1" noChangeAspect="1"/>
          </p:cNvPicPr>
          <p:nvPr>
            <p:ph idx="1"/>
          </p:nvPr>
        </p:nvPicPr>
        <p:blipFill>
          <a:blip r:embed="rId2"/>
          <a:stretch>
            <a:fillRect/>
          </a:stretch>
        </p:blipFill>
        <p:spPr>
          <a:xfrm>
            <a:off x="3049524" y="1524000"/>
            <a:ext cx="3044952" cy="4572000"/>
          </a:xfrm>
        </p:spPr>
      </p:pic>
      <p:sp>
        <p:nvSpPr>
          <p:cNvPr id="2" name="Заголовок 1"/>
          <p:cNvSpPr>
            <a:spLocks noGrp="1"/>
          </p:cNvSpPr>
          <p:nvPr>
            <p:ph type="title"/>
          </p:nvPr>
        </p:nvSpPr>
        <p:spPr>
          <a:xfrm>
            <a:off x="457200" y="152400"/>
            <a:ext cx="8229600" cy="2419344"/>
          </a:xfrm>
        </p:spPr>
        <p:txBody>
          <a:bodyPr>
            <a:noAutofit/>
          </a:bodyPr>
          <a:lstStyle/>
          <a:p>
            <a:pPr algn="ctr" fontAlgn="base"/>
            <a:r>
              <a:rPr lang="ru-RU" sz="4800" dirty="0" smtClean="0">
                <a:solidFill>
                  <a:schemeClr val="accent2">
                    <a:lumMod val="50000"/>
                  </a:schemeClr>
                </a:solidFill>
                <a:latin typeface="Times New Roman" pitchFamily="18" charset="0"/>
                <a:cs typeface="Times New Roman" pitchFamily="18" charset="0"/>
              </a:rPr>
              <a:t>Памятник Михайло Волкову</a:t>
            </a:r>
            <a:br>
              <a:rPr lang="ru-RU" sz="4800" dirty="0" smtClean="0">
                <a:solidFill>
                  <a:schemeClr val="accent2">
                    <a:lumMod val="50000"/>
                  </a:schemeClr>
                </a:solidFill>
                <a:latin typeface="Times New Roman" pitchFamily="18" charset="0"/>
                <a:cs typeface="Times New Roman" pitchFamily="18" charset="0"/>
              </a:rPr>
            </a:br>
            <a:r>
              <a:rPr lang="ru-RU" sz="4800" dirty="0" smtClean="0">
                <a:solidFill>
                  <a:schemeClr val="accent2">
                    <a:lumMod val="50000"/>
                  </a:schemeClr>
                </a:solidFill>
                <a:latin typeface="Times New Roman" pitchFamily="18" charset="0"/>
                <a:cs typeface="Times New Roman" pitchFamily="18" charset="0"/>
              </a:rPr>
              <a:t/>
            </a:r>
            <a:br>
              <a:rPr lang="ru-RU" sz="4800" dirty="0" smtClean="0">
                <a:solidFill>
                  <a:schemeClr val="accent2">
                    <a:lumMod val="50000"/>
                  </a:schemeClr>
                </a:solidFill>
                <a:latin typeface="Times New Roman" pitchFamily="18" charset="0"/>
                <a:cs typeface="Times New Roman" pitchFamily="18" charset="0"/>
              </a:rPr>
            </a:br>
            <a:endParaRPr lang="ru-RU" sz="4800" dirty="0">
              <a:solidFill>
                <a:schemeClr val="accent2">
                  <a:lumMod val="50000"/>
                </a:schemeClr>
              </a:solidFill>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381644"/>
          </a:xfrm>
        </p:spPr>
        <p:txBody>
          <a:bodyPr>
            <a:normAutofit fontScale="85000" lnSpcReduction="20000"/>
          </a:bodyPr>
          <a:lstStyle/>
          <a:p>
            <a:pPr algn="just" fontAlgn="base">
              <a:buNone/>
            </a:pPr>
            <a:r>
              <a:rPr lang="ru-RU" dirty="0" smtClean="0">
                <a:latin typeface="Times New Roman" pitchFamily="18" charset="0"/>
                <a:cs typeface="Times New Roman" pitchFamily="18" charset="0"/>
              </a:rPr>
              <a:t>           Михайло Волков — одна из ключевых фигур в истории Кемерово. Он первым в 1721 году нашёл залежи каменного угля на территории современного города. Открытие Волкова привело к глобальному освоению кузнецкого угольного бассейна. Памятник Волкова является безвозмездным подарком скульптора Георгия Баранова. Монумент представляет собой собирательный образ путешественника, это связано с тем, что никакой информации о внешнем виде Волкова не осталось. В итоге получилась скульптура, изображающая мужественного, сильного человека, прижимающего к груди свою находку. Выбранный образ оказался настолько удачным, что его неоднократно использовали в других работах. Памятник «Михайло Волков» изображен на медали «За служение Кузбассу». Памятник известному рудознатцу также находится на эмблеме города Кемерово. Открытие памятника состоялось в 1968 году.</a:t>
            </a:r>
          </a:p>
          <a:p>
            <a:pPr algn="just" fontAlgn="base">
              <a:buNone/>
            </a:pPr>
            <a:r>
              <a:rPr lang="ru-RU" dirty="0" smtClean="0">
                <a:latin typeface="Times New Roman" pitchFamily="18" charset="0"/>
                <a:cs typeface="Times New Roman" pitchFamily="18" charset="0"/>
              </a:rPr>
              <a:t>          С 1974 года скульптура является памятником республиканского значения. Именем Волкова в городе названы две улицы, площадь, переулок. </a:t>
            </a:r>
          </a:p>
          <a:p>
            <a:endParaRPr lang="ru-RU" dirty="0"/>
          </a:p>
        </p:txBody>
      </p:sp>
    </p:spTree>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00px-Kemerovo-4.jpg"/>
          <p:cNvPicPr>
            <a:picLocks noGrp="1" noChangeAspect="1"/>
          </p:cNvPicPr>
          <p:nvPr>
            <p:ph idx="1"/>
          </p:nvPr>
        </p:nvPicPr>
        <p:blipFill>
          <a:blip r:embed="rId2"/>
          <a:stretch>
            <a:fillRect/>
          </a:stretch>
        </p:blipFill>
        <p:spPr>
          <a:xfrm>
            <a:off x="3143250" y="1905000"/>
            <a:ext cx="2857500" cy="3810000"/>
          </a:xfrm>
        </p:spPr>
      </p:pic>
      <p:sp>
        <p:nvSpPr>
          <p:cNvPr id="3" name="Заголовок 2"/>
          <p:cNvSpPr>
            <a:spLocks noGrp="1"/>
          </p:cNvSpPr>
          <p:nvPr>
            <p:ph type="title"/>
          </p:nvPr>
        </p:nvSpPr>
        <p:spPr>
          <a:xfrm>
            <a:off x="571472" y="0"/>
            <a:ext cx="8229600" cy="2505084"/>
          </a:xfrm>
        </p:spPr>
        <p:txBody>
          <a:bodyPr>
            <a:noAutofit/>
          </a:bodyPr>
          <a:lstStyle/>
          <a:p>
            <a:pPr algn="ctr"/>
            <a:r>
              <a:rPr lang="ru-RU" sz="4800" b="1" dirty="0" smtClean="0">
                <a:solidFill>
                  <a:schemeClr val="accent2">
                    <a:lumMod val="50000"/>
                  </a:schemeClr>
                </a:solidFill>
                <a:latin typeface="Times New Roman" pitchFamily="18" charset="0"/>
                <a:cs typeface="Times New Roman" pitchFamily="18" charset="0"/>
              </a:rPr>
              <a:t>Память шахтерам Кузбасса, монумент</a:t>
            </a:r>
            <a:br>
              <a:rPr lang="ru-RU" sz="4800" b="1" dirty="0" smtClean="0">
                <a:solidFill>
                  <a:schemeClr val="accent2">
                    <a:lumMod val="50000"/>
                  </a:schemeClr>
                </a:solidFill>
                <a:latin typeface="Times New Roman" pitchFamily="18" charset="0"/>
                <a:cs typeface="Times New Roman" pitchFamily="18" charset="0"/>
              </a:rPr>
            </a:br>
            <a:endParaRPr lang="ru-RU" sz="4800" dirty="0">
              <a:solidFill>
                <a:schemeClr val="accent2">
                  <a:lumMod val="50000"/>
                </a:schemeClr>
              </a:solidFill>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8229600" cy="5810272"/>
          </a:xfrm>
        </p:spPr>
        <p:txBody>
          <a:bodyPr>
            <a:normAutofit fontScale="47500" lnSpcReduction="20000"/>
          </a:bodyPr>
          <a:lstStyle/>
          <a:p>
            <a:pPr algn="just">
              <a:buNone/>
            </a:pPr>
            <a:r>
              <a:rPr lang="ru-RU" sz="2900" dirty="0" smtClean="0">
                <a:latin typeface="Times New Roman" pitchFamily="18" charset="0"/>
                <a:cs typeface="Times New Roman" pitchFamily="18" charset="0"/>
              </a:rPr>
              <a:t>             Надпись на монументе: </a:t>
            </a:r>
          </a:p>
          <a:p>
            <a:pPr algn="just">
              <a:buNone/>
            </a:pPr>
            <a:r>
              <a:rPr lang="ru-RU" sz="2900" dirty="0" smtClean="0">
                <a:latin typeface="Times New Roman" pitchFamily="18" charset="0"/>
                <a:cs typeface="Times New Roman" pitchFamily="18" charset="0"/>
              </a:rPr>
              <a:t>           «ПАМЯТЬ ШАХТЕРАМ КУЗБАССА» </a:t>
            </a:r>
          </a:p>
          <a:p>
            <a:pPr algn="just">
              <a:buNone/>
            </a:pPr>
            <a:r>
              <a:rPr lang="ru-RU" sz="2900" dirty="0" smtClean="0">
                <a:latin typeface="Times New Roman" pitchFamily="18" charset="0"/>
                <a:cs typeface="Times New Roman" pitchFamily="18" charset="0"/>
              </a:rPr>
              <a:t>            АВТОР: ЭРНСТ НЕИЗВЕСТНЫЙ </a:t>
            </a:r>
          </a:p>
          <a:p>
            <a:pPr algn="just">
              <a:buNone/>
            </a:pPr>
            <a:r>
              <a:rPr lang="ru-RU" sz="2900" dirty="0" smtClean="0">
                <a:latin typeface="Times New Roman" pitchFamily="18" charset="0"/>
                <a:cs typeface="Times New Roman" pitchFamily="18" charset="0"/>
              </a:rPr>
              <a:t>             МОНУМЕНТ УСТАНОВЛЕН ПО ИНИЦИАТИВЕ ГУБЕРНАТОРА КЕМЕРОВСКОЙ ОБЛАСТИ А. ТУЛЕЕВА ПРИ УЧАСТИИ АДМИНИСТРАЦИИ Г. КЕМЕРОВО, ОБЪЕДИНЕНИЯ «ПРОКОПЬЕВСКУГОЛЬ», ШАХТЫ «РАСПАДСКАЯ», КОМПАНИИ «КУЗБАССУГОЛЬ». ОТКРЫТ 28 АВГУСТА 2003 ГОДА </a:t>
            </a:r>
          </a:p>
          <a:p>
            <a:pPr algn="just">
              <a:buNone/>
            </a:pPr>
            <a:r>
              <a:rPr lang="ru-RU" sz="2900" dirty="0" smtClean="0">
                <a:latin typeface="Times New Roman" pitchFamily="18" charset="0"/>
                <a:cs typeface="Times New Roman" pitchFamily="18" charset="0"/>
              </a:rPr>
              <a:t>             Монумент, посвященный шахтерам, Эрнст Неизвестный создал по просьбе Губернатора Кемеровской области Амана Тулеева. Идейным и эстетическим ключом к созданию памятника стала фраза Губернатора: «Эрнст, я прошу Вас запомнить: в каждой лампочке, которая горит, есть капля крови шахтера». </a:t>
            </a:r>
          </a:p>
          <a:p>
            <a:pPr algn="just">
              <a:buNone/>
            </a:pPr>
            <a:r>
              <a:rPr lang="ru-RU" sz="2900" dirty="0" smtClean="0">
                <a:latin typeface="Times New Roman" pitchFamily="18" charset="0"/>
                <a:cs typeface="Times New Roman" pitchFamily="18" charset="0"/>
              </a:rPr>
              <a:t>             Общая высота композиции - 12 м, вес - 5 т. Специальная подсветка освещает композицию так, что ее видно с левого берега. Памятник представляет собой бронзовый торс шахтера, установленный на трехметровом постаменте из черного гранита. Шахтер держит в руках пылающий уголек — сердце, у основания памятника размещены «куски угля», воплощенные в стилизованных человеческих лицах. </a:t>
            </a:r>
          </a:p>
          <a:p>
            <a:pPr algn="just">
              <a:buNone/>
            </a:pPr>
            <a:r>
              <a:rPr lang="ru-RU" sz="2900" dirty="0" smtClean="0">
                <a:latin typeface="Times New Roman" pitchFamily="18" charset="0"/>
                <a:cs typeface="Times New Roman" pitchFamily="18" charset="0"/>
              </a:rPr>
              <a:t>             Наделенный всеми телесными признаками, шахтер для Неизвестного все-таки больше ангел, чем человек. Воплощенный в бронзе «шахтерский ангел» — не просто декоративная композиция, это памятник-символ — напоминание о той цене, которая заплачена за «черное золото». Хотя здесь нет слез по жертвам, в этом произведении скульптор воспевает героику тяжелейшего и опаснейшего труда, равноценного подвигу. Творение известного мастера претендует на особую ритуальную роль, на отрыв от повседневности, на попытку глубокого философско-эстетического осмысления и прошлого, и настоящего, и будущего. </a:t>
            </a:r>
          </a:p>
          <a:p>
            <a:pPr algn="just">
              <a:buNone/>
            </a:pPr>
            <a:r>
              <a:rPr lang="ru-RU" sz="2900" dirty="0" smtClean="0">
                <a:latin typeface="Times New Roman" pitchFamily="18" charset="0"/>
                <a:cs typeface="Times New Roman" pitchFamily="18" charset="0"/>
              </a:rPr>
              <a:t>             Монумент Эрнста Неизвестного «Память шахтерам Кузбасса» обладает не только высокой художественной ценностью, придающий столице шахтерского края неповторимость и индивидуальность. Вместе с окружающим ансамблем, памятник как будто освящает собой пространство исторической части города – Красной Горки, где в 1721 году Михайло Волков нашел «горючий камень», где в 10-е и 20-е годы XX века усилиями АИК «Кузбасс» и </a:t>
            </a:r>
            <a:r>
              <a:rPr lang="ru-RU" sz="2900" dirty="0" err="1" smtClean="0">
                <a:latin typeface="Times New Roman" pitchFamily="18" charset="0"/>
                <a:cs typeface="Times New Roman" pitchFamily="18" charset="0"/>
              </a:rPr>
              <a:t>Копикуза</a:t>
            </a:r>
            <a:r>
              <a:rPr lang="ru-RU" sz="2900" dirty="0" smtClean="0">
                <a:latin typeface="Times New Roman" pitchFamily="18" charset="0"/>
                <a:cs typeface="Times New Roman" pitchFamily="18" charset="0"/>
              </a:rPr>
              <a:t> рождался современный Кемерово. </a:t>
            </a:r>
          </a:p>
          <a:p>
            <a:pPr algn="just">
              <a:buNone/>
            </a:pPr>
            <a:r>
              <a:rPr lang="ru-RU" sz="2900" dirty="0" smtClean="0">
                <a:latin typeface="Times New Roman" pitchFamily="18" charset="0"/>
                <a:cs typeface="Times New Roman" pitchFamily="18" charset="0"/>
              </a:rPr>
              <a:t>             Именно поэтому памятник органично вошел в пространство музея-заповедника «Красная Горка».</a:t>
            </a:r>
          </a:p>
          <a:p>
            <a:endParaRPr lang="ru-RU" dirty="0"/>
          </a:p>
        </p:txBody>
      </p:sp>
    </p:spTree>
  </p:cSld>
  <p:clrMapOvr>
    <a:masterClrMapping/>
  </p:clrMapOvr>
  <p:transition spd="slow">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леонов.JPG"/>
          <p:cNvPicPr>
            <a:picLocks noGrp="1" noChangeAspect="1"/>
          </p:cNvPicPr>
          <p:nvPr>
            <p:ph idx="1"/>
          </p:nvPr>
        </p:nvPicPr>
        <p:blipFill>
          <a:blip r:embed="rId2"/>
          <a:stretch>
            <a:fillRect/>
          </a:stretch>
        </p:blipFill>
        <p:spPr>
          <a:xfrm>
            <a:off x="2643174" y="1523983"/>
            <a:ext cx="3929090" cy="5238787"/>
          </a:xfrm>
        </p:spPr>
      </p:pic>
      <p:sp>
        <p:nvSpPr>
          <p:cNvPr id="3" name="Заголовок 2"/>
          <p:cNvSpPr>
            <a:spLocks noGrp="1"/>
          </p:cNvSpPr>
          <p:nvPr>
            <p:ph type="title"/>
          </p:nvPr>
        </p:nvSpPr>
        <p:spPr>
          <a:xfrm>
            <a:off x="214282" y="357166"/>
            <a:ext cx="8686800" cy="1219200"/>
          </a:xfrm>
        </p:spPr>
        <p:txBody>
          <a:bodyPr>
            <a:noAutofit/>
          </a:bodyPr>
          <a:lstStyle/>
          <a:p>
            <a:pPr algn="ctr"/>
            <a:r>
              <a:rPr lang="ru-RU" sz="4800" dirty="0" smtClean="0">
                <a:solidFill>
                  <a:schemeClr val="accent2">
                    <a:lumMod val="50000"/>
                  </a:schemeClr>
                </a:solidFill>
                <a:latin typeface="Times New Roman" pitchFamily="18" charset="0"/>
                <a:cs typeface="Times New Roman" pitchFamily="18" charset="0"/>
              </a:rPr>
              <a:t>Памятник  </a:t>
            </a:r>
            <a:br>
              <a:rPr lang="ru-RU" sz="4800" dirty="0" smtClean="0">
                <a:solidFill>
                  <a:schemeClr val="accent2">
                    <a:lumMod val="50000"/>
                  </a:schemeClr>
                </a:solidFill>
                <a:latin typeface="Times New Roman" pitchFamily="18" charset="0"/>
                <a:cs typeface="Times New Roman" pitchFamily="18" charset="0"/>
              </a:rPr>
            </a:br>
            <a:r>
              <a:rPr lang="ru-RU" sz="4800" dirty="0" smtClean="0">
                <a:solidFill>
                  <a:schemeClr val="accent2">
                    <a:lumMod val="50000"/>
                  </a:schemeClr>
                </a:solidFill>
                <a:latin typeface="Times New Roman" pitchFamily="18" charset="0"/>
                <a:cs typeface="Times New Roman" pitchFamily="18" charset="0"/>
              </a:rPr>
              <a:t>Алексею Архиповичу Леонову</a:t>
            </a:r>
            <a:endParaRPr lang="ru-RU" sz="4800" dirty="0">
              <a:solidFill>
                <a:schemeClr val="accent2">
                  <a:lumMod val="50000"/>
                </a:schemeClr>
              </a:solidFill>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282" y="142852"/>
            <a:ext cx="8643998" cy="6500858"/>
          </a:xfrm>
        </p:spPr>
        <p:txBody>
          <a:bodyPr>
            <a:noAutofit/>
          </a:bodyPr>
          <a:lstStyle/>
          <a:p>
            <a:pPr algn="just">
              <a:buNone/>
            </a:pPr>
            <a:r>
              <a:rPr lang="ru-RU" sz="1800" dirty="0" smtClean="0"/>
              <a:t/>
            </a:r>
            <a:br>
              <a:rPr lang="ru-RU" sz="1800" dirty="0" smtClean="0"/>
            </a:br>
            <a:r>
              <a:rPr lang="ru-RU" sz="1800" dirty="0" smtClean="0"/>
              <a:t>    </a:t>
            </a:r>
            <a:r>
              <a:rPr lang="ru-RU" sz="1800" dirty="0" smtClean="0">
                <a:latin typeface="Times New Roman" pitchFamily="18" charset="0"/>
                <a:cs typeface="Times New Roman" pitchFamily="18" charset="0"/>
              </a:rPr>
              <a:t>Бюст  установлен на ул.Весенней в 2003 г., автор — скульптор </a:t>
            </a:r>
            <a:r>
              <a:rPr lang="ru-RU" sz="1800" dirty="0" err="1" smtClean="0">
                <a:latin typeface="Times New Roman" pitchFamily="18" charset="0"/>
                <a:cs typeface="Times New Roman" pitchFamily="18" charset="0"/>
              </a:rPr>
              <a:t>Л.Е.Кербель</a:t>
            </a:r>
            <a:r>
              <a:rPr lang="ru-RU" sz="1800" dirty="0" smtClean="0">
                <a:latin typeface="Times New Roman" pitchFamily="18" charset="0"/>
                <a:cs typeface="Times New Roman" pitchFamily="18" charset="0"/>
              </a:rPr>
              <a:t>.</a:t>
            </a:r>
          </a:p>
          <a:p>
            <a:pPr algn="just">
              <a:buNone/>
            </a:pPr>
            <a:r>
              <a:rPr lang="ru-RU" sz="1800" dirty="0" smtClean="0">
                <a:latin typeface="Times New Roman" pitchFamily="18" charset="0"/>
                <a:cs typeface="Times New Roman" pitchFamily="18" charset="0"/>
              </a:rPr>
              <a:t>           Будущий космонавт Леонов Алексей Архипович родился в маленьком селе Листвянка, расположенном севернее города Кемерово, 30 мая 1934 г. </a:t>
            </a:r>
          </a:p>
          <a:p>
            <a:pPr algn="just">
              <a:buNone/>
            </a:pPr>
            <a:r>
              <a:rPr lang="ru-RU" sz="1800" dirty="0" smtClean="0">
                <a:latin typeface="Times New Roman" pitchFamily="18" charset="0"/>
                <a:cs typeface="Times New Roman" pitchFamily="18" charset="0"/>
              </a:rPr>
              <a:t>           18 марта 1965 г., через три года упорной подготовки, корабль «Восход-2», на борту которого находились два космонавта – Леонов и Беляев, взял успешный старт с Байконура. Ракета сделала свой первый виток вокруг нашей планеты. На втором, как и было запланировано, Леонов осуществил  выход в космос. Легко оттолкнувшись, он буквально выплыл из шлюзовой камеры.</a:t>
            </a:r>
          </a:p>
          <a:p>
            <a:pPr algn="just">
              <a:buNone/>
            </a:pPr>
            <a:r>
              <a:rPr lang="ru-RU" sz="1800" dirty="0" smtClean="0">
                <a:latin typeface="Times New Roman" pitchFamily="18" charset="0"/>
                <a:cs typeface="Times New Roman" pitchFamily="18" charset="0"/>
              </a:rPr>
              <a:t>           Мгновения, когда первый космонавт оказался в безвоздушном пространстве, хотели бы наблюдать, наверное, все граждане СССР. С борта корабля все его движения отслеживали две камеры. Параллельно с этим Алексей Архипович вел свою киносъемку. Пять раз отлетал от корабля на расстояние 5 м, а затем возвращался назад. Выход в космос был сопряжен с опасностью для жизни, но мужественный человек выполнил поставленную задачу. После удачного завершения полета космический корабль приземлился в двухстах километрах от Перми. Экипаж полностью справился со своей задачей, доказав, что люди способны выходить в безвоздушное пространство и даже работать там. Слаженная работа Леонова и Беляева, без сомнения, предопределила будущее всей космонавтики.</a:t>
            </a:r>
          </a:p>
          <a:p>
            <a:pPr>
              <a:buNone/>
            </a:pPr>
            <a:endParaRPr lang="ru-RU" sz="1800" dirty="0" smtClean="0"/>
          </a:p>
          <a:p>
            <a:pPr>
              <a:buNone/>
            </a:pPr>
            <a:r>
              <a:rPr lang="ru-RU" sz="1800" dirty="0" smtClean="0"/>
              <a:t/>
            </a:r>
            <a:br>
              <a:rPr lang="ru-RU" sz="1800" dirty="0" smtClean="0"/>
            </a:br>
            <a:endParaRPr lang="ru-RU" sz="1800" dirty="0"/>
          </a:p>
        </p:txBody>
      </p:sp>
    </p:spTree>
  </p:cSld>
  <p:clrMapOvr>
    <a:masterClrMapping/>
  </p:clrMapOvr>
  <p:transition spd="slow">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288</TotalTime>
  <Words>1284</Words>
  <PresentationFormat>Экран (4:3)</PresentationFormat>
  <Paragraphs>58</Paragraphs>
  <Slides>21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Бумажная</vt:lpstr>
      <vt:lpstr>Памятники  города  Кемерова</vt:lpstr>
      <vt:lpstr>Мемориал Славы воинов - кузбассовцев </vt:lpstr>
      <vt:lpstr>Слайд 3</vt:lpstr>
      <vt:lpstr>Памятник Михайло Волкову  </vt:lpstr>
      <vt:lpstr>Слайд 5</vt:lpstr>
      <vt:lpstr>Память шахтерам Кузбасса, монумент </vt:lpstr>
      <vt:lpstr>Слайд 7</vt:lpstr>
      <vt:lpstr>Памятник   Алексею Архиповичу Леонову</vt:lpstr>
      <vt:lpstr>Слайд 9</vt:lpstr>
      <vt:lpstr>Памятник Владимиру Давыдовичу Мартемьянову </vt:lpstr>
      <vt:lpstr>Слайд 11</vt:lpstr>
      <vt:lpstr>Памятник пожарным  спасателям</vt:lpstr>
      <vt:lpstr>Слайд 13</vt:lpstr>
      <vt:lpstr>Памятник  Александру Сергеевичу Пушкину</vt:lpstr>
      <vt:lpstr>Слайд 15</vt:lpstr>
      <vt:lpstr>Памятник первому трамваю</vt:lpstr>
      <vt:lpstr>Слайд 17</vt:lpstr>
      <vt:lpstr>Паровоз-памятник Л-3238  </vt:lpstr>
      <vt:lpstr>Слайд 19</vt:lpstr>
      <vt:lpstr>Памятник русскому хоккею </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Пользователь</cp:lastModifiedBy>
  <cp:revision>33</cp:revision>
  <dcterms:modified xsi:type="dcterms:W3CDTF">2018-02-05T07:00:29Z</dcterms:modified>
</cp:coreProperties>
</file>