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65" r:id="rId5"/>
    <p:sldId id="260" r:id="rId6"/>
    <p:sldId id="258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E9D55-CC9A-4350-B35D-3F4FD42B80F8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A861D-1015-42AB-B4AA-0101EE5272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2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0A861D-1015-42AB-B4AA-0101EE5272B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910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11663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Алексеевский детский сад  №1 « Ромашка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Алексеевского муниципального района Республики Татарстан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4365104"/>
            <a:ext cx="684076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/>
              <a:t> </a:t>
            </a:r>
            <a:endParaRPr lang="ru-RU" dirty="0"/>
          </a:p>
          <a:p>
            <a:pPr algn="r"/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игры: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воспитател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высшей квалификационной категории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Гатина Гульфия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Гайнулловна</a:t>
            </a:r>
          </a:p>
          <a:p>
            <a:pPr algn="ctr"/>
            <a:endParaRPr lang="tt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tt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п.г.т. Алексеевское</a:t>
            </a:r>
          </a:p>
          <a:p>
            <a:pPr algn="ctr"/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tt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988840"/>
            <a:ext cx="7344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Паспорт 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авторской многофункциональной  дидактической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подготовительной группы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Волшебные пуговички»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tt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әктәпкә әзерлек төркеме  балалары өчен </a:t>
            </a:r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күпфунк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цияле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дидактик  </a:t>
            </a:r>
            <a:r>
              <a:rPr lang="ru-RU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уенны</a:t>
            </a:r>
            <a:r>
              <a:rPr lang="tt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ң  паспорты ” Тылсымлы сәдәпләр”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476673"/>
            <a:ext cx="576064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dirty="0" smtClean="0">
                <a:solidFill>
                  <a:srgbClr val="FF0000"/>
                </a:solidFill>
              </a:rPr>
              <a:t>Используемая литература:</a:t>
            </a:r>
          </a:p>
          <a:p>
            <a:pPr algn="ctr"/>
            <a:endParaRPr lang="tt-RU" dirty="0" smtClean="0">
              <a:solidFill>
                <a:srgbClr val="FF0000"/>
              </a:solidFill>
            </a:endParaRP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* Зарипова З.М. Обучение русскоязычных детей татарскому языку в детском саду. Программа. -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Казань., Татарское книжное издательство,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2013.</a:t>
            </a:r>
          </a:p>
          <a:p>
            <a:pPr algn="just"/>
            <a:r>
              <a:rPr lang="tt-RU" dirty="0" smtClean="0"/>
              <a:t>*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Зарипова З.М. Говорим по- татарски (обучение татарскому языку детей 6-7 лет). Методическое пособие. - Казань., Татарское книжное издательство, 2012. </a:t>
            </a:r>
          </a:p>
          <a:p>
            <a:endParaRPr lang="tt-RU" dirty="0" smtClean="0"/>
          </a:p>
          <a:p>
            <a:pPr algn="ctr"/>
            <a:endParaRPr lang="tt-RU" sz="4000" dirty="0">
              <a:solidFill>
                <a:srgbClr val="FF0000"/>
              </a:solidFill>
            </a:endParaRPr>
          </a:p>
          <a:p>
            <a:r>
              <a:rPr lang="tt-RU" sz="4000" dirty="0" smtClean="0">
                <a:solidFill>
                  <a:srgbClr val="FF0000"/>
                </a:solidFill>
              </a:rPr>
              <a:t>   Удачи Вам – </a:t>
            </a:r>
          </a:p>
          <a:p>
            <a:pPr algn="ctr"/>
            <a:r>
              <a:rPr lang="tt-RU" sz="4000" dirty="0">
                <a:solidFill>
                  <a:srgbClr val="FF0000"/>
                </a:solidFill>
              </a:rPr>
              <a:t> </a:t>
            </a:r>
            <a:r>
              <a:rPr lang="tt-RU" sz="4000" dirty="0" smtClean="0">
                <a:solidFill>
                  <a:srgbClr val="FF0000"/>
                </a:solidFill>
              </a:rPr>
              <a:t>          Уңышлар сезгә!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7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1052736"/>
            <a:ext cx="6408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Данная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игра является  многофункциональным  средством , позволяющим изучать  татарский язык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Оно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предназначено для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детей подготовительной  к школе группы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. По ходу игры дети сами  задают друг – другу вопросы  и отвечают  на них .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  Дидактическая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игра  “ Тылсымлы сәдәпләр – волшебные пуговички”  позволяет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развивать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интерес  к изучению  нового слова и закреплению  пройденного  учебного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материала,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так же  благоприятно  влияет на повторение счета,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вета, как на русском языке, так и на татарском. Игра помогает легче запоминать  и составлять диалог на тему “ Син нишлисең?- что ты делаеш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ь?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tt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4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88640"/>
            <a:ext cx="78488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tt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tt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tt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tt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tt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развивать  интерес к изучению татарского языка и умению  выстраивать диалог на татарском языке.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tt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Формировать умения  в составлении  предложений  на татарском языке  из 3-4 слов.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Учить  отвечать на вопросы  “Бу кем?”, “ Бу нәрсә?”, “ Син нишлисең?”.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Продол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жать развивать  диалогическую речь.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 активизации  в речи детей  слов на татарском языке.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слова по темам: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«Игрушки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«Посуда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«Семья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 Овощи»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Фрукты», « Одежда», « Цифры», « Мебель», «Пиктограммы»,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Продукты».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умение  составлять предложения  по предложенным темам, логически мыслить, рассуждать, работать в коллективе.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Воспитывающие: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  к познанию, активность, организованность и  желание общаться на татарском языке.</a:t>
            </a:r>
          </a:p>
          <a:p>
            <a:r>
              <a:rPr lang="tt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57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47667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приёмы: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Воображаемая ситуация в развернутом виде ( роль, игровые действия, игровое оборудование);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Загадывание и отгадывание загадки;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Создание игровой  ситуации;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Сюрпризность и эмоциональность;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Использование считалок;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Разговор, беседа;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tt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оказ с называнием.</a:t>
            </a:r>
          </a:p>
          <a:p>
            <a:pPr algn="just"/>
            <a:endParaRPr lang="tt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tt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оборудование: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tt-RU" dirty="0">
                <a:latin typeface="Times New Roman" pitchFamily="18" charset="0"/>
                <a:cs typeface="Times New Roman" pitchFamily="18" charset="0"/>
              </a:rPr>
              <a:t>маленький стол, внутри круглый барабан.На барабане  цифры от 1 до 8, рядом с барабаном  находятся круглые отверстия для стаканов и пуговец. Цветные пуговички  с отрывными картинками по определенным темам.Шары с цифрами  и  фотографиями  участников  игры, мешок. Цифры пласмассовые.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99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332656"/>
            <a:ext cx="763284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игре участвует девять  детей. По считалке выбираем одного ребенка, он будет ведущим игры. Выходит к столу и достает из мешка  шар  с номером от 1 до 8.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это время  остальные дети тоже достают  из другого мешка 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пласмассовые цифры и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садяться на свои места. Ведущий  показывает  шар и говорит: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-Шар  номер 5 – шар номер биш.У кого цифра 5 – кемдә биш?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-У меня ( миндә).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Ребенок у кого номер 5,  выходит и крутит барабан. Где ручка барабана  останавливается, ребенок достает из стакана волшебную пуговичку.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- Бу нәрсә?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Максим: -Бу куян.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- Нинди куян?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Максим: - Матур, чиста, ак, кечкенә ( бәләкәй, зур) куян.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- Куян нишли?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Максим: - Куян сикерә.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Максим сикер. - Максим син нишлисең?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Максим: - Мин сикерәм.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Коля, Максим нишли?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Коля: Максим сикерә.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Ведущий: Рәхмәт, Максим. Афәрин Максим!Утыр Максим.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Игра продолжается так же, дети сами по желанию  могут вспомнить любую  считалку на татарском языке  и выбирать ведущего. 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время игры если попадает  стакан с темой “ Семья - гаилә” то веду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ий задает вопрос “ Бу кем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?”. Воспитатель во время игры проверяет.правильно ли дети задают друг- другу вопросы.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clipart-library.com/data_images/28227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73635" y="2601354"/>
            <a:ext cx="1494709" cy="165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:\CCF18122013_00003.jpg"/>
          <p:cNvPicPr>
            <a:picLocks noChangeAspect="1" noChangeArrowheads="1"/>
          </p:cNvPicPr>
          <p:nvPr/>
        </p:nvPicPr>
        <p:blipFill>
          <a:blip r:embed="rId5" cstate="print"/>
          <a:srcRect l="26295" t="13792" r="33891" b="17241"/>
          <a:stretch>
            <a:fillRect/>
          </a:stretch>
        </p:blipFill>
        <p:spPr bwMode="auto">
          <a:xfrm>
            <a:off x="7679564" y="3206183"/>
            <a:ext cx="1103485" cy="1050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241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" y="-3211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476672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b="1" dirty="0" smtClean="0">
                <a:solidFill>
                  <a:srgbClr val="FF0000"/>
                </a:solidFill>
              </a:rPr>
              <a:t>Варианты </a:t>
            </a:r>
            <a:r>
              <a:rPr lang="tt-RU" b="1" dirty="0">
                <a:solidFill>
                  <a:srgbClr val="FF0000"/>
                </a:solidFill>
              </a:rPr>
              <a:t>использования игры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tt-RU" b="1" dirty="0">
                <a:solidFill>
                  <a:srgbClr val="FF0000"/>
                </a:solidFill>
              </a:rPr>
              <a:t> </a:t>
            </a:r>
            <a:r>
              <a:rPr lang="tt-RU" b="1" dirty="0" smtClean="0">
                <a:solidFill>
                  <a:srgbClr val="FF0000"/>
                </a:solidFill>
              </a:rPr>
              <a:t>1 </a:t>
            </a:r>
            <a:r>
              <a:rPr lang="tt-RU" b="1" dirty="0">
                <a:solidFill>
                  <a:srgbClr val="FF0000"/>
                </a:solidFill>
              </a:rPr>
              <a:t>вариант</a:t>
            </a:r>
            <a:r>
              <a:rPr lang="tt-RU" b="1" dirty="0" smtClean="0">
                <a:solidFill>
                  <a:srgbClr val="FF0000"/>
                </a:solidFill>
              </a:rPr>
              <a:t>.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По желанию один ребе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ок выходит к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столу и достает из мешка  шар  с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фотографием участника игры, показывает детям и задает вопрос :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-Бу кем? 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-Бу Ярослав. Ярослав  выходит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 крутит барабан. Где ручка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барабана останавливается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он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достает из стакана волшебную пуговичку.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- Бу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нәрсә?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Коля: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-Бу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алма (ипи,  сөт,чәй).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- Нинди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алма (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ипи,  сөт,чәй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)?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Коля: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Кызыл,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чиста,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тәмле,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кечкенә (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зур),баллы алма.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Коля, мә алма аша.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син нишлисең?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Коля: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- Мин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алма ашыйм.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О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ля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нишли?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ля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 алма ашый.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Рәхмәт,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Коля.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Афәрин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Коля!Утыр Коля.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Игра продолжается так же, дети сами по желанию  могут вспомнить любую  считалку на татарском языке  и выбирать ведущего.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Если ребенок затрудняется задавать вопрос , то воспитатель  помогает ему.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яблок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6426441" y="3314378"/>
            <a:ext cx="1528463" cy="146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F:\CCF18122013_00004.jpg"/>
          <p:cNvPicPr>
            <a:picLocks noChangeAspect="1" noChangeArrowheads="1"/>
          </p:cNvPicPr>
          <p:nvPr/>
        </p:nvPicPr>
        <p:blipFill>
          <a:blip r:embed="rId4" cstate="print"/>
          <a:srcRect l="30354" t="18750" r="29054" b="18750"/>
          <a:stretch>
            <a:fillRect/>
          </a:stretch>
        </p:blipFill>
        <p:spPr bwMode="auto">
          <a:xfrm>
            <a:off x="7884368" y="3519001"/>
            <a:ext cx="1080120" cy="10604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5063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775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620688"/>
            <a:ext cx="70567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b="1" dirty="0" smtClean="0">
                <a:solidFill>
                  <a:srgbClr val="FF0000"/>
                </a:solidFill>
              </a:rPr>
              <a:t>2 </a:t>
            </a:r>
            <a:r>
              <a:rPr lang="tt-RU" b="1" dirty="0">
                <a:solidFill>
                  <a:srgbClr val="FF0000"/>
                </a:solidFill>
              </a:rPr>
              <a:t>вариант.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Задаю детям загадку на татарском языке:</a:t>
            </a:r>
          </a:p>
          <a:p>
            <a:r>
              <a:rPr lang="tt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Ул кечкенә, матур, кара, тычкан ярата, сөт эчә. Бу нәрсә?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Әйе, бу песи.Кто первый правил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отгадает загадку, тот становится ведущим игры.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 Он выходит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к столу и достает из мешка  шар  с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цифрой,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показывает детям и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говорит:</a:t>
            </a:r>
            <a:endParaRPr lang="tt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Җиде (7). Всем детям говорю на ухо  числа от 1 до 8. Кому досталос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ь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это число , тот ребенок выходит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и крутит барабан. Где ручка барабана останавливается, он  достает из стакана волшебную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пуговичку с пиктограммой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 йөгер.- Ксюша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син нишлисең?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Ксюша: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- Мин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йөгерәм.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Оля,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  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нишли?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Оля: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 йөгерә.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Ведущий: Рәхмәт,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Ксюша. </a:t>
            </a:r>
            <a:r>
              <a:rPr lang="tt-RU" dirty="0">
                <a:latin typeface="Times New Roman" pitchFamily="18" charset="0"/>
                <a:cs typeface="Times New Roman" pitchFamily="18" charset="0"/>
              </a:rPr>
              <a:t>Афәрин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Ксюша!Утыр Ксюша.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dirty="0">
                <a:latin typeface="Times New Roman" pitchFamily="18" charset="0"/>
                <a:cs typeface="Times New Roman" pitchFamily="18" charset="0"/>
              </a:rPr>
              <a:t>Игра продолжается так же,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веду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приглашает кого-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из детей и говорит:</a:t>
            </a:r>
          </a:p>
          <a:p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Семен, кил монда, бас. Семен выходит и становится ведущим игры. Воспитатель во время игры сама участвует на равне с детьми.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6" descr="F:\CCF18122013_00001.jpg"/>
          <p:cNvPicPr>
            <a:picLocks noChangeAspect="1" noChangeArrowheads="1"/>
          </p:cNvPicPr>
          <p:nvPr/>
        </p:nvPicPr>
        <p:blipFill>
          <a:blip r:embed="rId3" cstate="print"/>
          <a:srcRect l="13117" t="22917" r="12364" b="23279"/>
          <a:stretch>
            <a:fillRect/>
          </a:stretch>
        </p:blipFill>
        <p:spPr bwMode="auto">
          <a:xfrm rot="5400000">
            <a:off x="7298384" y="3163858"/>
            <a:ext cx="1008112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804433"/>
            <a:ext cx="983384" cy="160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351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16633"/>
            <a:ext cx="7704856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b="1" dirty="0">
                <a:solidFill>
                  <a:srgbClr val="FF0000"/>
                </a:solidFill>
              </a:rPr>
              <a:t> </a:t>
            </a:r>
            <a:r>
              <a:rPr lang="tt-RU" b="1" dirty="0" smtClean="0">
                <a:solidFill>
                  <a:srgbClr val="FF0000"/>
                </a:solidFill>
              </a:rPr>
              <a:t>               </a:t>
            </a:r>
            <a:r>
              <a:rPr lang="tt-RU" sz="1600" i="1" dirty="0" smtClean="0">
                <a:solidFill>
                  <a:srgbClr val="FF0000"/>
                </a:solidFill>
              </a:rPr>
              <a:t>3 вариант  “</a:t>
            </a:r>
            <a:r>
              <a:rPr lang="tt-RU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Акбай и Мияу пришли к нам в гости”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здороваются со всеми и спрашивают “ Как дела?” 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 татарском языке.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Мияу:- Исәнмесез! Хәлләрегез ничек?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Дети: - Исәнмесез! Әйбәт, рәхмәт. Акбай, хәлләр ничек? Мияу, хәлләр ничек?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 - Әйбәт, рәхмәт.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Воспитател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: Ребята, наши любимые герои  здесь,  хотите  поиграть  с ними в игру “ Волшебные пуговички”- “ Тылсымлы сәдәпләр”.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Дети: - Әйе.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 будут веду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ими игры. Они выходят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к столу и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достают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из мешка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один 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шар  с фотографием участника игры,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показывают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детям и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задают вопрос: </a:t>
            </a:r>
            <a:endParaRPr lang="tt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-Бу кем? 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Дети: -Бу Алиса. 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 Алиса, кил монда. Она выходит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и крутит барабан. Где ручка барабана останавливается,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она  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достает из стакана волшебную пуговичку.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Бу нәрсә?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Алиса :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Бу  чынаяк ( тәлинкә,кашык, чәйнек).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Мияу:- Нинди чынаяк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( тәлинкә,кашык, чәйнек).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Алиса: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Зәңгәр ,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чиста,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матур,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кечкенә ( зур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) чынаяк.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Акбайи Мияу: Алиса җырла.Алиса  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син нишлисең?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Алиса: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- Мин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җырлыйм.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 - Оля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Алиса  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нишли?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Оля: - Алиса җырлый.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Акбай и Мияу: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Рәхмәт,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Алиса. Афәрин Алиса !Утыр Алиса. </a:t>
            </a:r>
          </a:p>
          <a:p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Ребята, давайте спо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м песню “ Зәңгәр чынаяк”.Игра </a:t>
            </a:r>
            <a:r>
              <a:rPr lang="tt-RU" sz="1600" dirty="0">
                <a:latin typeface="Times New Roman" pitchFamily="18" charset="0"/>
                <a:cs typeface="Times New Roman" pitchFamily="18" charset="0"/>
              </a:rPr>
              <a:t>продолжается так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же.</a:t>
            </a:r>
          </a:p>
          <a:p>
            <a:pPr algn="ctr"/>
            <a:r>
              <a:rPr lang="tt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роли Акбай   и  Мияу  выступают победители конкурса “ Татарча сөйләшәбез! Переведи!”.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6" name="Picture 9" descr="C:\Users\1\Desktop\33991-SOBA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7F2"/>
              </a:clrFrom>
              <a:clrTo>
                <a:srgbClr val="F6F7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740352" y="4233260"/>
            <a:ext cx="1224136" cy="1748678"/>
          </a:xfrm>
          <a:prstGeom prst="rect">
            <a:avLst/>
          </a:prstGeom>
          <a:noFill/>
        </p:spPr>
      </p:pic>
      <p:pic>
        <p:nvPicPr>
          <p:cNvPr id="7" name="кошк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6588224" y="3789040"/>
            <a:ext cx="864096" cy="1537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508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DCIM\100OLYMP\P40200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96686"/>
            <a:ext cx="2253679" cy="3005042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DCIM\100OLYMP\P40200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2" b="6219"/>
          <a:stretch/>
        </p:blipFill>
        <p:spPr bwMode="auto">
          <a:xfrm>
            <a:off x="3716875" y="548680"/>
            <a:ext cx="3861352" cy="2551822"/>
          </a:xfrm>
          <a:prstGeom prst="round2DiagRect">
            <a:avLst/>
          </a:prstGeom>
          <a:noFill/>
          <a:ln w="28575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CIM\100OLYMP\P402002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5" t="2610" r="21603" b="8438"/>
          <a:stretch/>
        </p:blipFill>
        <p:spPr bwMode="auto">
          <a:xfrm flipH="1">
            <a:off x="3851920" y="3477392"/>
            <a:ext cx="2229929" cy="3024336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Галина Александровна\Desktop\P407003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59"/>
          <a:stretch/>
        </p:blipFill>
        <p:spPr bwMode="auto">
          <a:xfrm flipH="1">
            <a:off x="6444208" y="3496687"/>
            <a:ext cx="2232248" cy="3005041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060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506</Words>
  <Application>Microsoft Office PowerPoint</Application>
  <PresentationFormat>Экран (4:3)</PresentationFormat>
  <Paragraphs>125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CHip</dc:creator>
  <cp:lastModifiedBy>CHip</cp:lastModifiedBy>
  <cp:revision>31</cp:revision>
  <dcterms:created xsi:type="dcterms:W3CDTF">2017-03-29T03:29:01Z</dcterms:created>
  <dcterms:modified xsi:type="dcterms:W3CDTF">2018-02-02T12:41:29Z</dcterms:modified>
</cp:coreProperties>
</file>