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342" r:id="rId3"/>
    <p:sldId id="260" r:id="rId4"/>
    <p:sldId id="323" r:id="rId5"/>
    <p:sldId id="328" r:id="rId6"/>
    <p:sldId id="33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9900"/>
    <a:srgbClr val="008000"/>
    <a:srgbClr val="993366"/>
    <a:srgbClr val="A50021"/>
    <a:srgbClr val="ACB71F"/>
    <a:srgbClr val="CC3300"/>
    <a:srgbClr val="008080"/>
    <a:srgbClr val="00CC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42" autoAdjust="0"/>
    <p:restoredTop sz="94660"/>
  </p:normalViewPr>
  <p:slideViewPr>
    <p:cSldViewPr>
      <p:cViewPr>
        <p:scale>
          <a:sx n="76" d="100"/>
          <a:sy n="76" d="100"/>
        </p:scale>
        <p:origin x="-3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1141E9-AFEC-4751-A1DA-EA01863DF89D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454E45-64ED-489E-8932-C1F3D4692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9152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A5E2C-2318-4CEC-841F-C6B1EC4805DD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A3A46-897C-413B-B47C-EF4DD6858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4303-D058-41CB-8F9C-E45230E6C96A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A716C-8B3E-4232-9851-811721B4E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8AB27-C77D-4601-A18F-6562A2EC9F62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5B9B-506A-488E-8F78-58952F460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968C2-5C2C-45A7-8EDC-AEC53F15C4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95EBC-66E7-4378-BF9D-5FBD32E05DC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749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4C607-EAC4-4AB4-8F74-2AF402B231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DBBDB-406A-40E9-A7E4-C6D477CDD9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305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10CED-E125-4629-A87A-FFD3944E5E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44B36-F160-48C3-B6D0-753D9FAD2D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83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DE683-0C4D-4F29-8776-007174602F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EA0BB-C235-41EB-99CB-DE613F00C88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10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39E3E-F4F4-4885-9BD0-2990F8C9AC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9A5EF-7566-4D80-BA19-AD1EDE9F400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89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DDEA7-EFAC-482C-A644-E10FE3B505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6A064-A8AD-4584-B7F3-B4CBE362D8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7780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B91E0-4070-4962-BB93-2C34F42170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F334E-D0C9-4714-89DF-32049CA74D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89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FC13-D10B-440A-97A5-AA015D35BF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9E2B5-101F-464C-9CC0-FEB47D2B82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550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0A4BB-69C7-4BE2-8398-44A7A1AF78A4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C0DFE-1197-4436-A17B-6D2B79D9D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C9041-AF93-4FCE-A984-4DBC386E9B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0B7DF-6525-410B-B76E-1CC2580947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04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86A63-7E77-4296-AD19-22E4DAB01C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5C5ED-B376-4F19-A4CB-BA2B536A5C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03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575E6-1E0D-4072-B6D9-0D3C521E6E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D277C-8FEE-47F8-A0A7-3BB0D0F218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96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69A45-5E5D-4F17-9B7A-415B72CECCE4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33CCB-1B41-4DEC-BC1E-38830E38F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0ECD0-419A-4779-AC36-64F06D70F4E2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4D64B-4286-4B9C-AAFA-C0447A09F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5469D-CC7D-4768-B0AD-FF4C3CA2A2C2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C26FC-1E45-49A8-95FB-645B60668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7D698-2E36-42D3-9DC2-EC1539F4AB0A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7B7B7-6B4D-4483-AF16-295C7CF01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0C03A-055F-405A-8FF1-E000A6A23AF3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6B151-E858-4A94-8EDB-39445F881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089BE-C94C-426D-B502-7D21FF5F8ADB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88B01-0676-49BC-8BD4-B386B642F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C2E52-1048-4F91-B5F7-4365E868679D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90E6-C08C-4D6E-AF0E-5C94A2295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556D85-6DBB-4232-9BE9-298273557477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BEE8C5-E15B-4162-BE08-7EBDC931A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96858A-A691-481C-9129-70C558B39AC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E04173-0006-46A2-A9E6-429E506AE63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8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Практическое занятие № 5</a:t>
            </a:r>
            <a:br>
              <a:rPr lang="ru-RU" dirty="0" smtClean="0"/>
            </a:br>
            <a:r>
              <a:rPr lang="ru-RU" dirty="0" smtClean="0"/>
              <a:t>ХИМИОТЕРАПЕВТИЧЕСКИЕ СРЕДСТВА.</a:t>
            </a:r>
            <a:br>
              <a:rPr lang="ru-RU" dirty="0" smtClean="0"/>
            </a:br>
            <a:r>
              <a:rPr lang="ru-RU" dirty="0" smtClean="0"/>
              <a:t>АНТИБИОТИКИ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45085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/>
              <a:t>Подготовила Пашедко О.В.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2016 </a:t>
            </a:r>
            <a:r>
              <a:rPr lang="ru-RU" sz="2000" dirty="0"/>
              <a:t>г.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395288" y="404813"/>
            <a:ext cx="81391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b="1" smtClean="0">
                <a:solidFill>
                  <a:srgbClr val="60B5FF"/>
                </a:solidFill>
              </a:rPr>
              <a:t>Государственное бюджетное профессиональное образовательное учреждение</a:t>
            </a:r>
            <a:endParaRPr lang="ru-RU" smtClean="0">
              <a:solidFill>
                <a:srgbClr val="60B5FF"/>
              </a:solidFill>
            </a:endParaRPr>
          </a:p>
          <a:p>
            <a:pPr algn="ctr" eaLnBrk="1" hangingPunct="1"/>
            <a:r>
              <a:rPr lang="ru-RU" b="1" smtClean="0">
                <a:solidFill>
                  <a:srgbClr val="60B5FF"/>
                </a:solidFill>
              </a:rPr>
              <a:t>Департамента здравоохранения города Москвы</a:t>
            </a:r>
            <a:endParaRPr lang="ru-RU" smtClean="0">
              <a:solidFill>
                <a:srgbClr val="60B5FF"/>
              </a:solidFill>
            </a:endParaRPr>
          </a:p>
          <a:p>
            <a:pPr algn="ctr" eaLnBrk="1" hangingPunct="1"/>
            <a:r>
              <a:rPr lang="ru-RU" b="1" smtClean="0">
                <a:solidFill>
                  <a:srgbClr val="60B5FF"/>
                </a:solidFill>
              </a:rPr>
              <a:t>«Медицинский колледж №6»</a:t>
            </a:r>
            <a:endParaRPr lang="ru-RU" smtClean="0">
              <a:solidFill>
                <a:srgbClr val="60B5FF"/>
              </a:solidFill>
            </a:endParaRPr>
          </a:p>
          <a:p>
            <a:pPr algn="ctr" eaLnBrk="1" hangingPunct="1"/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39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9143999" cy="64633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Основные вопросы темы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0800000">
            <a:off x="285750" y="1500188"/>
            <a:ext cx="8572500" cy="1587"/>
          </a:xfrm>
          <a:prstGeom prst="line">
            <a:avLst/>
          </a:prstGeom>
          <a:ln w="63500">
            <a:solidFill>
              <a:srgbClr val="D8D8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15"/>
          <p:cNvSpPr txBox="1">
            <a:spLocks noChangeArrowheads="1"/>
          </p:cNvSpPr>
          <p:nvPr/>
        </p:nvSpPr>
        <p:spPr bwMode="auto">
          <a:xfrm>
            <a:off x="285750" y="1124744"/>
            <a:ext cx="8143875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/>
            <a:r>
              <a:rPr lang="ru-RU" sz="2400" dirty="0" smtClean="0"/>
              <a:t>1.Понятие </a:t>
            </a:r>
            <a:r>
              <a:rPr lang="ru-RU" sz="2400" dirty="0"/>
              <a:t>об антибиозе и </a:t>
            </a:r>
            <a:r>
              <a:rPr lang="ru-RU" sz="2400" dirty="0" smtClean="0"/>
              <a:t>антибиотиках. </a:t>
            </a:r>
          </a:p>
          <a:p>
            <a:pPr lvl="0"/>
            <a:r>
              <a:rPr lang="ru-RU" sz="2400" dirty="0" smtClean="0"/>
              <a:t>2.Основные </a:t>
            </a:r>
            <a:r>
              <a:rPr lang="ru-RU" sz="2400" dirty="0"/>
              <a:t>принципы химиотерапии.</a:t>
            </a:r>
          </a:p>
          <a:p>
            <a:pPr lvl="0"/>
            <a:r>
              <a:rPr lang="ru-RU" sz="2400" dirty="0" smtClean="0"/>
              <a:t>3.Классификация </a:t>
            </a:r>
            <a:r>
              <a:rPr lang="ru-RU" sz="2400" dirty="0"/>
              <a:t>антибиотиков и основные механизмы </a:t>
            </a:r>
            <a:r>
              <a:rPr lang="ru-RU" sz="2400" dirty="0" smtClean="0"/>
              <a:t>противомикробного </a:t>
            </a:r>
            <a:r>
              <a:rPr lang="ru-RU" sz="2400" dirty="0"/>
              <a:t>действия.</a:t>
            </a:r>
          </a:p>
          <a:p>
            <a:pPr lvl="0"/>
            <a:r>
              <a:rPr lang="ru-RU" sz="2400" dirty="0" smtClean="0"/>
              <a:t>4.Антибиотики </a:t>
            </a:r>
            <a:r>
              <a:rPr lang="ru-RU" sz="2400" dirty="0"/>
              <a:t>группы пенициллина. Спектр </a:t>
            </a:r>
            <a:r>
              <a:rPr lang="ru-RU" sz="2400" dirty="0" smtClean="0"/>
              <a:t>противомикробного </a:t>
            </a:r>
            <a:r>
              <a:rPr lang="ru-RU" sz="2400" dirty="0"/>
              <a:t>действия </a:t>
            </a:r>
            <a:r>
              <a:rPr lang="ru-RU" sz="2400" dirty="0" err="1"/>
              <a:t>бензилпенициллинов</a:t>
            </a:r>
            <a:r>
              <a:rPr lang="ru-RU" sz="2400" dirty="0"/>
              <a:t>. Принципы дозирования, </a:t>
            </a:r>
            <a:r>
              <a:rPr lang="ru-RU" sz="2400" dirty="0" smtClean="0"/>
              <a:t>разведения </a:t>
            </a:r>
            <a:r>
              <a:rPr lang="ru-RU" sz="2400" dirty="0"/>
              <a:t>и основные пути введения препаратов. Показания </a:t>
            </a:r>
            <a:r>
              <a:rPr lang="ru-RU" sz="2400" dirty="0" smtClean="0"/>
              <a:t>и противопоказания </a:t>
            </a:r>
            <a:r>
              <a:rPr lang="ru-RU" sz="2400" dirty="0"/>
              <a:t>к применению.</a:t>
            </a:r>
          </a:p>
          <a:p>
            <a:pPr lvl="0"/>
            <a:r>
              <a:rPr lang="ru-RU" sz="2400" dirty="0" smtClean="0"/>
              <a:t>5.Полусинтетические </a:t>
            </a:r>
            <a:r>
              <a:rPr lang="ru-RU" sz="2400" dirty="0"/>
              <a:t>пенициллины. Спектр </a:t>
            </a:r>
            <a:r>
              <a:rPr lang="ru-RU" sz="2400" dirty="0" smtClean="0"/>
              <a:t>противомикробного </a:t>
            </a:r>
            <a:r>
              <a:rPr lang="ru-RU" sz="2400" dirty="0"/>
              <a:t>действия. Особенности применения.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6.Цефалоспорины</a:t>
            </a:r>
            <a:r>
              <a:rPr lang="ru-RU" sz="2400" dirty="0"/>
              <a:t>, общая характеристика. Спектр </a:t>
            </a:r>
            <a:r>
              <a:rPr lang="ru-RU" sz="2400" dirty="0" smtClean="0"/>
              <a:t>противомикробного </a:t>
            </a:r>
            <a:r>
              <a:rPr lang="ru-RU" sz="2400" dirty="0"/>
              <a:t>действия. Показания к применению.</a:t>
            </a:r>
          </a:p>
          <a:p>
            <a:r>
              <a:rPr lang="ru-RU" sz="1200" dirty="0"/>
              <a:t>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9143999" cy="64633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Основные вопросы темы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0800000">
            <a:off x="285750" y="1500188"/>
            <a:ext cx="8572500" cy="1587"/>
          </a:xfrm>
          <a:prstGeom prst="line">
            <a:avLst/>
          </a:prstGeom>
          <a:ln w="63500">
            <a:solidFill>
              <a:srgbClr val="D8D80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15"/>
          <p:cNvSpPr txBox="1">
            <a:spLocks noChangeArrowheads="1"/>
          </p:cNvSpPr>
          <p:nvPr/>
        </p:nvSpPr>
        <p:spPr bwMode="auto">
          <a:xfrm>
            <a:off x="395536" y="1041023"/>
            <a:ext cx="8143875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/>
            <a:r>
              <a:rPr lang="ru-RU" sz="2400" dirty="0" smtClean="0"/>
              <a:t>7. Особенности </a:t>
            </a:r>
            <a:r>
              <a:rPr lang="ru-RU" sz="2400" dirty="0"/>
              <a:t>действия и применения антибиотиков </a:t>
            </a:r>
            <a:r>
              <a:rPr lang="ru-RU" sz="2400" dirty="0" smtClean="0"/>
              <a:t>группы эритромицина </a:t>
            </a:r>
            <a:r>
              <a:rPr lang="ru-RU" sz="2400" dirty="0"/>
              <a:t>(</a:t>
            </a:r>
            <a:r>
              <a:rPr lang="ru-RU" sz="2400" dirty="0" err="1"/>
              <a:t>макролиды</a:t>
            </a:r>
            <a:r>
              <a:rPr lang="ru-RU" sz="2400" dirty="0"/>
              <a:t>). Показания к применению.</a:t>
            </a:r>
          </a:p>
          <a:p>
            <a:pPr lvl="0"/>
            <a:r>
              <a:rPr lang="ru-RU" sz="2400" dirty="0" smtClean="0"/>
              <a:t>8. Антибиотики </a:t>
            </a:r>
            <a:r>
              <a:rPr lang="ru-RU" sz="2400" dirty="0"/>
              <a:t>группы тетрациклина. Спектр </a:t>
            </a:r>
            <a:r>
              <a:rPr lang="ru-RU" sz="2400" dirty="0" smtClean="0"/>
              <a:t>противомикробного </a:t>
            </a:r>
            <a:r>
              <a:rPr lang="ru-RU" sz="2400" dirty="0"/>
              <a:t>действия. Показания к применению. Возможные </a:t>
            </a:r>
            <a:r>
              <a:rPr lang="ru-RU" sz="2400" dirty="0" smtClean="0"/>
              <a:t>побочные эффекты</a:t>
            </a:r>
            <a:r>
              <a:rPr lang="ru-RU" sz="2400" dirty="0"/>
              <a:t>.</a:t>
            </a:r>
          </a:p>
          <a:p>
            <a:pPr lvl="0"/>
            <a:r>
              <a:rPr lang="ru-RU" sz="2400" dirty="0" smtClean="0"/>
              <a:t>9. Общая </a:t>
            </a:r>
            <a:r>
              <a:rPr lang="ru-RU" sz="2400" dirty="0"/>
              <a:t>характеристика фармакологических свойств </a:t>
            </a:r>
            <a:r>
              <a:rPr lang="ru-RU" sz="2400" dirty="0" smtClean="0"/>
              <a:t>левомицетина</a:t>
            </a:r>
            <a:r>
              <a:rPr lang="ru-RU" sz="2400" dirty="0"/>
              <a:t>. Показания к применению. Побочные эффекты.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10. Особенности </a:t>
            </a:r>
            <a:r>
              <a:rPr lang="ru-RU" sz="2400" dirty="0"/>
              <a:t>действия и применения </a:t>
            </a:r>
            <a:r>
              <a:rPr lang="ru-RU" sz="2400" dirty="0" err="1"/>
              <a:t>аминогликозидов</a:t>
            </a:r>
            <a:r>
              <a:rPr lang="ru-RU" sz="2400" dirty="0"/>
              <a:t>. </a:t>
            </a:r>
            <a:r>
              <a:rPr lang="ru-RU" sz="2400" dirty="0" smtClean="0"/>
              <a:t>Пути </a:t>
            </a:r>
            <a:r>
              <a:rPr lang="ru-RU" sz="2400" dirty="0"/>
              <a:t>введения. Показания к применению. Побочные эффекты и </a:t>
            </a:r>
            <a:r>
              <a:rPr lang="ru-RU" sz="2400" dirty="0" smtClean="0"/>
              <a:t>их профилактика</a:t>
            </a:r>
            <a:r>
              <a:rPr lang="ru-RU" sz="2400" dirty="0"/>
              <a:t>.</a:t>
            </a:r>
          </a:p>
          <a:p>
            <a:pPr lvl="0"/>
            <a:r>
              <a:rPr lang="ru-RU" sz="2400" dirty="0" smtClean="0"/>
              <a:t>11. Понятие </a:t>
            </a:r>
            <a:r>
              <a:rPr lang="ru-RU" sz="2400" dirty="0"/>
              <a:t>о совместимости и несовместимости </a:t>
            </a:r>
            <a:r>
              <a:rPr lang="ru-RU" sz="2400" dirty="0" smtClean="0"/>
              <a:t>антибиотиков. Принципы </a:t>
            </a:r>
            <a:r>
              <a:rPr lang="ru-RU" sz="2400" dirty="0"/>
              <a:t>замены и комбинированного применения </a:t>
            </a:r>
            <a:r>
              <a:rPr lang="ru-RU" sz="2400" dirty="0" smtClean="0"/>
              <a:t>антибиотиков</a:t>
            </a:r>
            <a:r>
              <a:rPr lang="ru-RU" sz="2400" dirty="0"/>
              <a:t>.</a:t>
            </a:r>
          </a:p>
          <a:p>
            <a:r>
              <a:rPr lang="ru-RU" sz="1200" dirty="0"/>
              <a:t> 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4286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8229600" cy="433388"/>
          </a:xfrm>
        </p:spPr>
        <p:txBody>
          <a:bodyPr/>
          <a:lstStyle/>
          <a:p>
            <a:pPr eaLnBrk="1" hangingPunct="1"/>
            <a:r>
              <a:rPr lang="ru-RU" sz="2800" smtClean="0"/>
              <a:t>Составить характеристику лекарственного средства по алгоритму 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6121400"/>
          </a:xfrm>
        </p:spPr>
        <p:txBody>
          <a:bodyPr rtlCol="0">
            <a:normAutofit fontScale="62500" lnSpcReduction="20000"/>
          </a:bodyPr>
          <a:lstStyle/>
          <a:p>
            <a:pPr marL="514350" indent="-514350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 smtClean="0"/>
              <a:t>Русское название препарата(торговое, МНН)./Латинское название препарата.</a:t>
            </a:r>
          </a:p>
          <a:p>
            <a:pPr marL="514350" indent="-514350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/>
              <a:t>Г</a:t>
            </a:r>
            <a:r>
              <a:rPr lang="ru-RU" sz="4000" dirty="0" smtClean="0"/>
              <a:t>руппа антибиотика.</a:t>
            </a:r>
          </a:p>
          <a:p>
            <a:pPr marL="514350" indent="-514350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 smtClean="0"/>
              <a:t>Механизм действия препарата, вид действия, спектр действия.</a:t>
            </a:r>
          </a:p>
          <a:p>
            <a:pPr marL="514350" indent="-514350" algn="just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 smtClean="0"/>
              <a:t>Основные показания к применению препарата.</a:t>
            </a:r>
          </a:p>
          <a:p>
            <a:pPr marL="514350" indent="-514350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 smtClean="0"/>
              <a:t>Побочные эффекты препарата, противопоказания.</a:t>
            </a:r>
          </a:p>
          <a:p>
            <a:pPr marL="514350" indent="-514350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 smtClean="0"/>
              <a:t>Путь (и) способ введения препарата.</a:t>
            </a:r>
          </a:p>
          <a:p>
            <a:pPr marL="514350" indent="-514350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 smtClean="0"/>
              <a:t>Особенности введения препарата (подогреть, медленно, развести).</a:t>
            </a:r>
          </a:p>
          <a:p>
            <a:pPr marL="514350" indent="-514350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 smtClean="0"/>
              <a:t>Признаки передозировки и помощь при ней.</a:t>
            </a:r>
          </a:p>
          <a:p>
            <a:pPr marL="514350" indent="-514350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 smtClean="0"/>
              <a:t>Лекарственные формы выпуска препарата (таблетки, раствор) и правила хранения(п.с.72-73).</a:t>
            </a:r>
          </a:p>
          <a:p>
            <a:pPr marL="514350" indent="-514350" eaLnBrk="1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4000" dirty="0" smtClean="0"/>
              <a:t>Рецепт на одну из лекарственных форм.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0485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Решите СИТУАЦИОННЫЕ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ЗАДАЧИ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112568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lvl="0" indent="0" algn="just">
              <a:spcBef>
                <a:spcPts val="0"/>
              </a:spcBef>
            </a:pPr>
            <a:r>
              <a:rPr lang="ru-RU" sz="2400" dirty="0"/>
              <a:t>Антибиотик активен в отношении пневмококков, </a:t>
            </a:r>
            <a:r>
              <a:rPr lang="ru-RU" sz="2400" dirty="0" err="1"/>
              <a:t>стафило</a:t>
            </a:r>
            <a:r>
              <a:rPr lang="ru-RU" sz="2400" dirty="0"/>
              <a:t>-</a:t>
            </a:r>
            <a:br>
              <a:rPr lang="ru-RU" sz="2400" dirty="0"/>
            </a:br>
            <a:r>
              <a:rPr lang="ru-RU" sz="2400" dirty="0"/>
              <a:t>кокков, стрептококков, гонококков, палочки дифтерии, </a:t>
            </a:r>
            <a:r>
              <a:rPr lang="ru-RU" sz="2400" dirty="0" smtClean="0"/>
              <a:t>сибирской язвы</a:t>
            </a:r>
            <a:r>
              <a:rPr lang="ru-RU" sz="2400" dirty="0"/>
              <a:t>, бледной трепонемы. Вводится </a:t>
            </a:r>
            <a:r>
              <a:rPr lang="ru-RU" sz="2400" dirty="0" smtClean="0"/>
              <a:t>парентерально. С растворами новокаина </a:t>
            </a:r>
            <a:r>
              <a:rPr lang="ru-RU" sz="2400" dirty="0"/>
              <a:t>образует соли. Определить препарат, выписать его </a:t>
            </a:r>
            <a:r>
              <a:rPr lang="ru-RU" sz="2400" dirty="0" smtClean="0"/>
              <a:t>в рецепте</a:t>
            </a:r>
            <a:r>
              <a:rPr lang="ru-RU" sz="2400" dirty="0"/>
              <a:t>, указать срок хранения водных </a:t>
            </a:r>
            <a:r>
              <a:rPr lang="ru-RU" sz="2400" dirty="0" smtClean="0"/>
              <a:t>растворов.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2400" dirty="0" smtClean="0"/>
              <a:t>#</a:t>
            </a:r>
            <a:endParaRPr lang="ru-RU" sz="2400" dirty="0"/>
          </a:p>
          <a:p>
            <a:pPr marL="0" lvl="0" indent="0" algn="just">
              <a:spcBef>
                <a:spcPts val="0"/>
              </a:spcBef>
            </a:pPr>
            <a:r>
              <a:rPr lang="ru-RU" sz="2400" dirty="0" smtClean="0"/>
              <a:t>Антибиотики </a:t>
            </a:r>
            <a:r>
              <a:rPr lang="ru-RU" sz="2400" dirty="0"/>
              <a:t>из группы пенициллинов. Оказывают </a:t>
            </a:r>
            <a:r>
              <a:rPr lang="ru-RU" sz="2400" dirty="0" smtClean="0"/>
              <a:t>пролонгированное </a:t>
            </a:r>
            <a:r>
              <a:rPr lang="ru-RU" sz="2400" dirty="0"/>
              <a:t>действие, вводятся парентерально. Применяют </a:t>
            </a:r>
            <a:r>
              <a:rPr lang="ru-RU" sz="2400" dirty="0" smtClean="0"/>
              <a:t>для осенне-весенней </a:t>
            </a:r>
            <a:r>
              <a:rPr lang="ru-RU" sz="2400" dirty="0"/>
              <a:t>или круглогодичной профилактики </a:t>
            </a:r>
            <a:r>
              <a:rPr lang="ru-RU" sz="2400" dirty="0" smtClean="0"/>
              <a:t>ревматизма. Определить </a:t>
            </a:r>
            <a:r>
              <a:rPr lang="ru-RU" sz="2400" dirty="0"/>
              <a:t>группу препаратов и выписать один из них в </a:t>
            </a:r>
            <a:r>
              <a:rPr lang="ru-RU" sz="2400" dirty="0" smtClean="0"/>
              <a:t>форме рецепта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5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2432</TotalTime>
  <Words>230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1_Тема Office</vt:lpstr>
      <vt:lpstr>Практическое занятие № 5 ХИМИОТЕРАПЕВТИЧЕСКИЕ СРЕДСТВА. АНТИБИОТИКИ</vt:lpstr>
      <vt:lpstr>Презентация PowerPoint</vt:lpstr>
      <vt:lpstr>Презентация PowerPoint</vt:lpstr>
      <vt:lpstr>Составить характеристику лекарственного средства по алгоритму    </vt:lpstr>
      <vt:lpstr>Решите СИТУАЦИОННЫЕ ЗАДАЧИ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ФармОВП</cp:lastModifiedBy>
  <cp:revision>213</cp:revision>
  <dcterms:modified xsi:type="dcterms:W3CDTF">2018-02-05T14:42:16Z</dcterms:modified>
</cp:coreProperties>
</file>