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4" r:id="rId2"/>
  </p:sldMasterIdLst>
  <p:notesMasterIdLst>
    <p:notesMasterId r:id="rId7"/>
  </p:notesMasterIdLst>
  <p:sldIdLst>
    <p:sldId id="398" r:id="rId3"/>
    <p:sldId id="394" r:id="rId4"/>
    <p:sldId id="395" r:id="rId5"/>
    <p:sldId id="396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9900"/>
    <a:srgbClr val="008000"/>
    <a:srgbClr val="993366"/>
    <a:srgbClr val="A50021"/>
    <a:srgbClr val="ACB71F"/>
    <a:srgbClr val="CC3300"/>
    <a:srgbClr val="008080"/>
    <a:srgbClr val="00CC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D1141E9-AFEC-4751-A1DA-EA01863DF89D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454E45-64ED-489E-8932-C1F3D4692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9152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A5E2C-2318-4CEC-841F-C6B1EC4805DD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A3A46-897C-413B-B47C-EF4DD6858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4303-D058-41CB-8F9C-E45230E6C96A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A716C-8B3E-4232-9851-811721B4E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8AB27-C77D-4601-A18F-6562A2EC9F62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5B9B-506A-488E-8F78-58952F460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1CCC5-1293-4CAC-893D-42A35663A07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64F87-EA21-4878-AA14-28DA6EFB1A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98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13E13-1300-46C1-B8AC-8A7D8848C4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80676-C5FA-4586-B9F3-7125F0280B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367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7313-F4A0-4FCB-9BA1-CDC89E5004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A1BEE-C93A-4C68-B1B7-F9A9F35D2E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71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F8FFB-0930-4793-863D-F4757B6ADE7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53B3C-4DA8-4039-89FC-F2AEB3E4B2A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963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A8E6F-3655-4D0A-A422-7CA1AD92936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36571-1FA3-4B9E-A849-27F5BC1977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00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61A2F-66F1-48F4-81B0-829D4846EF6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6B4B4-E9C3-4EA5-B4D8-6D0CFEC564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48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90568-FDC0-488A-BB9C-03458D43AE0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6F5DD-A9F3-41C0-9F43-F63AD648A2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6295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24716-4C1B-48D5-8ACC-A96CF9853A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C992-761F-448D-9B61-2D5D676E7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260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0A4BB-69C7-4BE2-8398-44A7A1AF78A4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C0DFE-1197-4436-A17B-6D2B79D9D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2C08B-E73C-48A8-82FA-F23818B7EB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F502D-82FA-49C7-9EEB-010EF5B6075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88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1E673-504C-4A73-8ECE-E723AC09CB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1D786-E2A2-425C-AA9A-CFFA6C24B4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5070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0BB7C-6958-485E-8AC2-DC74EB79C2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5AED7-47F5-4DE2-9777-962804BB9C0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03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69A45-5E5D-4F17-9B7A-415B72CECCE4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33CCB-1B41-4DEC-BC1E-38830E38F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0ECD0-419A-4779-AC36-64F06D70F4E2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4D64B-4286-4B9C-AAFA-C0447A09F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5469D-CC7D-4768-B0AD-FF4C3CA2A2C2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C26FC-1E45-49A8-95FB-645B606684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7D698-2E36-42D3-9DC2-EC1539F4AB0A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7B7B7-6B4D-4483-AF16-295C7CF01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0C03A-055F-405A-8FF1-E000A6A23AF3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6B151-E858-4A94-8EDB-39445F881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089BE-C94C-426D-B502-7D21FF5F8ADB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88B01-0676-49BC-8BD4-B386B642F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C2E52-1048-4F91-B5F7-4365E868679D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90E6-C08C-4D6E-AF0E-5C94A2295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556D85-6DBB-4232-9BE9-298273557477}" type="datetimeFigureOut">
              <a:rPr lang="ru-RU"/>
              <a:pPr>
                <a:defRPr/>
              </a:pPr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BEE8C5-E15B-4162-BE08-7EBDC931A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F8EFA4-364A-480A-932C-D0A5BFE31DD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B549AE-9227-4E09-8485-959B63962CC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34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Практическое занятие № 6</a:t>
            </a:r>
            <a:br>
              <a:rPr lang="ru-RU" sz="2800" dirty="0" smtClean="0"/>
            </a:br>
            <a:r>
              <a:rPr lang="ru-RU" sz="2800" dirty="0" smtClean="0"/>
              <a:t>Тема: ФАРМАКОДИНАМИКИПРОТИВОТУБЕРКУЛЕЗНЫЕ</a:t>
            </a:r>
            <a:r>
              <a:rPr lang="ru-RU" sz="2800" dirty="0"/>
              <a:t>, ПРОТИВОМИКОЗНЫЕ ПРОТИВОВИРУСНЫЕ, ПРОТИВОГЛИСТНЫЕ, ПРОТИВОПРОТОЗОЙНЫЕ СРЕДСТВА</a:t>
            </a:r>
            <a:br>
              <a:rPr lang="ru-RU" sz="2800" dirty="0"/>
            </a:br>
            <a:endParaRPr lang="ru-RU" sz="28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45085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/>
              <a:t>Подготовила Пашедко О.В.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/>
              <a:t>2016 </a:t>
            </a:r>
            <a:r>
              <a:rPr lang="ru-RU" sz="2000" dirty="0"/>
              <a:t>г.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30724" name="TextBox 3"/>
          <p:cNvSpPr txBox="1">
            <a:spLocks noChangeArrowheads="1"/>
          </p:cNvSpPr>
          <p:nvPr/>
        </p:nvSpPr>
        <p:spPr bwMode="auto">
          <a:xfrm>
            <a:off x="395288" y="404813"/>
            <a:ext cx="81391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b="1" smtClean="0">
                <a:solidFill>
                  <a:srgbClr val="60B5FF"/>
                </a:solidFill>
              </a:rPr>
              <a:t>Государственное бюджетное профессиональное образовательное учреждение</a:t>
            </a:r>
            <a:endParaRPr lang="ru-RU" smtClean="0">
              <a:solidFill>
                <a:srgbClr val="60B5FF"/>
              </a:solidFill>
            </a:endParaRPr>
          </a:p>
          <a:p>
            <a:pPr algn="ctr" eaLnBrk="1" hangingPunct="1"/>
            <a:r>
              <a:rPr lang="ru-RU" b="1" smtClean="0">
                <a:solidFill>
                  <a:srgbClr val="60B5FF"/>
                </a:solidFill>
              </a:rPr>
              <a:t>Департамента здравоохранения города Москвы</a:t>
            </a:r>
            <a:endParaRPr lang="ru-RU" smtClean="0">
              <a:solidFill>
                <a:srgbClr val="60B5FF"/>
              </a:solidFill>
            </a:endParaRPr>
          </a:p>
          <a:p>
            <a:pPr algn="ctr" eaLnBrk="1" hangingPunct="1"/>
            <a:r>
              <a:rPr lang="ru-RU" b="1" smtClean="0">
                <a:solidFill>
                  <a:srgbClr val="60B5FF"/>
                </a:solidFill>
              </a:rPr>
              <a:t>«Медицинский колледж №6»</a:t>
            </a:r>
            <a:endParaRPr lang="ru-RU" smtClean="0">
              <a:solidFill>
                <a:srgbClr val="60B5FF"/>
              </a:solidFill>
            </a:endParaRPr>
          </a:p>
          <a:p>
            <a:pPr algn="ctr" eaLnBrk="1" hangingPunct="1"/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62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418058"/>
          </a:xfrm>
        </p:spPr>
        <p:txBody>
          <a:bodyPr/>
          <a:lstStyle/>
          <a:p>
            <a:r>
              <a:rPr lang="ru-RU" sz="3600" dirty="0"/>
              <a:t>ОСНОВНЫЕ ВОПРОСЫ ТЕМЫ:</a:t>
            </a:r>
            <a:br>
              <a:rPr lang="ru-RU" sz="36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496944" cy="568863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1</a:t>
            </a:r>
            <a:r>
              <a:rPr lang="ru-RU" sz="2400" dirty="0"/>
              <a:t>. Понятие о туберкулезе как о тяжелом инфекционном заболевании </a:t>
            </a:r>
            <a:r>
              <a:rPr lang="ru-RU" sz="2400" dirty="0" smtClean="0"/>
              <a:t>и путях </a:t>
            </a:r>
            <a:r>
              <a:rPr lang="ru-RU" sz="2400" dirty="0"/>
              <a:t>его распространения .</a:t>
            </a:r>
          </a:p>
          <a:p>
            <a:pPr marL="0" indent="0">
              <a:buNone/>
            </a:pPr>
            <a:r>
              <a:rPr lang="ru-RU" sz="2400" dirty="0"/>
              <a:t>2. Классификация и сравнительная характеристика </a:t>
            </a:r>
            <a:r>
              <a:rPr lang="ru-RU" sz="2400" dirty="0" smtClean="0"/>
              <a:t>различных фармакологических </a:t>
            </a:r>
            <a:r>
              <a:rPr lang="ru-RU" sz="2400" dirty="0"/>
              <a:t>групп противотуберкулезного действия.</a:t>
            </a:r>
          </a:p>
          <a:p>
            <a:pPr marL="0" indent="0">
              <a:buNone/>
            </a:pPr>
            <a:r>
              <a:rPr lang="ru-RU" sz="2400" dirty="0"/>
              <a:t>3. Особенности действия и применения </a:t>
            </a:r>
            <a:r>
              <a:rPr lang="ru-RU" sz="2400" dirty="0" smtClean="0"/>
              <a:t>отдельных противотуберкулезных средств </a:t>
            </a:r>
            <a:r>
              <a:rPr lang="ru-RU" sz="2400" dirty="0"/>
              <a:t>(</a:t>
            </a:r>
            <a:r>
              <a:rPr lang="ru-RU" sz="2400" dirty="0" err="1"/>
              <a:t>рифампицин</a:t>
            </a:r>
            <a:r>
              <a:rPr lang="ru-RU" sz="2400" dirty="0"/>
              <a:t>, стрептомицин, </a:t>
            </a:r>
            <a:r>
              <a:rPr lang="ru-RU" sz="2400" dirty="0" err="1"/>
              <a:t>изониазид</a:t>
            </a:r>
            <a:r>
              <a:rPr lang="ru-RU" sz="2400" dirty="0"/>
              <a:t>, </a:t>
            </a:r>
            <a:r>
              <a:rPr lang="ru-RU" sz="2400" dirty="0" err="1"/>
              <a:t>фтивазид</a:t>
            </a:r>
            <a:r>
              <a:rPr lang="ru-RU" sz="2400" dirty="0"/>
              <a:t> и др.).</a:t>
            </a:r>
          </a:p>
          <a:p>
            <a:pPr marL="0" indent="0">
              <a:buNone/>
            </a:pPr>
            <a:r>
              <a:rPr lang="ru-RU" sz="2400" dirty="0"/>
              <a:t>4. Понятие о микозах. Классификация противогрибковых средств.</a:t>
            </a:r>
          </a:p>
          <a:p>
            <a:pPr marL="0" indent="0">
              <a:buNone/>
            </a:pPr>
            <a:r>
              <a:rPr lang="ru-RU" sz="2400" dirty="0"/>
              <a:t>5. </a:t>
            </a:r>
            <a:r>
              <a:rPr lang="ru-RU" sz="2400" dirty="0" err="1"/>
              <a:t>Фармакодинамика</a:t>
            </a:r>
            <a:r>
              <a:rPr lang="ru-RU" sz="2400" dirty="0"/>
              <a:t> и особенности применения отдельных</a:t>
            </a:r>
          </a:p>
          <a:p>
            <a:pPr marL="0" indent="0">
              <a:buNone/>
            </a:pPr>
            <a:r>
              <a:rPr lang="ru-RU" sz="2400" dirty="0"/>
              <a:t>противогрибковых средств (</a:t>
            </a:r>
            <a:r>
              <a:rPr lang="ru-RU" sz="2400" dirty="0" err="1"/>
              <a:t>нистатин</a:t>
            </a:r>
            <a:r>
              <a:rPr lang="ru-RU" sz="2400" dirty="0"/>
              <a:t>, </a:t>
            </a:r>
            <a:r>
              <a:rPr lang="ru-RU" sz="2400" dirty="0" err="1"/>
              <a:t>леворин</a:t>
            </a:r>
            <a:r>
              <a:rPr lang="ru-RU" sz="2400" dirty="0"/>
              <a:t> и др.).</a:t>
            </a:r>
          </a:p>
        </p:txBody>
      </p:sp>
    </p:spTree>
    <p:extLst>
      <p:ext uri="{BB962C8B-B14F-4D97-AF65-F5344CB8AC3E}">
        <p14:creationId xmlns:p14="http://schemas.microsoft.com/office/powerpoint/2010/main" val="49524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418058"/>
          </a:xfrm>
        </p:spPr>
        <p:txBody>
          <a:bodyPr/>
          <a:lstStyle/>
          <a:p>
            <a:r>
              <a:rPr lang="ru-RU" sz="3600" dirty="0"/>
              <a:t>ОСНОВНЫЕ ВОПРОСЫ ТЕМЫ:</a:t>
            </a:r>
            <a:br>
              <a:rPr lang="ru-RU" sz="36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496944" cy="568863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6. Понятие </a:t>
            </a:r>
            <a:r>
              <a:rPr lang="ru-RU" sz="2400" dirty="0"/>
              <a:t>о вирусах и вызываемых ими заболеваниях.</a:t>
            </a:r>
          </a:p>
          <a:p>
            <a:pPr marL="0" indent="0">
              <a:buNone/>
            </a:pPr>
            <a:r>
              <a:rPr lang="ru-RU" sz="2400" dirty="0"/>
              <a:t>7. Особенности фармакотерапии вирусных заболеваний.</a:t>
            </a:r>
          </a:p>
          <a:p>
            <a:pPr marL="0" indent="0">
              <a:buNone/>
            </a:pPr>
            <a:r>
              <a:rPr lang="ru-RU" sz="2400" dirty="0"/>
              <a:t>8. Особенности действия и применения отдельных </a:t>
            </a:r>
            <a:r>
              <a:rPr lang="ru-RU" sz="2400" dirty="0" smtClean="0"/>
              <a:t>противовирусных средств </a:t>
            </a:r>
            <a:r>
              <a:rPr lang="ru-RU" sz="2400" dirty="0"/>
              <a:t>(интерферон, ремантадин, </a:t>
            </a:r>
            <a:r>
              <a:rPr lang="ru-RU" sz="2400" dirty="0" err="1"/>
              <a:t>оксолин</a:t>
            </a:r>
            <a:r>
              <a:rPr lang="ru-RU" sz="2400" dirty="0"/>
              <a:t> и др.).</a:t>
            </a:r>
          </a:p>
          <a:p>
            <a:pPr marL="0" indent="0">
              <a:buNone/>
            </a:pPr>
            <a:r>
              <a:rPr lang="ru-RU" sz="2400" dirty="0"/>
              <a:t>9. Понятие о гельминтах и гельминтозах. Классификация </a:t>
            </a:r>
            <a:r>
              <a:rPr lang="ru-RU" sz="2400" dirty="0" smtClean="0"/>
              <a:t>противоглистных средств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10. Механизмы действия и особенности применения </a:t>
            </a:r>
            <a:r>
              <a:rPr lang="ru-RU" sz="2400" dirty="0" smtClean="0"/>
              <a:t>противоглистных средств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11. </a:t>
            </a:r>
            <a:r>
              <a:rPr lang="ru-RU" sz="2400" dirty="0" err="1"/>
              <a:t>Фармакодинамика</a:t>
            </a:r>
            <a:r>
              <a:rPr lang="ru-RU" sz="2400" dirty="0"/>
              <a:t> противоглистных средств, применяемых </a:t>
            </a:r>
            <a:r>
              <a:rPr lang="ru-RU" sz="2400" dirty="0" smtClean="0"/>
              <a:t>при кишечных </a:t>
            </a:r>
            <a:r>
              <a:rPr lang="ru-RU" sz="2400" dirty="0" err="1"/>
              <a:t>нематодозах</a:t>
            </a:r>
            <a:r>
              <a:rPr lang="ru-RU" sz="2400" dirty="0"/>
              <a:t> (</a:t>
            </a:r>
            <a:r>
              <a:rPr lang="ru-RU" sz="2400" dirty="0" err="1"/>
              <a:t>мебендазол</a:t>
            </a:r>
            <a:r>
              <a:rPr lang="ru-RU" sz="2400" dirty="0"/>
              <a:t>, </a:t>
            </a:r>
            <a:r>
              <a:rPr lang="ru-RU" sz="2400" dirty="0" err="1"/>
              <a:t>пирантел</a:t>
            </a:r>
            <a:r>
              <a:rPr lang="ru-RU" sz="2400" dirty="0"/>
              <a:t>, </a:t>
            </a:r>
            <a:r>
              <a:rPr lang="ru-RU" sz="2400" dirty="0" err="1"/>
              <a:t>медамин</a:t>
            </a:r>
            <a:r>
              <a:rPr lang="ru-RU" sz="2400" dirty="0"/>
              <a:t>, </a:t>
            </a:r>
            <a:r>
              <a:rPr lang="ru-RU" sz="2400" dirty="0" err="1" smtClean="0"/>
              <a:t>пиперазина</a:t>
            </a:r>
            <a:r>
              <a:rPr lang="ru-RU" sz="2400" dirty="0" smtClean="0"/>
              <a:t> </a:t>
            </a:r>
            <a:r>
              <a:rPr lang="ru-RU" sz="2400" dirty="0" err="1" smtClean="0"/>
              <a:t>адипинат</a:t>
            </a:r>
            <a:r>
              <a:rPr lang="ru-RU" sz="2400" dirty="0" smtClean="0"/>
              <a:t> </a:t>
            </a:r>
            <a:r>
              <a:rPr lang="ru-RU" sz="2400" dirty="0"/>
              <a:t>и др.).</a:t>
            </a:r>
          </a:p>
          <a:p>
            <a:pPr marL="0" indent="0">
              <a:buNone/>
            </a:pPr>
            <a:r>
              <a:rPr lang="ru-RU" sz="2400" dirty="0"/>
              <a:t>12. </a:t>
            </a:r>
            <a:r>
              <a:rPr lang="ru-RU" sz="2400" dirty="0" err="1"/>
              <a:t>Фармакодинамика</a:t>
            </a:r>
            <a:r>
              <a:rPr lang="ru-RU" sz="2400" dirty="0"/>
              <a:t> противоглистных средств, применяемых </a:t>
            </a:r>
            <a:r>
              <a:rPr lang="ru-RU" sz="2400" dirty="0" smtClean="0"/>
              <a:t>при кишечных </a:t>
            </a:r>
            <a:r>
              <a:rPr lang="ru-RU" sz="2400" dirty="0" err="1"/>
              <a:t>цистодозах</a:t>
            </a:r>
            <a:r>
              <a:rPr lang="ru-RU" sz="2400" dirty="0"/>
              <a:t> (</a:t>
            </a:r>
            <a:r>
              <a:rPr lang="ru-RU" sz="2400" dirty="0" err="1"/>
              <a:t>фенасал</a:t>
            </a:r>
            <a:r>
              <a:rPr lang="ru-RU" sz="2400" dirty="0"/>
              <a:t> и др.).</a:t>
            </a:r>
          </a:p>
          <a:p>
            <a:pPr marL="0" indent="0">
              <a:buNone/>
            </a:pPr>
            <a:r>
              <a:rPr lang="ru-RU" sz="2400" dirty="0"/>
              <a:t>13. Общая характеристика средств, применяемых при </a:t>
            </a:r>
            <a:r>
              <a:rPr lang="ru-RU" sz="2400" dirty="0" smtClean="0"/>
              <a:t>внекишечных гельминтозах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311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418058"/>
          </a:xfrm>
        </p:spPr>
        <p:txBody>
          <a:bodyPr/>
          <a:lstStyle/>
          <a:p>
            <a:r>
              <a:rPr lang="ru-RU" sz="3600" dirty="0"/>
              <a:t>ОСНОВНЫЕ ВОПРОСЫ ТЕМЫ:</a:t>
            </a:r>
            <a:br>
              <a:rPr lang="ru-RU" sz="36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496944" cy="56886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14. </a:t>
            </a:r>
            <a:r>
              <a:rPr lang="ru-RU" dirty="0"/>
              <a:t>Понятие о малярии. Источники и пути распространения </a:t>
            </a:r>
            <a:r>
              <a:rPr lang="ru-RU" dirty="0" smtClean="0"/>
              <a:t>заболевания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15. Фармакологические свойства препаратов, влияющих на различные </a:t>
            </a:r>
            <a:r>
              <a:rPr lang="ru-RU" dirty="0" smtClean="0"/>
              <a:t>формы возбудителей </a:t>
            </a:r>
            <a:r>
              <a:rPr lang="ru-RU" dirty="0"/>
              <a:t>малярии (</a:t>
            </a:r>
            <a:r>
              <a:rPr lang="ru-RU" dirty="0" err="1"/>
              <a:t>хлоридин</a:t>
            </a:r>
            <a:r>
              <a:rPr lang="ru-RU" dirty="0"/>
              <a:t>, </a:t>
            </a:r>
            <a:r>
              <a:rPr lang="ru-RU" dirty="0" err="1"/>
              <a:t>хингамин</a:t>
            </a:r>
            <a:r>
              <a:rPr lang="ru-RU" dirty="0"/>
              <a:t> и др.).</a:t>
            </a:r>
          </a:p>
          <a:p>
            <a:pPr marL="0" indent="0">
              <a:buNone/>
            </a:pPr>
            <a:r>
              <a:rPr lang="ru-RU" dirty="0"/>
              <a:t>16. Понятие об общественной профилактике малярии.</a:t>
            </a:r>
          </a:p>
          <a:p>
            <a:pPr marL="0" indent="0">
              <a:buNone/>
            </a:pPr>
            <a:r>
              <a:rPr lang="ru-RU" dirty="0"/>
              <a:t>17. Средства для лечения амебиаза, трихомоноза и лямблиоза.</a:t>
            </a:r>
          </a:p>
        </p:txBody>
      </p:sp>
    </p:spTree>
    <p:extLst>
      <p:ext uri="{BB962C8B-B14F-4D97-AF65-F5344CB8AC3E}">
        <p14:creationId xmlns:p14="http://schemas.microsoft.com/office/powerpoint/2010/main" val="248210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2866</TotalTime>
  <Words>266</Words>
  <Application>Microsoft Office PowerPoint</Application>
  <PresentationFormat>Экран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Практическое занятие № 6 Тема: ФАРМАКОДИНАМИКИПРОТИВОТУБЕРКУЛЕЗНЫЕ, ПРОТИВОМИКОЗНЫЕ ПРОТИВОВИРУСНЫЕ, ПРОТИВОГЛИСТНЫЕ, ПРОТИВОПРОТОЗОЙНЫЕ СРЕДСТВА </vt:lpstr>
      <vt:lpstr>ОСНОВНЫЕ ВОПРОСЫ ТЕМЫ:  </vt:lpstr>
      <vt:lpstr>ОСНОВНЫЕ ВОПРОСЫ ТЕМЫ:  </vt:lpstr>
      <vt:lpstr>ОСНОВНЫЕ ВОПРОСЫ ТЕМЫ: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Илхомовна Нозанин</dc:creator>
  <cp:lastModifiedBy>ФармОВП</cp:lastModifiedBy>
  <cp:revision>223</cp:revision>
  <dcterms:modified xsi:type="dcterms:W3CDTF">2018-02-05T14:44:35Z</dcterms:modified>
</cp:coreProperties>
</file>