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6" r:id="rId3"/>
    <p:sldId id="259" r:id="rId4"/>
    <p:sldId id="257" r:id="rId5"/>
    <p:sldId id="258" r:id="rId6"/>
    <p:sldId id="260" r:id="rId7"/>
    <p:sldId id="261" r:id="rId8"/>
    <p:sldId id="262" r:id="rId9"/>
    <p:sldId id="285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274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D41E-56CE-4836-BF99-A37A4A95E454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CB483-C17A-4E90-91DB-FD967FF0F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44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D41E-56CE-4836-BF99-A37A4A95E454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CB483-C17A-4E90-91DB-FD967FF0F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20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D41E-56CE-4836-BF99-A37A4A95E454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CB483-C17A-4E90-91DB-FD967FF0F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14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D41E-56CE-4836-BF99-A37A4A95E454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CB483-C17A-4E90-91DB-FD967FF0F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4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D41E-56CE-4836-BF99-A37A4A95E454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CB483-C17A-4E90-91DB-FD967FF0F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38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D41E-56CE-4836-BF99-A37A4A95E454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CB483-C17A-4E90-91DB-FD967FF0F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43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D41E-56CE-4836-BF99-A37A4A95E454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CB483-C17A-4E90-91DB-FD967FF0F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63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D41E-56CE-4836-BF99-A37A4A95E454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CB483-C17A-4E90-91DB-FD967FF0F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86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D41E-56CE-4836-BF99-A37A4A95E454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CB483-C17A-4E90-91DB-FD967FF0F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18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D41E-56CE-4836-BF99-A37A4A95E454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CB483-C17A-4E90-91DB-FD967FF0F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9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9D41E-56CE-4836-BF99-A37A4A95E454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CB483-C17A-4E90-91DB-FD967FF0F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416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9D41E-56CE-4836-BF99-A37A4A95E454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CB483-C17A-4E90-91DB-FD967FF0F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269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7.wdp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9.wdp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microsoft.com/office/2007/relationships/hdphoto" Target="../media/hdphoto5.wdp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2114258"/>
            <a:ext cx="7074374" cy="156966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morning" dir="tl"/>
            </a:scene3d>
            <a:sp3d extrusionH="57150" contourW="25400" prstMaterial="dkEdge">
              <a:bevelT w="25400" h="55880"/>
              <a:bevelB w="38100" h="38100" prst="angle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  <a:t>«Мир - прекрасное </a:t>
            </a:r>
            <a:endParaRPr lang="ru-RU" sz="4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  <a:t>творение</a:t>
            </a: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  <a:t>»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90382" y="96457"/>
            <a:ext cx="887775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Муниципальное дошкольное образовательное учреждение</a:t>
            </a:r>
            <a:endParaRPr kumimoji="0" lang="ru-RU" sz="2000" b="1" i="0" u="none" strike="noStrike" normalizeH="0" baseline="0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     детский сад с. Звонарёвка </a:t>
            </a:r>
            <a:r>
              <a:rPr kumimoji="0" lang="ru-RU" sz="2000" b="1" i="0" u="none" strike="noStrike" normalizeH="0" baseline="0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Марксовского</a:t>
            </a:r>
            <a:r>
              <a:rPr kumimoji="0" lang="ru-RU" sz="2000" b="1" i="0" u="none" strike="noStrike" normalizeH="0" baseline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 района</a:t>
            </a:r>
            <a:endParaRPr kumimoji="0" lang="ru-RU" sz="2000" b="1" i="0" u="none" strike="noStrike" normalizeH="0" baseline="0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normalizeH="0" baseline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  </a:t>
            </a:r>
            <a:endParaRPr kumimoji="0" lang="ru-RU" sz="1800" b="1" i="0" u="none" strike="noStrike" normalizeH="0" baseline="0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" name="WordArt 2"/>
          <p:cNvSpPr>
            <a:spLocks noChangeArrowheads="1" noChangeShapeType="1" noTextEdit="1"/>
          </p:cNvSpPr>
          <p:nvPr/>
        </p:nvSpPr>
        <p:spPr bwMode="auto">
          <a:xfrm>
            <a:off x="745310" y="1530750"/>
            <a:ext cx="7632848" cy="1080120"/>
          </a:xfrm>
          <a:prstGeom prst="rect">
            <a:avLst/>
          </a:prstGeom>
        </p:spPr>
        <p:txBody>
          <a:bodyPr wrap="none" fromWordArt="1">
            <a:prstTxWarp prst="textArchUp">
              <a:avLst/>
            </a:prstTxWarp>
          </a:bodyPr>
          <a:lstStyle/>
          <a:p>
            <a:pPr algn="ctr" rtl="0">
              <a:buNone/>
            </a:pP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      Православный  кружок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539265" y="3968727"/>
            <a:ext cx="6493589" cy="3801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spc="50" normalizeH="0" baseline="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Иванова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spc="50" normalizeH="0" baseline="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Наталья Александровна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Воспитатель высшей</a:t>
            </a:r>
            <a:r>
              <a:rPr kumimoji="0" lang="en-US" sz="24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квалификационной категории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000" b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СРЕДНЯЯ ГРУППА</a:t>
            </a:r>
            <a:endParaRPr kumimoji="0" lang="ru-RU" sz="2800" b="1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ea typeface="Times New Roman" pitchFamily="18" charset="0"/>
              <a:cs typeface="Arial" pitchFamily="34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</a:t>
            </a:r>
            <a:endParaRPr kumimoji="0" lang="ru-RU" sz="24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9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endParaRPr kumimoji="0" lang="ru-RU" sz="9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endParaRPr kumimoji="0" lang="ru-RU" sz="9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                 </a:t>
            </a:r>
            <a:r>
              <a:rPr kumimoji="0" lang="ru-RU" sz="16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         </a:t>
            </a:r>
            <a:endParaRPr kumimoji="0" lang="ru-RU" sz="18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http://www.foru.ru/slovo_pic.php3?id=8473&amp;pic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21" y="2996952"/>
            <a:ext cx="2545190" cy="30773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68819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20" y="3420116"/>
            <a:ext cx="44644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atin typeface="Monotype Corsiva" panose="03010101010201010101" pitchFamily="66" charset="0"/>
              </a:rPr>
              <a:t>	Родители </a:t>
            </a:r>
            <a:r>
              <a:rPr lang="ru-RU" sz="3200" b="1" i="1" dirty="0">
                <a:latin typeface="Monotype Corsiva" panose="03010101010201010101" pitchFamily="66" charset="0"/>
              </a:rPr>
              <a:t>откликаются на все мои просьбы: поделки к праздникам, беседах с детьми дома в продолжении нашей работы. </a:t>
            </a:r>
          </a:p>
        </p:txBody>
      </p:sp>
      <p:pic>
        <p:nvPicPr>
          <p:cNvPr id="3" name="Рисунок 2" descr="SAM_09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" y="0"/>
            <a:ext cx="4540791" cy="3405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SAM_0915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895" y="3253568"/>
            <a:ext cx="4650398" cy="348779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568541" y="625578"/>
            <a:ext cx="44757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Monotype Corsiva" panose="03010101010201010101" pitchFamily="66" charset="0"/>
              </a:rPr>
              <a:t>Проводим совместные занятия: дети и родители </a:t>
            </a:r>
            <a:r>
              <a:rPr lang="ru-RU" sz="3200" b="1" i="1" dirty="0" smtClean="0">
                <a:latin typeface="Monotype Corsiva" panose="03010101010201010101" pitchFamily="66" charset="0"/>
              </a:rPr>
              <a:t>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1516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18570"/>
            <a:ext cx="83529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latin typeface="Monotype Corsiva" panose="03010101010201010101" pitchFamily="66" charset="0"/>
              </a:rPr>
              <a:t>Оформила уголок по православному кружку, есть работы и поделки, выполненные и детьми, и родителями, и выполненными самими детьми. Дети знакомы с праздниками, которые им понятны. Но я хочу продолжить эту работу и далее. Ведь вместе с детьми учимся и мы сами, познаём много интересного и нужного. </a:t>
            </a:r>
            <a:endParaRPr lang="ru-RU" dirty="0"/>
          </a:p>
        </p:txBody>
      </p:sp>
      <p:pic>
        <p:nvPicPr>
          <p:cNvPr id="3" name="Рисунок 2" descr="SAM_09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5698"/>
            <a:ext cx="4392488" cy="3294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SAM_0925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227" y="0"/>
            <a:ext cx="4424760" cy="3318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6282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926" y="836712"/>
            <a:ext cx="660562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Monotype Corsiva" panose="03010101010201010101" pitchFamily="66" charset="0"/>
              </a:rPr>
              <a:t>	«Мы </a:t>
            </a:r>
            <a:r>
              <a:rPr lang="ru-RU" sz="2800" b="1" i="1" dirty="0">
                <a:latin typeface="Monotype Corsiva" panose="03010101010201010101" pitchFamily="66" charset="0"/>
              </a:rPr>
              <a:t>не можем, имея детей, ждать, что когда-то, став зрелыми, они сами поймут, что их путь лежит к церкви - ибо они могут и не понять, могут огрубеть, путь Церкви может оказаться навсегда заслонённым и закрытым. </a:t>
            </a:r>
            <a:endParaRPr lang="ru-RU" sz="2800" b="1" i="1" dirty="0" smtClean="0">
              <a:latin typeface="Monotype Corsiva" panose="03010101010201010101" pitchFamily="66" charset="0"/>
            </a:endParaRPr>
          </a:p>
          <a:p>
            <a:r>
              <a:rPr lang="ru-RU" sz="2800" b="1" i="1" dirty="0">
                <a:latin typeface="Monotype Corsiva" panose="03010101010201010101" pitchFamily="66" charset="0"/>
              </a:rPr>
              <a:t>	</a:t>
            </a:r>
            <a:r>
              <a:rPr lang="ru-RU" sz="2800" b="1" i="1" dirty="0" smtClean="0">
                <a:latin typeface="Monotype Corsiva" panose="03010101010201010101" pitchFamily="66" charset="0"/>
              </a:rPr>
              <a:t>К </a:t>
            </a:r>
            <a:r>
              <a:rPr lang="ru-RU" sz="2800" b="1" i="1" dirty="0">
                <a:latin typeface="Monotype Corsiva" panose="03010101010201010101" pitchFamily="66" charset="0"/>
              </a:rPr>
              <a:t>Церкви нужно вести детей с раннего детства... Не с юности, а раньше должно начинаться питание ребёнка благодатными силами Церкви, чтобы не оказалось сердце юноши глухим, когда </a:t>
            </a:r>
            <a:r>
              <a:rPr lang="ru-RU" sz="2800" b="1" i="1" dirty="0" smtClean="0">
                <a:latin typeface="Monotype Corsiva" panose="03010101010201010101" pitchFamily="66" charset="0"/>
              </a:rPr>
              <a:t>придёт </a:t>
            </a:r>
            <a:r>
              <a:rPr lang="ru-RU" sz="2800" b="1" i="1" dirty="0">
                <a:latin typeface="Monotype Corsiva" panose="03010101010201010101" pitchFamily="66" charset="0"/>
              </a:rPr>
              <a:t>час творческих </a:t>
            </a:r>
            <a:r>
              <a:rPr lang="ru-RU" sz="2800" b="1" i="1" dirty="0" smtClean="0">
                <a:latin typeface="Monotype Corsiva" panose="03010101010201010101" pitchFamily="66" charset="0"/>
              </a:rPr>
              <a:t>исканий» </a:t>
            </a:r>
            <a:endParaRPr lang="ru-RU" sz="2800" b="1" i="1" dirty="0">
              <a:latin typeface="Monotype Corsiva" panose="03010101010201010101" pitchFamily="66" charset="0"/>
            </a:endParaRPr>
          </a:p>
          <a:p>
            <a:pPr algn="r"/>
            <a:r>
              <a:rPr lang="ru-RU" sz="2800" b="1" i="1" dirty="0" smtClean="0">
                <a:latin typeface="Monotype Corsiva" panose="03010101010201010101" pitchFamily="66" charset="0"/>
              </a:rPr>
              <a:t>протоиерей </a:t>
            </a:r>
            <a:r>
              <a:rPr lang="ru-RU" sz="2800" b="1" i="1" dirty="0">
                <a:latin typeface="Monotype Corsiva" panose="03010101010201010101" pitchFamily="66" charset="0"/>
              </a:rPr>
              <a:t>3еньковский В. В. </a:t>
            </a:r>
          </a:p>
        </p:txBody>
      </p:sp>
    </p:spTree>
    <p:extLst>
      <p:ext uri="{BB962C8B-B14F-4D97-AF65-F5344CB8AC3E}">
        <p14:creationId xmlns:p14="http://schemas.microsoft.com/office/powerpoint/2010/main" val="4027991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400" y="5760"/>
            <a:ext cx="638980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Monotype Corsiva" panose="03010101010201010101" pitchFamily="66" charset="0"/>
              </a:rPr>
              <a:t>	Дети  должны </a:t>
            </a:r>
            <a:r>
              <a:rPr lang="ru-RU" sz="3200" b="1" i="1" dirty="0">
                <a:latin typeface="Monotype Corsiva" panose="03010101010201010101" pitchFamily="66" charset="0"/>
              </a:rPr>
              <a:t>радоваться. У православного человека есть особые поводы для радости, и мы, педагоги, раскрываем их перед детьми. Мы знаем, что есть Бог, который любит нас. Мы знаем, что нет смерти. Мы знаем, что нас защищают ангелы. Мир, сотворённый богом, прекрасен. И этот мир можно и нужно украшать добрыми делами и взрослым и детям.</a:t>
            </a:r>
          </a:p>
        </p:txBody>
      </p:sp>
    </p:spTree>
    <p:extLst>
      <p:ext uri="{BB962C8B-B14F-4D97-AF65-F5344CB8AC3E}">
        <p14:creationId xmlns:p14="http://schemas.microsoft.com/office/powerpoint/2010/main" val="27543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358" y="3140968"/>
            <a:ext cx="87129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Monotype Corsiva" panose="03010101010201010101" pitchFamily="66" charset="0"/>
              </a:rPr>
              <a:t>	Воспитание  </a:t>
            </a:r>
            <a:r>
              <a:rPr lang="ru-RU" sz="3200" b="1" dirty="0">
                <a:latin typeface="Monotype Corsiva" panose="03010101010201010101" pitchFamily="66" charset="0"/>
              </a:rPr>
              <a:t>детей без духовно-нравственной основы неполноценно. </a:t>
            </a:r>
            <a:r>
              <a:rPr lang="ru-RU" sz="3200" b="1" dirty="0" smtClean="0">
                <a:latin typeface="Monotype Corsiva" panose="03010101010201010101" pitchFamily="66" charset="0"/>
              </a:rPr>
              <a:t>Более  того</a:t>
            </a:r>
            <a:r>
              <a:rPr lang="ru-RU" sz="3200" b="1" dirty="0">
                <a:latin typeface="Monotype Corsiva" panose="03010101010201010101" pitchFamily="66" charset="0"/>
              </a:rPr>
              <a:t>, такое воспитание вредно как для детей, которых мы выпускаем из дошкольных образовательных учреждений без чётких представлений о добре и зле, так и для нас, взрослых, ибо, мы совершаем большой грех, не радея о самом важном в развитии ребёнка - питании его души. </a:t>
            </a:r>
          </a:p>
        </p:txBody>
      </p:sp>
      <p:pic>
        <p:nvPicPr>
          <p:cNvPr id="7170" name="Picture 2" descr="http://www.sunhome.ru/UsersGallery/wallpapers/58/191619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36" y="119229"/>
            <a:ext cx="4028985" cy="30217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172" name="Picture 4" descr="http://i100k.ru/wp-content/uploads/2011/11/yadovang-we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" b="4319"/>
          <a:stretch/>
        </p:blipFill>
        <p:spPr bwMode="auto">
          <a:xfrm>
            <a:off x="4932040" y="100163"/>
            <a:ext cx="4074911" cy="30243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84907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96399"/>
            <a:ext cx="424847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atin typeface="Monotype Corsiva" panose="03010101010201010101" pitchFamily="66" charset="0"/>
              </a:rPr>
              <a:t>	Вот </a:t>
            </a:r>
            <a:r>
              <a:rPr lang="ru-RU" sz="3200" b="1" i="1" dirty="0">
                <a:latin typeface="Monotype Corsiva" panose="03010101010201010101" pitchFamily="66" charset="0"/>
              </a:rPr>
              <a:t>уже второй год в нашем детском саду проходит работа по православному воспитанию детей. Наша работа находит поддержку комитета образования г. Маркса. Объясняется это, тем, что православное воспитание не противоречит задачам светского воспитания. </a:t>
            </a:r>
          </a:p>
        </p:txBody>
      </p:sp>
      <p:pic>
        <p:nvPicPr>
          <p:cNvPr id="3" name="Рисунок 2" descr="SAM_0908"/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338" r="10278"/>
          <a:stretch/>
        </p:blipFill>
        <p:spPr>
          <a:xfrm>
            <a:off x="126592" y="1196752"/>
            <a:ext cx="4418511" cy="44694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8005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08104" y="188640"/>
            <a:ext cx="345638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latin typeface="Monotype Corsiva" panose="03010101010201010101" pitchFamily="66" charset="0"/>
              </a:rPr>
              <a:t>Необходимо донести эти истины до понимания ребёнка в самом начале его жизненного пути. Нельзя допустить, чтобы он плутал в этом мире, впадая в грех и уныние. Свой кружок так и назвала </a:t>
            </a:r>
            <a:r>
              <a:rPr lang="ru-RU" sz="3200" b="1" i="1" dirty="0" smtClean="0">
                <a:latin typeface="Monotype Corsiva" panose="03010101010201010101" pitchFamily="66" charset="0"/>
              </a:rPr>
              <a:t> «</a:t>
            </a:r>
            <a:r>
              <a:rPr lang="ru-RU" sz="3200" b="1" i="1" dirty="0">
                <a:latin typeface="Monotype Corsiva" panose="03010101010201010101" pitchFamily="66" charset="0"/>
              </a:rPr>
              <a:t>Мир - прекрасное творение». </a:t>
            </a:r>
          </a:p>
        </p:txBody>
      </p:sp>
      <p:pic>
        <p:nvPicPr>
          <p:cNvPr id="3" name="Рисунок 2" descr="SAM_092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47" y="1196752"/>
            <a:ext cx="5256584" cy="39424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2435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148336"/>
            <a:ext cx="89644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Monotype Corsiva" panose="03010101010201010101" pitchFamily="66" charset="0"/>
              </a:rPr>
              <a:t>	Начала </a:t>
            </a:r>
            <a:r>
              <a:rPr lang="ru-RU" sz="2800" b="1" i="1" dirty="0">
                <a:latin typeface="Monotype Corsiva" panose="03010101010201010101" pitchFamily="66" charset="0"/>
              </a:rPr>
              <a:t>работу с детьми 3-х лет с одобрения и разрешения комитета образования. Провела беседу с родителями о том, чем будет заниматься кружок, познакомила с целями и задачами. Родители охотно откликнулись и даже обещали поддержку. Написали заявление, прежде поговорили с детьми об их желании. </a:t>
            </a:r>
          </a:p>
        </p:txBody>
      </p:sp>
      <p:pic>
        <p:nvPicPr>
          <p:cNvPr id="3" name="Рисунок 2" descr="SAM_09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940" y="107829"/>
            <a:ext cx="5472608" cy="4104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56468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320" y="4540904"/>
            <a:ext cx="90959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Monotype Corsiva" panose="03010101010201010101" pitchFamily="66" charset="0"/>
              </a:rPr>
              <a:t>	Вся </a:t>
            </a:r>
            <a:r>
              <a:rPr lang="ru-RU" sz="2800" b="1" i="1" dirty="0">
                <a:latin typeface="Monotype Corsiva" panose="03010101010201010101" pitchFamily="66" charset="0"/>
              </a:rPr>
              <a:t>работа с детьми 3-х лет строилась на ознакомлении с добром и злом через сказки, как самое близкое и понимающее детям, через практическую рукодельную деятельность (лепили, делали птичек из бумаги, кукол из ткани, из соломы, рисовали и разукрашивали картинки с православным содержанием)</a:t>
            </a:r>
          </a:p>
        </p:txBody>
      </p:sp>
      <p:pic>
        <p:nvPicPr>
          <p:cNvPr id="3" name="Рисунок 2" descr="SAM_09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2" y="24665"/>
            <a:ext cx="4427984" cy="3320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SAM_0911"/>
          <p:cNvPicPr>
            <a:picLocks noGrp="1" noChangeAspect="1"/>
          </p:cNvPicPr>
          <p:nvPr isPhoto="1"/>
        </p:nvPicPr>
        <p:blipFill rotWithShape="1">
          <a:blip r:embed="rId4">
            <a:lum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6041" b="10558"/>
          <a:stretch/>
        </p:blipFill>
        <p:spPr>
          <a:xfrm>
            <a:off x="3851920" y="2150402"/>
            <a:ext cx="5027253" cy="2390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s://encrypted-tbn0.gstatic.com/images?q=tbn:ANd9GcQZ5RxLNKOMBAW46SNLxThNyyiduVuIUwGicIq2cE5EZ3iV9edJ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71183"/>
            <a:ext cx="2033371" cy="19534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44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zvonarevka-berezka.caduk.ru/images/p2_sdc114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06" y="116632"/>
            <a:ext cx="4656518" cy="34923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zvonarevka-berezka.caduk.ru/images/p2_sdc114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11515"/>
            <a:ext cx="4408701" cy="33065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18166" y="908720"/>
            <a:ext cx="43300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Monotype Corsiva" panose="03010101010201010101" pitchFamily="66" charset="0"/>
              </a:rPr>
              <a:t>В  МОУ-СОШ </a:t>
            </a:r>
            <a:r>
              <a:rPr lang="ru-RU" sz="2400" b="1" dirty="0" err="1" smtClean="0">
                <a:latin typeface="Monotype Corsiva" panose="03010101010201010101" pitchFamily="66" charset="0"/>
              </a:rPr>
              <a:t>с.Звонаревка</a:t>
            </a:r>
            <a:r>
              <a:rPr lang="ru-RU" sz="2400" b="1" dirty="0" smtClean="0">
                <a:latin typeface="Monotype Corsiva" panose="03010101010201010101" pitchFamily="66" charset="0"/>
              </a:rPr>
              <a:t>.</a:t>
            </a:r>
          </a:p>
          <a:p>
            <a:endParaRPr lang="ru-RU" sz="2400" b="1" dirty="0" smtClean="0">
              <a:latin typeface="Monotype Corsiva" panose="03010101010201010101" pitchFamily="66" charset="0"/>
            </a:endParaRPr>
          </a:p>
          <a:p>
            <a:endParaRPr lang="ru-RU" sz="2400" b="1" dirty="0"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1506" y="3861048"/>
            <a:ext cx="429647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Monotype Corsiva" panose="03010101010201010101" pitchFamily="66" charset="0"/>
              </a:rPr>
              <a:t>	Занятие </a:t>
            </a:r>
            <a:r>
              <a:rPr lang="ru-RU" sz="2400" b="1" dirty="0">
                <a:latin typeface="Monotype Corsiva" panose="03010101010201010101" pitchFamily="66" charset="0"/>
              </a:rPr>
              <a:t>проводит директор воскресной  школы  храма во имя апостола  Андрея Первозванного в </a:t>
            </a:r>
            <a:r>
              <a:rPr lang="ru-RU" sz="2400" b="1" dirty="0" err="1">
                <a:latin typeface="Monotype Corsiva" panose="03010101010201010101" pitchFamily="66" charset="0"/>
              </a:rPr>
              <a:t>г.Марксе</a:t>
            </a:r>
            <a:r>
              <a:rPr lang="ru-RU" sz="2400" b="1" dirty="0">
                <a:latin typeface="Monotype Corsiva" panose="03010101010201010101" pitchFamily="66" charset="0"/>
              </a:rPr>
              <a:t>  и руководитель школьного  православного кружка.</a:t>
            </a:r>
          </a:p>
          <a:p>
            <a:pPr algn="ctr"/>
            <a:r>
              <a:rPr lang="ru-RU" sz="2400" b="1" dirty="0">
                <a:latin typeface="Monotype Corsiva" panose="03010101010201010101" pitchFamily="66" charset="0"/>
              </a:rPr>
              <a:t>Кацуба Т.Н. </a:t>
            </a:r>
          </a:p>
        </p:txBody>
      </p:sp>
    </p:spTree>
    <p:extLst>
      <p:ext uri="{BB962C8B-B14F-4D97-AF65-F5344CB8AC3E}">
        <p14:creationId xmlns:p14="http://schemas.microsoft.com/office/powerpoint/2010/main" val="94625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145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Dns</cp:lastModifiedBy>
  <cp:revision>29</cp:revision>
  <dcterms:created xsi:type="dcterms:W3CDTF">2014-01-21T14:09:32Z</dcterms:created>
  <dcterms:modified xsi:type="dcterms:W3CDTF">2018-02-05T08:37:54Z</dcterms:modified>
</cp:coreProperties>
</file>