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57" r:id="rId18"/>
    <p:sldId id="258" r:id="rId19"/>
    <p:sldId id="274" r:id="rId20"/>
    <p:sldId id="276" r:id="rId21"/>
    <p:sldId id="277" r:id="rId22"/>
    <p:sldId id="279" r:id="rId23"/>
    <p:sldId id="281" r:id="rId24"/>
    <p:sldId id="283" r:id="rId25"/>
    <p:sldId id="293" r:id="rId26"/>
    <p:sldId id="289" r:id="rId27"/>
    <p:sldId id="292" r:id="rId28"/>
    <p:sldId id="296" r:id="rId29"/>
    <p:sldId id="29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6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E1B375-A95D-4C6F-97FD-F29EF74099D8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898212-6FA0-4AA2-A9F4-8AFCAC1C525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050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7DDAB-2364-4751-86CC-696C0B96FBD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D028-5B1D-4A0F-8726-0D2D99A60FF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366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45754E-D48A-4ED4-B862-68BA41309D61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E133A6-6F59-4669-B829-7272F77F8A60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527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7E9C-1ED5-4D47-8CCA-4BDF831BC198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D1C0D-BD21-4845-84DF-44195ECF4A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025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A867F0-4132-4A38-B631-9CAC093105A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FCDAC4-0000-4723-BA90-440883317C14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611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34AA-FDBA-45F6-BD5D-C2B5500355F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459A1-A99B-4C98-B269-6F354249FCA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11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EBD4B9-CCDB-4B49-A1E5-BA761D4F31D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667D8B-4565-4BCF-958C-A45C29F0661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620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E6E41C-2417-4B26-918F-70D816648980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F658BA-C7B3-4366-94C5-E265AB39502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03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D1EE25-FF72-4E53-974F-6ADDB683F613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C970AE-B0B4-475C-9E93-5FD4C4CD56A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1655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002DF-CD63-4E8E-86D8-6BCD365D67B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709DD-DFDC-40DA-9A74-E2501F0E05E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190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35839-82EC-4652-AD3E-35DC8D24F21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DBEFE-DE93-4FA2-85C3-E7B3EA6F08F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90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E1B375-A95D-4C6F-97FD-F29EF74099D8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898212-6FA0-4AA2-A9F4-8AFCAC1C525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452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7DDAB-2364-4751-86CC-696C0B96FBD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D028-5B1D-4A0F-8726-0D2D99A60FF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6688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45754E-D48A-4ED4-B862-68BA41309D61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E133A6-6F59-4669-B829-7272F77F8A60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2429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7E9C-1ED5-4D47-8CCA-4BDF831BC198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D1C0D-BD21-4845-84DF-44195ECF4A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607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A867F0-4132-4A38-B631-9CAC093105A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FCDAC4-0000-4723-BA90-440883317C14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0449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A34AA-FDBA-45F6-BD5D-C2B5500355F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459A1-A99B-4C98-B269-6F354249FCAF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9077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EBD4B9-CCDB-4B49-A1E5-BA761D4F31D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667D8B-4565-4BCF-958C-A45C29F0661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546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E6E41C-2417-4B26-918F-70D816648980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F658BA-C7B3-4366-94C5-E265AB39502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31933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D1EE25-FF72-4E53-974F-6ADDB683F613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C970AE-B0B4-475C-9E93-5FD4C4CD56A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57170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002DF-CD63-4E8E-86D8-6BCD365D67B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709DD-DFDC-40DA-9A74-E2501F0E05E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6185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35839-82EC-4652-AD3E-35DC8D24F21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DBEFE-DE93-4FA2-85C3-E7B3EA6F08F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681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A6A7A5-5151-428A-A2BD-85A66238BBD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1E3F4E8-1CB0-4758-844C-39139F68BFF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8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A6A7A5-5151-428A-A2BD-85A66238BBD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03.02.2018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1E3F4E8-1CB0-4758-844C-39139F68BFF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44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nstantia" pitchFamily="18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0;&#1086;&#1085;&#1082;&#1091;&#1088;&#1089;&#1099;%20&#1085;&#1086;&#1074;&#1099;&#1077;\&#1054;&#1084;&#1077;&#1083;&#1100;&#1095;&#1091;&#1082;%20&#1045;&#1048;-&#1088;&#1091;&#1089;&#1089;&#1082;&#1080;&#1081;%20&#1103;&#1079;&#1099;&#1082;-8%20&#1082;&#1083;&#1072;&#1089;&#1089;\Crowds_Applause__01636301.mp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8 класс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Kozuka Gothic Pro B" pitchFamily="34" charset="-128"/>
                <a:cs typeface="Times New Roman" pitchFamily="18" charset="0"/>
              </a:rPr>
              <a:t>Главные члены предложения.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Kozuka Gothic Pro B" pitchFamily="34" charset="-128"/>
                <a:cs typeface="Times New Roman" pitchFamily="18" charset="0"/>
              </a:rPr>
              <a:t>Подлежащее.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Дубкова Ю. В.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Гобикская  СОШ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08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одержимое 16"/>
          <p:cNvSpPr>
            <a:spLocks noGrp="1"/>
          </p:cNvSpPr>
          <p:nvPr>
            <p:ph sz="quarter" idx="13"/>
          </p:nvPr>
        </p:nvSpPr>
        <p:spPr>
          <a:xfrm>
            <a:off x="457200" y="1928813"/>
            <a:ext cx="5043488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цветущие сады 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8370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4.В каком словосочетании связь – управление?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с одним вырезанным скругленным углом 17"/>
          <p:cNvSpPr/>
          <p:nvPr/>
        </p:nvSpPr>
        <p:spPr>
          <a:xfrm>
            <a:off x="500063" y="4643438"/>
            <a:ext cx="5000625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ветка черемухи</a:t>
            </a:r>
          </a:p>
        </p:txBody>
      </p:sp>
      <p:sp>
        <p:nvSpPr>
          <p:cNvPr id="19" name="Прямоугольник с одним вырезанным скругленным углом 18"/>
          <p:cNvSpPr/>
          <p:nvPr/>
        </p:nvSpPr>
        <p:spPr>
          <a:xfrm>
            <a:off x="500063" y="3286125"/>
            <a:ext cx="5000625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чудесный букет</a:t>
            </a:r>
          </a:p>
        </p:txBody>
      </p:sp>
    </p:spTree>
    <p:extLst>
      <p:ext uri="{BB962C8B-B14F-4D97-AF65-F5344CB8AC3E}">
        <p14:creationId xmlns:p14="http://schemas.microsoft.com/office/powerpoint/2010/main" xmlns="" val="425672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000250"/>
            <a:ext cx="4972050" cy="785813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ветка сирени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5446" y="260648"/>
            <a:ext cx="8248401" cy="9116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5.Укажи «третье лишнее»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500063" y="4857750"/>
            <a:ext cx="4929187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наш подъезд</a:t>
            </a:r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500063" y="3500438"/>
            <a:ext cx="4929187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стать читателем</a:t>
            </a:r>
          </a:p>
        </p:txBody>
      </p:sp>
    </p:spTree>
    <p:extLst>
      <p:ext uri="{BB962C8B-B14F-4D97-AF65-F5344CB8AC3E}">
        <p14:creationId xmlns:p14="http://schemas.microsoft.com/office/powerpoint/2010/main" xmlns="" val="36126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2071688"/>
            <a:ext cx="5114925" cy="785812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написать диктант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8019" y="260648"/>
            <a:ext cx="8334807" cy="9116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6.В каком словосочетании связь – примыкание?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571500" y="5143500"/>
            <a:ext cx="4929188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хорошая оценка</a:t>
            </a:r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500063" y="3714750"/>
            <a:ext cx="5072062" cy="785813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написать отлично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0875" y="1714500"/>
            <a:ext cx="714375" cy="29289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1.а)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2.б)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3.а)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6.б)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ятно 2 9"/>
          <p:cNvSpPr/>
          <p:nvPr/>
        </p:nvSpPr>
        <p:spPr>
          <a:xfrm>
            <a:off x="5643563" y="4786313"/>
            <a:ext cx="2928937" cy="1643062"/>
          </a:xfrm>
          <a:prstGeom prst="irregularSeal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Молодцы!</a:t>
            </a:r>
          </a:p>
        </p:txBody>
      </p:sp>
      <p:pic>
        <p:nvPicPr>
          <p:cNvPr id="11" name="Crowds_Applause__016363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500" y="5715000"/>
            <a:ext cx="2333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5370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19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Черемуха душистая с весною расцвела.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</a:t>
            </a:r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525422" y="764704"/>
            <a:ext cx="8332828" cy="9837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сочетание слов не является словосочетанием? Почему?</a:t>
            </a:r>
            <a:endParaRPr lang="ru-RU" sz="9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286997" y="3284984"/>
            <a:ext cx="4214812" cy="1071563"/>
          </a:xfrm>
          <a:prstGeom prst="snip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а)черемуха душистая</a:t>
            </a: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286997" y="5013176"/>
            <a:ext cx="4214813" cy="1071562"/>
          </a:xfrm>
          <a:prstGeom prst="snip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б)черемуха расцвела</a:t>
            </a: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4788023" y="3284984"/>
            <a:ext cx="4143375" cy="1071562"/>
          </a:xfrm>
          <a:prstGeom prst="snip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в)расцвела с весною</a:t>
            </a:r>
          </a:p>
        </p:txBody>
      </p:sp>
    </p:spTree>
    <p:extLst>
      <p:ext uri="{BB962C8B-B14F-4D97-AF65-F5344CB8AC3E}">
        <p14:creationId xmlns:p14="http://schemas.microsoft.com/office/powerpoint/2010/main" xmlns="" val="17957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Содержимое 2"/>
          <p:cNvSpPr>
            <a:spLocks noGrp="1"/>
          </p:cNvSpPr>
          <p:nvPr>
            <p:ph sz="quarter" idx="13"/>
          </p:nvPr>
        </p:nvSpPr>
        <p:spPr>
          <a:xfrm>
            <a:off x="1043608" y="1916832"/>
            <a:ext cx="7128792" cy="4425355"/>
          </a:xfrm>
          <a:solidFill>
            <a:schemeClr val="tx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Font typeface="Arial" charset="0"/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Shruti" pitchFamily="34" charset="0"/>
              </a:rPr>
              <a:t>Предложение </a:t>
            </a:r>
          </a:p>
          <a:p>
            <a:pPr algn="ctr">
              <a:buFont typeface="Arial" charset="0"/>
              <a:buNone/>
            </a:pPr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Shruti" pitchFamily="34" charset="0"/>
              </a:rPr>
              <a:t>как единица</a:t>
            </a:r>
          </a:p>
          <a:p>
            <a:pPr algn="ctr">
              <a:buFont typeface="Arial" charset="0"/>
              <a:buNone/>
            </a:pPr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Shruti" pitchFamily="34" charset="0"/>
              </a:rPr>
              <a:t> синтаксиса</a:t>
            </a:r>
          </a:p>
        </p:txBody>
      </p:sp>
    </p:spTree>
    <p:extLst>
      <p:ext uri="{BB962C8B-B14F-4D97-AF65-F5344CB8AC3E}">
        <p14:creationId xmlns:p14="http://schemas.microsoft.com/office/powerpoint/2010/main" xmlns="" val="395737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5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25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250" fill="hold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5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25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5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5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5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25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25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25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25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229600" cy="4075176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>Предложение – одна из единиц языка и основная единица синтаксиса, обладающая рядом признаков:</a:t>
            </a:r>
            <a:b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</a:br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/>
            </a:r>
            <a:b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</a:br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/>
            </a:r>
            <a:b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</a:br>
            <a:endParaRPr lang="ru-RU" sz="3600" b="1" i="1" dirty="0" smtClean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Batang" pitchFamily="18" charset="-127"/>
              <a:cs typeface="Aparajita" pitchFamily="34" charset="0"/>
            </a:endParaRPr>
          </a:p>
          <a:p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/>
            </a:r>
            <a:b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</a:br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>Предложение – </a:t>
            </a:r>
            <a:r>
              <a:rPr lang="ru-RU" sz="36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>это </a:t>
            </a:r>
            <a:r>
              <a:rPr lang="ru-RU" sz="3600" b="1" i="1" dirty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>слово или несколько слов, </a:t>
            </a:r>
            <a:r>
              <a:rPr lang="ru-RU" sz="36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Batang" pitchFamily="18" charset="-127"/>
                <a:cs typeface="Aparajita" pitchFamily="34" charset="0"/>
              </a:rPr>
              <a:t>выражающих законченную мысль.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Batang" pitchFamily="18" charset="-127"/>
              <a:cs typeface="Aparajita" pitchFamily="34" charset="0"/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539552" y="2784764"/>
            <a:ext cx="8050088" cy="20843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>
              <a:buClr>
                <a:schemeClr val="accent5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sz="24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имеет определённую структуру</a:t>
            </a:r>
          </a:p>
          <a:p>
            <a:pPr marL="365760" indent="-283464">
              <a:buClr>
                <a:schemeClr val="accent5">
                  <a:lumMod val="75000"/>
                </a:schemeClr>
              </a:buClr>
              <a:buFont typeface="Wingdings 2"/>
              <a:buNone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365760" indent="-283464">
              <a:buClr>
                <a:schemeClr val="accent5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 отличается смысловой и интонационной законченностью</a:t>
            </a:r>
          </a:p>
          <a:p>
            <a:pPr marL="365760" indent="-283464">
              <a:buClr>
                <a:schemeClr val="accent5">
                  <a:lumMod val="75000"/>
                </a:schemeClr>
              </a:buClr>
              <a:buFont typeface="Wingdings 2"/>
              <a:buNone/>
              <a:defRPr/>
            </a:pPr>
            <a:endParaRPr lang="ru-RU" sz="2800" dirty="0" smtClean="0">
              <a:solidFill>
                <a:schemeClr val="bg1"/>
              </a:solidFill>
            </a:endParaRPr>
          </a:p>
          <a:p>
            <a:pPr marL="365760" indent="-283464">
              <a:buClr>
                <a:schemeClr val="accent5">
                  <a:lumMod val="75000"/>
                </a:schemeClr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 выполняет коммуникационную задачу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6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9491" y="332656"/>
            <a:ext cx="8390981" cy="1446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Предложение</a:t>
            </a:r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4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выражает</a:t>
            </a:r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44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законченную </a:t>
            </a:r>
            <a:r>
              <a:rPr lang="ru-RU" sz="4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мысль.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648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безоблачное небо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словосочетание, так как лишь развёрнуто называет предмет.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 безоблачно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предложение. Оно выражает законченную мысль.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Неужели три светло-зелёные бодрости слепо красят пляску? -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слов только внешне похожа на предложение, но не имеет смысла, поэтому предложением не считается.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10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88913"/>
            <a:ext cx="7499350" cy="251936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 Предложение является частью текста и служит для общения (коммуникации) говорящего и слушающего, читающего и пишущего.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450" y="2852738"/>
            <a:ext cx="7747000" cy="381635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ru-RU" sz="2400" dirty="0" smtClean="0"/>
              <a:t> </a:t>
            </a:r>
            <a:r>
              <a:rPr lang="ru-RU" sz="3200" dirty="0" smtClean="0"/>
              <a:t>содержится информация:</a:t>
            </a:r>
            <a:r>
              <a:rPr lang="ru-RU" sz="2400" dirty="0" smtClean="0"/>
              <a:t> </a:t>
            </a:r>
            <a:r>
              <a:rPr lang="ru-RU" sz="2400" i="1" dirty="0" smtClean="0"/>
              <a:t>С утра пошёл мелкий грибной дождик.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ru-RU" sz="3200" dirty="0" smtClean="0"/>
              <a:t>содержится вопрос: </a:t>
            </a:r>
            <a:r>
              <a:rPr lang="ru-RU" sz="2400" i="1" dirty="0" smtClean="0"/>
              <a:t>Когда отправляется поезд?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ru-RU" sz="3200" dirty="0" smtClean="0"/>
              <a:t>содержится</a:t>
            </a:r>
            <a:r>
              <a:rPr lang="ru-RU" sz="2400" i="1" dirty="0" smtClean="0"/>
              <a:t> </a:t>
            </a:r>
            <a:r>
              <a:rPr lang="ru-RU" sz="3200" dirty="0" smtClean="0"/>
              <a:t>побуждение к действию: </a:t>
            </a:r>
            <a:r>
              <a:rPr lang="ru-RU" sz="3200" i="1" dirty="0" smtClean="0"/>
              <a:t>Спишите предложение. Подчеркните главные члены предложения.</a:t>
            </a:r>
            <a:endParaRPr lang="ru-RU" sz="2400" i="1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None/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1122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80920" cy="70104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Предложения  бывают: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364138" y="2028864"/>
            <a:ext cx="3477491" cy="4075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4" name="Объект 1"/>
          <p:cNvSpPr txBox="1">
            <a:spLocks/>
          </p:cNvSpPr>
          <p:nvPr/>
        </p:nvSpPr>
        <p:spPr>
          <a:xfrm>
            <a:off x="683568" y="4371497"/>
            <a:ext cx="5256584" cy="2088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 smtClean="0"/>
          </a:p>
          <a:p>
            <a:r>
              <a:rPr lang="ru-RU" dirty="0" smtClean="0"/>
              <a:t>По цели высказывания:</a:t>
            </a:r>
            <a:endParaRPr lang="ru-RU" sz="3200" b="1" i="1" dirty="0" smtClean="0">
              <a:latin typeface="Bookman Old Style" pitchFamily="18" charset="0"/>
            </a:endParaRPr>
          </a:p>
          <a:p>
            <a:r>
              <a:rPr lang="ru-RU" sz="2400" b="1" i="1" dirty="0" smtClean="0">
                <a:latin typeface="Bookman Old Style" pitchFamily="18" charset="0"/>
              </a:rPr>
              <a:t> Повествовательные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      Вопросительные</a:t>
            </a:r>
          </a:p>
          <a:p>
            <a:r>
              <a:rPr lang="ru-RU" sz="2400" b="1" i="1" dirty="0" smtClean="0">
                <a:latin typeface="Bookman Old Style" pitchFamily="18" charset="0"/>
              </a:rPr>
              <a:t>	   Побудительные</a:t>
            </a:r>
          </a:p>
          <a:p>
            <a:endParaRPr lang="ru-RU" sz="1600" b="1" i="1" dirty="0" smtClean="0">
              <a:latin typeface="Bookman Old Style" pitchFamily="18" charset="0"/>
            </a:endParaRPr>
          </a:p>
          <a:p>
            <a:r>
              <a:rPr lang="ru-RU" sz="1600" b="1" i="1" dirty="0" smtClean="0">
                <a:latin typeface="Bookman Old Style" pitchFamily="18" charset="0"/>
              </a:rPr>
              <a:t>                           		</a:t>
            </a:r>
            <a:endParaRPr lang="ru-RU" sz="1600" b="1" i="1" dirty="0">
              <a:latin typeface="Bookman Old Style" pitchFamily="18" charset="0"/>
            </a:endParaRPr>
          </a:p>
        </p:txBody>
      </p:sp>
      <p:sp>
        <p:nvSpPr>
          <p:cNvPr id="25" name="Объект 1"/>
          <p:cNvSpPr txBox="1">
            <a:spLocks/>
          </p:cNvSpPr>
          <p:nvPr/>
        </p:nvSpPr>
        <p:spPr>
          <a:xfrm>
            <a:off x="4510577" y="1995119"/>
            <a:ext cx="4464496" cy="2088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 smtClean="0"/>
          </a:p>
          <a:p>
            <a:r>
              <a:rPr lang="ru-RU" dirty="0" smtClean="0"/>
              <a:t>По наличию главных и второстепенных членов.:</a:t>
            </a:r>
            <a:endParaRPr lang="ru-RU" sz="3200" b="1" i="1" dirty="0" smtClean="0">
              <a:latin typeface="Bookman Old Style" pitchFamily="18" charset="0"/>
            </a:endParaRP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 Нераспространённое</a:t>
            </a:r>
          </a:p>
          <a:p>
            <a:pPr algn="l"/>
            <a:r>
              <a:rPr lang="ru-RU" sz="2400" b="1" i="1" dirty="0">
                <a:latin typeface="Bookman Old Style" pitchFamily="18" charset="0"/>
              </a:rPr>
              <a:t>	</a:t>
            </a:r>
            <a:r>
              <a:rPr lang="ru-RU" sz="2400" b="1" i="1" dirty="0" smtClean="0">
                <a:latin typeface="Bookman Old Style" pitchFamily="18" charset="0"/>
              </a:rPr>
              <a:t>Распространённое</a:t>
            </a:r>
          </a:p>
          <a:p>
            <a:pPr algn="l"/>
            <a:endParaRPr lang="ru-RU" sz="1600" b="1" i="1" dirty="0" smtClean="0">
              <a:latin typeface="Bookman Old Style" pitchFamily="18" charset="0"/>
            </a:endParaRPr>
          </a:p>
          <a:p>
            <a:r>
              <a:rPr lang="ru-RU" sz="1600" b="1" i="1" dirty="0" smtClean="0">
                <a:latin typeface="Bookman Old Style" pitchFamily="18" charset="0"/>
              </a:rPr>
              <a:t>                           		</a:t>
            </a:r>
            <a:endParaRPr lang="ru-RU" sz="1600" b="1" i="1" dirty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047" y="1980417"/>
            <a:ext cx="4196921" cy="14773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latin typeface="Bookman Old Style" pitchFamily="18" charset="0"/>
                <a:cs typeface="Aparajita" pitchFamily="34" charset="0"/>
              </a:rPr>
              <a:t>По наличию грамматических   основ </a:t>
            </a:r>
          </a:p>
          <a:p>
            <a:r>
              <a:rPr lang="ru-RU" b="1" i="1" dirty="0">
                <a:latin typeface="Bookman Old Style" pitchFamily="18" charset="0"/>
                <a:cs typeface="Aparajita" pitchFamily="34" charset="0"/>
              </a:rPr>
              <a:t>          </a:t>
            </a:r>
          </a:p>
          <a:p>
            <a:r>
              <a:rPr lang="ru-RU" b="1" i="1" dirty="0">
                <a:latin typeface="Bookman Old Style" pitchFamily="18" charset="0"/>
                <a:cs typeface="Aparajita" pitchFamily="34" charset="0"/>
              </a:rPr>
              <a:t>        ПРОСТЫЕ  </a:t>
            </a:r>
          </a:p>
          <a:p>
            <a:r>
              <a:rPr lang="ru-RU" b="1" i="1" dirty="0">
                <a:latin typeface="Bookman Old Style" pitchFamily="18" charset="0"/>
                <a:cs typeface="Aparajita" pitchFamily="34" charset="0"/>
              </a:rPr>
              <a:t>                              СЛОЖНЫЕ</a:t>
            </a:r>
          </a:p>
        </p:txBody>
      </p:sp>
    </p:spTree>
    <p:extLst>
      <p:ext uri="{BB962C8B-B14F-4D97-AF65-F5344CB8AC3E}">
        <p14:creationId xmlns:p14="http://schemas.microsoft.com/office/powerpoint/2010/main" xmlns="" val="173103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4" grpId="0" animBg="1"/>
      <p:bldP spid="2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1592796"/>
            <a:ext cx="3816424" cy="176419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По эмоциональной окраске:</a:t>
            </a:r>
          </a:p>
          <a:p>
            <a:pPr algn="l"/>
            <a:r>
              <a:rPr lang="ru-RU" b="1" i="1" dirty="0" smtClean="0">
                <a:latin typeface="Bookman Old Style" pitchFamily="18" charset="0"/>
              </a:rPr>
              <a:t>Невосклицательное</a:t>
            </a:r>
          </a:p>
          <a:p>
            <a:r>
              <a:rPr lang="ru-RU" b="1" i="1" dirty="0" smtClean="0">
                <a:latin typeface="Bookman Old Style" pitchFamily="18" charset="0"/>
              </a:rPr>
              <a:t>         Восклицательное</a:t>
            </a:r>
          </a:p>
          <a:p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80920" cy="70104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Предложения  бывают: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4" name="Объект 1"/>
          <p:cNvSpPr txBox="1">
            <a:spLocks/>
          </p:cNvSpPr>
          <p:nvPr/>
        </p:nvSpPr>
        <p:spPr>
          <a:xfrm>
            <a:off x="251520" y="4365104"/>
            <a:ext cx="4464496" cy="2088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 smtClean="0"/>
          </a:p>
          <a:p>
            <a:r>
              <a:rPr lang="ru-RU" dirty="0" smtClean="0"/>
              <a:t>По цели высказывания:</a:t>
            </a:r>
            <a:endParaRPr lang="ru-RU" sz="3200" b="1" i="1" dirty="0" smtClean="0">
              <a:latin typeface="Bookman Old Style" pitchFamily="18" charset="0"/>
            </a:endParaRP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 Повествовательные</a:t>
            </a: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      Вопросительные</a:t>
            </a: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	   Побудительные</a:t>
            </a:r>
          </a:p>
          <a:p>
            <a:pPr algn="l"/>
            <a:endParaRPr lang="ru-RU" sz="1600" b="1" i="1" dirty="0" smtClean="0">
              <a:latin typeface="Bookman Old Style" pitchFamily="18" charset="0"/>
            </a:endParaRPr>
          </a:p>
          <a:p>
            <a:r>
              <a:rPr lang="ru-RU" sz="1600" b="1" i="1" dirty="0" smtClean="0">
                <a:latin typeface="Bookman Old Style" pitchFamily="18" charset="0"/>
              </a:rPr>
              <a:t>                           		</a:t>
            </a:r>
            <a:endParaRPr lang="ru-RU" sz="1600" b="1" i="1" dirty="0">
              <a:latin typeface="Bookman Old Style" pitchFamily="18" charset="0"/>
            </a:endParaRPr>
          </a:p>
        </p:txBody>
      </p:sp>
      <p:sp>
        <p:nvSpPr>
          <p:cNvPr id="25" name="Объект 1"/>
          <p:cNvSpPr txBox="1">
            <a:spLocks/>
          </p:cNvSpPr>
          <p:nvPr/>
        </p:nvSpPr>
        <p:spPr>
          <a:xfrm>
            <a:off x="4361447" y="1940670"/>
            <a:ext cx="4464496" cy="20882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 smtClean="0"/>
          </a:p>
          <a:p>
            <a:r>
              <a:rPr lang="ru-RU" dirty="0" smtClean="0"/>
              <a:t>По строению грамматических основ:</a:t>
            </a:r>
            <a:endParaRPr lang="ru-RU" sz="3200" b="1" i="1" dirty="0" smtClean="0">
              <a:latin typeface="Bookman Old Style" pitchFamily="18" charset="0"/>
            </a:endParaRP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    Односоставные</a:t>
            </a:r>
          </a:p>
          <a:p>
            <a:pPr algn="l"/>
            <a:r>
              <a:rPr lang="ru-RU" sz="2400" b="1" i="1" dirty="0" smtClean="0">
                <a:latin typeface="Bookman Old Style" pitchFamily="18" charset="0"/>
              </a:rPr>
              <a:t>	       Двусоставные</a:t>
            </a:r>
          </a:p>
          <a:p>
            <a:pPr algn="l"/>
            <a:endParaRPr lang="ru-RU" sz="1600" b="1" i="1" dirty="0" smtClean="0">
              <a:latin typeface="Bookman Old Style" pitchFamily="18" charset="0"/>
            </a:endParaRPr>
          </a:p>
          <a:p>
            <a:r>
              <a:rPr lang="ru-RU" sz="1600" b="1" i="1" dirty="0" smtClean="0">
                <a:latin typeface="Bookman Old Style" pitchFamily="18" charset="0"/>
              </a:rPr>
              <a:t>                           		</a:t>
            </a:r>
            <a:endParaRPr lang="ru-RU" sz="1600" b="1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0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08920"/>
            <a:ext cx="7272808" cy="31917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Повторение.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/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«</a:t>
            </a: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Виды  </a:t>
            </a: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связи </a:t>
            </a:r>
            <a:b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в  </a:t>
            </a:r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  <a:cs typeface="Times New Roman" pitchFamily="18" charset="0"/>
              </a:rPr>
              <a:t>словосочетании»</a:t>
            </a:r>
            <a:endParaRPr lang="ru-RU" sz="44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glow rad="889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474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664" y="219220"/>
            <a:ext cx="7499350" cy="135413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pPr>
              <a:defRPr/>
            </a:pPr>
            <a:r>
              <a:rPr lang="ru-RU" sz="32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" pitchFamily="18" charset="-127"/>
              </a:rPr>
              <a:t>Отличие предложения от других единиц языка.</a:t>
            </a:r>
            <a:endParaRPr lang="ru-RU" sz="3200" i="1" dirty="0">
              <a:solidFill>
                <a:schemeClr val="tx2">
                  <a:satMod val="13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399" y="1573357"/>
            <a:ext cx="7499350" cy="4114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9750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476672"/>
            <a:ext cx="8280920" cy="590465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83464">
              <a:buFont typeface="Wingdings 2"/>
              <a:buNone/>
              <a:defRPr/>
            </a:pPr>
            <a:r>
              <a:rPr lang="ru-RU" sz="5400" dirty="0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Предикативность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4400" dirty="0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 </a:t>
            </a:r>
          </a:p>
          <a:p>
            <a:pPr marL="365760" indent="-283464">
              <a:buFont typeface="Wingdings 2"/>
              <a:buNone/>
              <a:defRPr/>
            </a:pPr>
            <a:r>
              <a:rPr lang="ru-RU" sz="3600" dirty="0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(от лат. </a:t>
            </a:r>
            <a:r>
              <a:rPr lang="en-US" sz="3600" dirty="0" err="1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praedikatum</a:t>
            </a:r>
            <a:r>
              <a:rPr lang="en-US" sz="3600" dirty="0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 </a:t>
            </a:r>
            <a:r>
              <a:rPr lang="ru-RU" sz="3600" dirty="0" smtClean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00000">
                      <a:alpha val="51000"/>
                    </a:srgbClr>
                  </a:outerShdw>
                </a:effectLst>
              </a:rPr>
              <a:t>«предсказываемое») – свойство предложения, которое заключается в способности соотносить содержание с действительностью.</a:t>
            </a:r>
            <a:endParaRPr lang="ru-RU" sz="3600" dirty="0">
              <a:ln>
                <a:solidFill>
                  <a:schemeClr val="tx1">
                    <a:alpha val="50000"/>
                  </a:schemeClr>
                </a:solidFill>
              </a:ln>
              <a:solidFill>
                <a:schemeClr val="bg1"/>
              </a:solidFill>
              <a:effectLst>
                <a:outerShdw blurRad="50800" dist="50800" dir="5400000" algn="ctr" rotWithShape="0">
                  <a:srgbClr val="000000">
                    <a:alpha val="51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65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1519" y="468466"/>
            <a:ext cx="8559971" cy="30090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nstantia" pitchFamily="18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+mn-lt"/>
              </a:rPr>
              <a:t>213. Сначала спишите предложения, разберите их по членам. Затем попробуйте прочитать каждое предложение дважды: сначала пропуская второстепенные члены, а затем – грамматическую основу. Понаблюдайте, что изменяется в том и в другом случае. Когда смысл предложения становится понятным? Соотносится ли оно с действительностью? В каком случае  предложение  «разрушается» и не содержит мысли?  </a:t>
            </a:r>
            <a:r>
              <a:rPr lang="ru-RU" sz="2400" b="1" i="1" dirty="0" smtClean="0">
                <a:solidFill>
                  <a:schemeClr val="tx2">
                    <a:satMod val="130000"/>
                  </a:schemeClr>
                </a:solidFill>
                <a:latin typeface="+mn-lt"/>
              </a:rPr>
              <a:t>Сделайте вывод о том, почему подлежащее и сказуемое называют главными членами предложения.</a:t>
            </a:r>
            <a:endParaRPr lang="ru-RU" sz="2400" b="1" i="1" dirty="0">
              <a:solidFill>
                <a:schemeClr val="tx2">
                  <a:satMod val="13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395536" y="4149080"/>
            <a:ext cx="8568952" cy="245968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96900" indent="-514350">
              <a:buClrTx/>
              <a:buFont typeface="Constantia" pitchFamily="18" charset="0"/>
              <a:buAutoNum type="arabicParenR"/>
            </a:pPr>
            <a:r>
              <a:rPr lang="ru-RU" sz="3600" dirty="0" smtClean="0"/>
              <a:t> Пушистый снег блестел на солнце.</a:t>
            </a:r>
          </a:p>
          <a:p>
            <a:pPr marL="596900" indent="-514350">
              <a:buClrTx/>
              <a:buFont typeface="Constantia" pitchFamily="18" charset="0"/>
              <a:buAutoNum type="arabicParenR"/>
            </a:pPr>
            <a:r>
              <a:rPr lang="ru-RU" sz="3600" dirty="0" smtClean="0"/>
              <a:t> Неожиданно сверкнула ослепительная  молния.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17255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2"/>
          <p:cNvSpPr>
            <a:spLocks noGrp="1"/>
          </p:cNvSpPr>
          <p:nvPr>
            <p:ph idx="4294967295"/>
          </p:nvPr>
        </p:nvSpPr>
        <p:spPr>
          <a:xfrm>
            <a:off x="395537" y="1447800"/>
            <a:ext cx="8538914" cy="5076825"/>
          </a:xfrm>
          <a:prstGeom prst="rect">
            <a:avLst/>
          </a:prstGeo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dirty="0" smtClean="0">
                <a:latin typeface="Sylfaen" pitchFamily="18" charset="0"/>
              </a:rPr>
              <a:t>      В русском языке порядок слов может быть свободным:  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>
                <a:latin typeface="Sylfaen" pitchFamily="18" charset="0"/>
              </a:rPr>
              <a:t>   Я тебя люблю.  Тебя я люблю. Люблю я тебя.</a:t>
            </a:r>
          </a:p>
          <a:p>
            <a:pPr>
              <a:buFont typeface="Wingdings 2" pitchFamily="18" charset="2"/>
              <a:buNone/>
            </a:pPr>
            <a:endParaRPr lang="ru-RU" sz="3600" dirty="0" smtClean="0">
              <a:latin typeface="Sylfae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3600" dirty="0" smtClean="0">
                <a:latin typeface="Sylfaen" pitchFamily="18" charset="0"/>
              </a:rPr>
              <a:t>      Определяется порядок слов той целью, которую ставит перед собой автор высказывания.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74638"/>
            <a:ext cx="8538914" cy="85010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ts val="400"/>
              </a:spcBef>
              <a:buNone/>
              <a:defRPr sz="1800" b="1" kern="1200" cap="all" spc="0" baseline="0">
                <a:solidFill>
                  <a:schemeClr val="bg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Tunga" pitchFamily="2"/>
              </a:defRPr>
            </a:lvl1pPr>
          </a:lstStyle>
          <a:p>
            <a:pPr>
              <a:defRPr/>
            </a:pPr>
            <a:r>
              <a:rPr lang="ru-RU" sz="3600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Порядок слов в предложении.</a:t>
            </a:r>
            <a:endParaRPr lang="ru-RU" sz="3600" i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0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75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75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6000" b="1" i="1" dirty="0" smtClean="0">
                <a:hlinkClick r:id="rId2" action="ppaction://hlinksldjump"/>
              </a:rPr>
              <a:t>Инверсия</a:t>
            </a:r>
            <a:r>
              <a:rPr lang="ru-RU" sz="6000" b="1" i="1" dirty="0" smtClean="0"/>
              <a:t>.</a:t>
            </a:r>
            <a:endParaRPr lang="ru-RU" sz="6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196975"/>
            <a:ext cx="8101012" cy="5661025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Мой брат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купил вчера книгу </a:t>
            </a:r>
            <a:r>
              <a:rPr lang="ru-RU" dirty="0" smtClean="0"/>
              <a:t>– имеет </a:t>
            </a:r>
            <a:r>
              <a:rPr lang="ru-RU" b="1" dirty="0" smtClean="0"/>
              <a:t>прямой</a:t>
            </a:r>
            <a:r>
              <a:rPr lang="ru-RU" dirty="0" smtClean="0"/>
              <a:t> порядок слов.</a:t>
            </a:r>
          </a:p>
          <a:p>
            <a:pPr>
              <a:buFont typeface="Wingdings 2" pitchFamily="18" charset="2"/>
              <a:buNone/>
              <a:defRPr/>
            </a:pPr>
            <a:endParaRPr lang="ru-RU" sz="1600" dirty="0" smtClean="0"/>
          </a:p>
          <a:p>
            <a:pPr>
              <a:buFont typeface="Wingdings 2" pitchFamily="18" charset="2"/>
              <a:buNone/>
              <a:defRPr/>
            </a:pPr>
            <a:r>
              <a:rPr lang="ru-RU" i="1" dirty="0" smtClean="0">
                <a:solidFill>
                  <a:srgbClr val="C00000"/>
                </a:solidFill>
              </a:rPr>
              <a:t>Купил вчера книгу </a:t>
            </a:r>
            <a:r>
              <a:rPr lang="ru-RU" b="1" i="1" dirty="0" smtClean="0">
                <a:solidFill>
                  <a:srgbClr val="C00000"/>
                </a:solidFill>
              </a:rPr>
              <a:t>мой брат </a:t>
            </a:r>
            <a:r>
              <a:rPr lang="ru-RU" i="1" dirty="0" smtClean="0"/>
              <a:t>– </a:t>
            </a:r>
            <a:r>
              <a:rPr lang="ru-RU" b="1" dirty="0" smtClean="0"/>
              <a:t>инверсия</a:t>
            </a:r>
            <a:r>
              <a:rPr lang="ru-RU" dirty="0" smtClean="0"/>
              <a:t>,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dirty="0" smtClean="0"/>
              <a:t>   мы подчёркиваем, что это событие всё же произошло, видимо, вопреки каким-то трудностям.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>Брат мой </a:t>
            </a:r>
            <a:r>
              <a:rPr lang="ru-RU" sz="2800" i="1" dirty="0" smtClean="0">
                <a:solidFill>
                  <a:srgbClr val="002060"/>
                </a:solidFill>
              </a:rPr>
              <a:t>купил вчера книгу </a:t>
            </a:r>
            <a:r>
              <a:rPr lang="ru-RU" sz="2800" dirty="0" smtClean="0"/>
              <a:t>– автор стремится обратить внимание на того, кто совершил действие.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Вчера</a:t>
            </a:r>
            <a:r>
              <a:rPr lang="ru-RU" sz="2800" i="1" dirty="0" smtClean="0">
                <a:solidFill>
                  <a:schemeClr val="accent3">
                    <a:lumMod val="75000"/>
                  </a:schemeClr>
                </a:solidFill>
              </a:rPr>
              <a:t> мой брат купил книгу </a:t>
            </a:r>
            <a:r>
              <a:rPr lang="ru-RU" sz="2800" dirty="0" smtClean="0"/>
              <a:t>– на время, когда это произошло.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9306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6013" y="549275"/>
            <a:ext cx="7786687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900" b="1" dirty="0" smtClean="0"/>
              <a:t>211. </a:t>
            </a:r>
            <a:r>
              <a:rPr lang="ru-RU" sz="2700" dirty="0" smtClean="0"/>
              <a:t>Используя материалы рубрики «Теоретические сведения», докажите, что перед вами предложения.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27651" name="Содержимое 4"/>
          <p:cNvSpPr>
            <a:spLocks noGrp="1"/>
          </p:cNvSpPr>
          <p:nvPr>
            <p:ph idx="1"/>
          </p:nvPr>
        </p:nvSpPr>
        <p:spPr>
          <a:xfrm>
            <a:off x="1116013" y="2133600"/>
            <a:ext cx="7889875" cy="25908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dirty="0" smtClean="0"/>
              <a:t>1) Зеленеет трава. Пришла весна.    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М.Пришвин</a:t>
            </a:r>
            <a:r>
              <a:rPr lang="ru-RU" sz="2000" i="1" dirty="0" smtClean="0"/>
              <a:t>)</a:t>
            </a:r>
          </a:p>
          <a:p>
            <a:pPr>
              <a:buFont typeface="Wingdings 2" pitchFamily="18" charset="2"/>
              <a:buNone/>
            </a:pPr>
            <a:r>
              <a:rPr lang="ru-RU" sz="3600" dirty="0" smtClean="0"/>
              <a:t>2) Он согрел чай и разбудил своих сверстников.  </a:t>
            </a:r>
            <a:r>
              <a:rPr lang="ru-RU" sz="2000" i="1" dirty="0" smtClean="0"/>
              <a:t>(</a:t>
            </a:r>
            <a:r>
              <a:rPr lang="ru-RU" sz="2000" i="1" dirty="0" err="1" smtClean="0"/>
              <a:t>В.Арсеньев</a:t>
            </a:r>
            <a:r>
              <a:rPr lang="ru-RU" sz="2000" i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50181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65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5700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212. </a:t>
            </a:r>
            <a:r>
              <a:rPr lang="ru-RU" sz="2400" dirty="0" smtClean="0"/>
              <a:t>Определите, какие признаки характерны для данных фрагментов, а какими они не обладают. Сделайте вывод о том, можно ли считать предложениями следующую запись. </a:t>
            </a:r>
            <a:endParaRPr lang="ru-RU" sz="2400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1116013" y="2205038"/>
            <a:ext cx="7920037" cy="44640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dirty="0" smtClean="0"/>
              <a:t>       Ситцевая книга громко бежала по усатому небу, опоздавшему в компьютерную сумку. Перекрасив жалобу, доблестное упражнение темно растворилось в алмазном партере.</a:t>
            </a:r>
          </a:p>
        </p:txBody>
      </p:sp>
    </p:spTree>
    <p:extLst>
      <p:ext uri="{BB962C8B-B14F-4D97-AF65-F5344CB8AC3E}">
        <p14:creationId xmlns:p14="http://schemas.microsoft.com/office/powerpoint/2010/main" xmlns="" val="323631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67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/>
              <a:t>214. </a:t>
            </a:r>
            <a:r>
              <a:rPr lang="ru-RU" sz="2200" dirty="0" smtClean="0"/>
              <a:t>Спишите отрывок из поэмы «Полтава»  А.С.Пушкина. Подчеркните те слова, которые нарушают прямой порядок слов, т.е. стоят не на своём месте. Можно ли назвать их ключевыми для этого текста?</a:t>
            </a:r>
            <a:endParaRPr lang="ru-RU" sz="2200" dirty="0"/>
          </a:p>
        </p:txBody>
      </p:sp>
      <p:sp>
        <p:nvSpPr>
          <p:cNvPr id="29699" name="Содержимое 2"/>
          <p:cNvSpPr>
            <a:spLocks noGrp="1"/>
          </p:cNvSpPr>
          <p:nvPr>
            <p:ph sz="half" idx="1"/>
          </p:nvPr>
        </p:nvSpPr>
        <p:spPr>
          <a:xfrm>
            <a:off x="1116013" y="1916113"/>
            <a:ext cx="4049712" cy="4664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dirty="0" smtClean="0"/>
              <a:t>Тиха украинская ночь.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Прозрачно небо. Звёзды 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        блещут.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Своей дремоты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превозмочь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Не хочет воздух. Чуть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    трепещут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Сребристых тополей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          листы.</a:t>
            </a:r>
          </a:p>
        </p:txBody>
      </p:sp>
      <p:sp>
        <p:nvSpPr>
          <p:cNvPr id="29700" name="Содержимое 3"/>
          <p:cNvSpPr>
            <a:spLocks noGrp="1"/>
          </p:cNvSpPr>
          <p:nvPr>
            <p:ph sz="half" idx="2"/>
          </p:nvPr>
        </p:nvSpPr>
        <p:spPr>
          <a:xfrm>
            <a:off x="5148263" y="1916113"/>
            <a:ext cx="3867150" cy="4664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dirty="0" smtClean="0"/>
              <a:t>Луна спокойно с высоты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Над Белой Церковью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       сияет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И пышных гетманов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              сады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И старый замок озаряет.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И тихо, тихо всё кругом…</a:t>
            </a:r>
          </a:p>
          <a:p>
            <a:pPr>
              <a:buFont typeface="Wingdings 2" pitchFamily="18" charset="2"/>
              <a:buNone/>
            </a:pPr>
            <a:endParaRPr lang="ru-RU" sz="2400" dirty="0" smtClean="0"/>
          </a:p>
          <a:p>
            <a:pPr>
              <a:buFont typeface="Wingdings 2" pitchFamily="18" charset="2"/>
              <a:buNone/>
            </a:pPr>
            <a:r>
              <a:rPr lang="ru-RU" sz="2400" dirty="0" smtClean="0"/>
              <a:t>                    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А.С.Пушкин</a:t>
            </a:r>
            <a:r>
              <a:rPr lang="ru-RU" sz="2400" i="1" dirty="0" smtClean="0"/>
              <a:t>)</a:t>
            </a: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388350" y="6165850"/>
            <a:ext cx="576263" cy="47625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39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250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250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297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50"/>
                                        <p:tgtEl>
                                          <p:spTgt spid="297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699" grpId="0" build="p"/>
      <p:bldP spid="2970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75" y="1285875"/>
            <a:ext cx="2571750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70C0"/>
                </a:solidFill>
              </a:rPr>
              <a:t>согласование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3"/>
          </p:nvPr>
        </p:nvSpPr>
        <p:spPr>
          <a:xfrm>
            <a:off x="142875" y="1214438"/>
            <a:ext cx="8858250" cy="5500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согласование</a:t>
            </a:r>
          </a:p>
          <a:p>
            <a:pPr>
              <a:buFont typeface="Arial" charset="0"/>
              <a:buNone/>
            </a:pPr>
            <a:endParaRPr lang="ru-RU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138" y="260648"/>
            <a:ext cx="4114800" cy="70104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Виды связи слов в словосочетании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14688" y="1285875"/>
            <a:ext cx="2714625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38" y="1285875"/>
            <a:ext cx="2571750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примыкание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071934" y="2071678"/>
            <a:ext cx="642942" cy="64294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000100" y="2071678"/>
            <a:ext cx="642942" cy="64294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358082" y="2071678"/>
            <a:ext cx="642942" cy="64294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2875" y="2786063"/>
            <a:ext cx="2571750" cy="33575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зависимое слово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отвечает на вопросы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КАКОЙ? КОТОРЫЙ? ЧЕЙ?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согласуется с главным в роде, числе, падеже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14688" y="2786063"/>
            <a:ext cx="2571750" cy="33575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зависимое слово отвечает на  вопросы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падежей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57938" y="2786063"/>
            <a:ext cx="2571750" cy="33575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зависимое слово – неизменяемая часть речи: </a:t>
            </a:r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наречие, деепричастие, инфинитив, притяжательное местоимение: </a:t>
            </a:r>
            <a:r>
              <a:rPr lang="ru-RU" sz="2400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её, его, их</a:t>
            </a:r>
          </a:p>
        </p:txBody>
      </p:sp>
    </p:spTree>
    <p:extLst>
      <p:ext uri="{BB962C8B-B14F-4D97-AF65-F5344CB8AC3E}">
        <p14:creationId xmlns:p14="http://schemas.microsoft.com/office/powerpoint/2010/main" xmlns="" val="31994440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32877"/>
            <a:ext cx="7920880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СОГЛАСОВАНИЕ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такой вид связи, при котором  зависимое слово выступает в тех же грамматических формах (род, число, падеж), что и главное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существительное + прилагательное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существительное + причастие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существительное + порядковое   числительное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существительное +местоимение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Например: пушистым снегом, </a:t>
            </a:r>
          </a:p>
          <a:p>
            <a:pPr>
              <a:defRPr/>
            </a:pPr>
            <a:r>
              <a:rPr lang="ru-RU" sz="2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за исхоженными тропами,                                  </a:t>
            </a:r>
          </a:p>
          <a:p>
            <a:pPr>
              <a:defRPr/>
            </a:pPr>
            <a:r>
              <a:rPr lang="ru-RU" sz="2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пятый подъезд, </a:t>
            </a:r>
          </a:p>
          <a:p>
            <a:pPr>
              <a:defRPr/>
            </a:pPr>
            <a:r>
              <a:rPr lang="ru-RU" sz="28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твоего платка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193385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56084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haroni" pitchFamily="2" charset="-79"/>
              </a:rPr>
              <a:t>2.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такой вид связи, при котором  главное слово требует постановки зависимого слова в определенный падеж, с предлогом или без предлога. </a:t>
            </a:r>
          </a:p>
          <a:p>
            <a:pPr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сущ., прилаг., глаг., нареч.+ им. сущ или другие части речи, употребляемые в значении сущ.</a:t>
            </a:r>
          </a:p>
          <a:p>
            <a:pPr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Например: строительство дома, удобный для проживания, достать картинку, быстрее пули</a:t>
            </a:r>
          </a:p>
        </p:txBody>
      </p:sp>
    </p:spTree>
    <p:extLst>
      <p:ext uri="{BB962C8B-B14F-4D97-AF65-F5344CB8AC3E}">
        <p14:creationId xmlns:p14="http://schemas.microsoft.com/office/powerpoint/2010/main" xmlns="" val="85461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208912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atin typeface="Arial" charset="0"/>
                <a:cs typeface="Aharoni" pitchFamily="2" charset="-79"/>
              </a:rPr>
              <a:t>3</a:t>
            </a:r>
            <a:r>
              <a:rPr lang="ru-RU" sz="2400" b="1" dirty="0">
                <a:latin typeface="Arial" charset="0"/>
                <a:cs typeface="Aharoni" pitchFamily="2" charset="-79"/>
              </a:rPr>
              <a:t>.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Примыкание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такой вид связи, при котором зависимое слово связывается с главным только по смыслу. Примыкают обычно неизменяемые части речи (наречие, деепричастие, инфинитив)</a:t>
            </a:r>
          </a:p>
          <a:p>
            <a:pPr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глаг., сущ., прилаг., нареч. + наречие, инфинитив, деепричастие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Например: Крепко спать,</a:t>
            </a: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умение читать, </a:t>
            </a: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сидеть размышляя, </a:t>
            </a: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очень быстро</a:t>
            </a:r>
          </a:p>
        </p:txBody>
      </p:sp>
    </p:spTree>
    <p:extLst>
      <p:ext uri="{BB962C8B-B14F-4D97-AF65-F5344CB8AC3E}">
        <p14:creationId xmlns:p14="http://schemas.microsoft.com/office/powerpoint/2010/main" xmlns="" val="1928888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00063" y="357188"/>
            <a:ext cx="8215312" cy="928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1.В каком словосочетании вид связи – управление?</a:t>
            </a:r>
          </a:p>
        </p:txBody>
      </p:sp>
      <p:sp>
        <p:nvSpPr>
          <p:cNvPr id="8" name="Прямоугольник с одним вырезанным скругленным углом 7">
            <a:hlinkClick r:id="rId2" action="ppaction://hlinksldjump"/>
          </p:cNvPr>
          <p:cNvSpPr/>
          <p:nvPr/>
        </p:nvSpPr>
        <p:spPr>
          <a:xfrm>
            <a:off x="500063" y="1857375"/>
            <a:ext cx="4500562" cy="642938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запах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черемухи</a:t>
            </a:r>
          </a:p>
        </p:txBody>
      </p:sp>
      <p:sp>
        <p:nvSpPr>
          <p:cNvPr id="13" name="Прямоугольник с одним вырезанным скругленным углом 12"/>
          <p:cNvSpPr/>
          <p:nvPr/>
        </p:nvSpPr>
        <p:spPr>
          <a:xfrm>
            <a:off x="500063" y="4214813"/>
            <a:ext cx="4500562" cy="642937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приятный запах</a:t>
            </a:r>
          </a:p>
        </p:txBody>
      </p:sp>
      <p:sp>
        <p:nvSpPr>
          <p:cNvPr id="16" name="Прямоугольник с одним вырезанным скругленным углом 15"/>
          <p:cNvSpPr/>
          <p:nvPr/>
        </p:nvSpPr>
        <p:spPr>
          <a:xfrm>
            <a:off x="500063" y="3000375"/>
            <a:ext cx="4500562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цветочный аромат</a:t>
            </a:r>
          </a:p>
        </p:txBody>
      </p:sp>
    </p:spTree>
    <p:extLst>
      <p:ext uri="{BB962C8B-B14F-4D97-AF65-F5344CB8AC3E}">
        <p14:creationId xmlns:p14="http://schemas.microsoft.com/office/powerpoint/2010/main" xmlns="" val="33100989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quarter" idx="13"/>
          </p:nvPr>
        </p:nvSpPr>
        <p:spPr>
          <a:xfrm>
            <a:off x="457200" y="1857375"/>
            <a:ext cx="4614863" cy="642938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управление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9559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2.Определите вид связи в словосочетании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приятный запах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одним вырезанным скругленным углом 9"/>
          <p:cNvSpPr/>
          <p:nvPr/>
        </p:nvSpPr>
        <p:spPr>
          <a:xfrm>
            <a:off x="428625" y="3214688"/>
            <a:ext cx="4643438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согласование</a:t>
            </a:r>
          </a:p>
        </p:txBody>
      </p:sp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428625" y="4572000"/>
            <a:ext cx="4643438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примыкание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4653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457200" y="1928813"/>
            <a:ext cx="4614863" cy="785812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душистая черемуха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88927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3.В каком словосочетании связь – согласование?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одним вырезанным скругленным углом 8"/>
          <p:cNvSpPr/>
          <p:nvPr/>
        </p:nvSpPr>
        <p:spPr>
          <a:xfrm>
            <a:off x="428625" y="3357563"/>
            <a:ext cx="5357813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б) наслаждается красотой</a:t>
            </a:r>
          </a:p>
        </p:txBody>
      </p:sp>
      <p:sp>
        <p:nvSpPr>
          <p:cNvPr id="10" name="Прямоугольник с одним вырезанным скругленным углом 9"/>
          <p:cNvSpPr/>
          <p:nvPr/>
        </p:nvSpPr>
        <p:spPr>
          <a:xfrm>
            <a:off x="428625" y="4714875"/>
            <a:ext cx="4500563" cy="714375"/>
          </a:xfrm>
          <a:prstGeom prst="snip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в) любуясь цветами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0526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130</TotalTime>
  <Words>1023</Words>
  <Application>Microsoft Office PowerPoint</Application>
  <PresentationFormat>Экран (4:3)</PresentationFormat>
  <Paragraphs>200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BlackTie</vt:lpstr>
      <vt:lpstr>Солнцестояние</vt:lpstr>
      <vt:lpstr>1_Солнцестояние</vt:lpstr>
      <vt:lpstr>МБОУ Гобикская  СОШ</vt:lpstr>
      <vt:lpstr>Повторение.   «Виды  связи  в  словосочетании»</vt:lpstr>
      <vt:lpstr>Виды связи слов в словосочетании</vt:lpstr>
      <vt:lpstr>Слайд 4</vt:lpstr>
      <vt:lpstr>Слайд 5</vt:lpstr>
      <vt:lpstr>Слайд 6</vt:lpstr>
      <vt:lpstr>Слайд 7</vt:lpstr>
      <vt:lpstr>2.Определите вид связи в словосочетании приятный запах </vt:lpstr>
      <vt:lpstr>3.В каком словосочетании связь – согласование?</vt:lpstr>
      <vt:lpstr>4.В каком словосочетании связь – управление?</vt:lpstr>
      <vt:lpstr>5.Укажи «третье лишнее»</vt:lpstr>
      <vt:lpstr>6.В каком словосочетании связь – примыкание?</vt:lpstr>
      <vt:lpstr>Какое сочетание слов не является словосочетанием? Почему?</vt:lpstr>
      <vt:lpstr>Слайд 14</vt:lpstr>
      <vt:lpstr>Слайд 15</vt:lpstr>
      <vt:lpstr>Слайд 16</vt:lpstr>
      <vt:lpstr> Предложение является частью текста и служит для общения (коммуникации) говорящего и слушающего, читающего и пишущего.</vt:lpstr>
      <vt:lpstr>Предложения  бывают:</vt:lpstr>
      <vt:lpstr>Предложения  бывают:</vt:lpstr>
      <vt:lpstr>Слайд 20</vt:lpstr>
      <vt:lpstr>Слайд 21</vt:lpstr>
      <vt:lpstr>Слайд 22</vt:lpstr>
      <vt:lpstr>Слайд 23</vt:lpstr>
      <vt:lpstr>Инверсия.</vt:lpstr>
      <vt:lpstr>211. Используя материалы рубрики «Теоретические сведения», докажите, что перед вами предложения.  </vt:lpstr>
      <vt:lpstr>212. Определите, какие признаки характерны для данных фрагментов, а какими они не обладают. Сделайте вывод о том, можно ли считать предложениями следующую запись. </vt:lpstr>
      <vt:lpstr>214. Спишите отрывок из поэмы «Полтава»  А.С.Пушкина. Подчеркните те слова, которые нарушают прямой порядок слов, т.е. стоят не на своём месте. Можно ли назвать их ключевыми для этого текста?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Гобикская  СОШ</dc:title>
  <dc:creator>Povelica-86</dc:creator>
  <cp:lastModifiedBy>890</cp:lastModifiedBy>
  <cp:revision>16</cp:revision>
  <dcterms:created xsi:type="dcterms:W3CDTF">2015-11-08T16:59:56Z</dcterms:created>
  <dcterms:modified xsi:type="dcterms:W3CDTF">2018-02-03T06:27:53Z</dcterms:modified>
</cp:coreProperties>
</file>