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2" r:id="rId8"/>
    <p:sldId id="263" r:id="rId9"/>
    <p:sldId id="267" r:id="rId10"/>
    <p:sldId id="268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5F529E7-F640-45B2-AB62-38C63B213807}" type="datetimeFigureOut">
              <a:rPr lang="ru-RU" smtClean="0"/>
              <a:pPr/>
              <a:t>05.02.2018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6875245-97AC-449A-ADF2-77E3094CBB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529E7-F640-45B2-AB62-38C63B213807}" type="datetimeFigureOut">
              <a:rPr lang="ru-RU" smtClean="0"/>
              <a:pPr/>
              <a:t>05.02.2018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5245-97AC-449A-ADF2-77E3094CBB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529E7-F640-45B2-AB62-38C63B213807}" type="datetimeFigureOut">
              <a:rPr lang="ru-RU" smtClean="0"/>
              <a:pPr/>
              <a:t>05.02.2018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5245-97AC-449A-ADF2-77E3094CBB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5F529E7-F640-45B2-AB62-38C63B213807}" type="datetimeFigureOut">
              <a:rPr lang="ru-RU" smtClean="0"/>
              <a:pPr/>
              <a:t>05.02.2018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5245-97AC-449A-ADF2-77E3094CBB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5F529E7-F640-45B2-AB62-38C63B213807}" type="datetimeFigureOut">
              <a:rPr lang="ru-RU" smtClean="0"/>
              <a:pPr/>
              <a:t>05.02.2018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6875245-97AC-449A-ADF2-77E3094CBB0D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5F529E7-F640-45B2-AB62-38C63B213807}" type="datetimeFigureOut">
              <a:rPr lang="ru-RU" smtClean="0"/>
              <a:pPr/>
              <a:t>05.02.2018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6875245-97AC-449A-ADF2-77E3094CBB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5F529E7-F640-45B2-AB62-38C63B213807}" type="datetimeFigureOut">
              <a:rPr lang="ru-RU" smtClean="0"/>
              <a:pPr/>
              <a:t>05.02.2018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6875245-97AC-449A-ADF2-77E3094CBB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529E7-F640-45B2-AB62-38C63B213807}" type="datetimeFigureOut">
              <a:rPr lang="ru-RU" smtClean="0"/>
              <a:pPr/>
              <a:t>05.02.2018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5245-97AC-449A-ADF2-77E3094CBB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5F529E7-F640-45B2-AB62-38C63B213807}" type="datetimeFigureOut">
              <a:rPr lang="ru-RU" smtClean="0"/>
              <a:pPr/>
              <a:t>05.02.2018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6875245-97AC-449A-ADF2-77E3094CBB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5F529E7-F640-45B2-AB62-38C63B213807}" type="datetimeFigureOut">
              <a:rPr lang="ru-RU" smtClean="0"/>
              <a:pPr/>
              <a:t>05.02.2018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6875245-97AC-449A-ADF2-77E3094CBB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5F529E7-F640-45B2-AB62-38C63B213807}" type="datetimeFigureOut">
              <a:rPr lang="ru-RU" smtClean="0"/>
              <a:pPr/>
              <a:t>05.02.2018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6875245-97AC-449A-ADF2-77E3094CBB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5F529E7-F640-45B2-AB62-38C63B213807}" type="datetimeFigureOut">
              <a:rPr lang="ru-RU" smtClean="0"/>
              <a:pPr/>
              <a:t>05.02.2018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6875245-97AC-449A-ADF2-77E3094CBB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996952"/>
            <a:ext cx="8568952" cy="1470025"/>
          </a:xfrm>
        </p:spPr>
        <p:txBody>
          <a:bodyPr>
            <a:noAutofit/>
          </a:bodyPr>
          <a:lstStyle/>
          <a:p>
            <a:pPr algn="ctr"/>
            <a:r>
              <a:rPr lang="en-US" sz="13600" b="1" dirty="0" smtClean="0">
                <a:latin typeface="Edwardian Script ITC" pitchFamily="66" charset="0"/>
              </a:rPr>
              <a:t>Present Continuous </a:t>
            </a:r>
            <a:endParaRPr lang="ru-RU" sz="13600" b="1" dirty="0"/>
          </a:p>
        </p:txBody>
      </p:sp>
      <p:pic>
        <p:nvPicPr>
          <p:cNvPr id="5" name="Рисунок 4" descr="131глкне96618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3717032"/>
            <a:ext cx="3456384" cy="3456384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20688"/>
            <a:ext cx="9144000" cy="1584177"/>
          </a:xfrm>
        </p:spPr>
        <p:txBody>
          <a:bodyPr>
            <a:noAutofit/>
          </a:bodyPr>
          <a:lstStyle/>
          <a:p>
            <a:pPr algn="l"/>
            <a:r>
              <a:rPr lang="ru-RU" sz="3500" dirty="0" smtClean="0"/>
              <a:t>К односложным глаголам с гласной между двумя согласными удваивается последняя согласная </a:t>
            </a:r>
            <a:r>
              <a:rPr lang="ru-RU" sz="3500" dirty="0"/>
              <a:t>и добавляется -</a:t>
            </a:r>
            <a:r>
              <a:rPr lang="ru-RU" sz="3500" dirty="0" err="1"/>
              <a:t>ing</a:t>
            </a:r>
            <a:r>
              <a:rPr lang="ru-RU" sz="3500" dirty="0"/>
              <a:t>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780928"/>
            <a:ext cx="8062912" cy="1752600"/>
          </a:xfrm>
        </p:spPr>
        <p:txBody>
          <a:bodyPr>
            <a:normAutofit/>
          </a:bodyPr>
          <a:lstStyle/>
          <a:p>
            <a:pPr algn="ctr"/>
            <a:r>
              <a:rPr lang="en-US" sz="9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Sit - sit</a:t>
            </a:r>
            <a:r>
              <a:rPr lang="en-US" sz="9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ting</a:t>
            </a:r>
            <a:endParaRPr lang="ru-RU" sz="90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05982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467544" y="1124744"/>
            <a:ext cx="8062912" cy="2952328"/>
          </a:xfrm>
        </p:spPr>
        <p:txBody>
          <a:bodyPr>
            <a:noAutofit/>
          </a:bodyPr>
          <a:lstStyle/>
          <a:p>
            <a:pPr algn="ctr"/>
            <a:r>
              <a:rPr lang="ru-RU" sz="5000" dirty="0" smtClean="0"/>
              <a:t>Презентация выполнена  педагогом английского языка Ахметшиной </a:t>
            </a:r>
            <a:r>
              <a:rPr lang="ru-RU" sz="5000" dirty="0" err="1" smtClean="0"/>
              <a:t>Инзилей</a:t>
            </a:r>
            <a:r>
              <a:rPr lang="ru-RU" sz="5000" dirty="0" smtClean="0"/>
              <a:t>.</a:t>
            </a:r>
            <a:endParaRPr lang="ru-RU" sz="50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еркes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83289">
            <a:off x="7341333" y="4342632"/>
            <a:ext cx="1609853" cy="200230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89906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Используется :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363272" cy="6093296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Когда мы говорим о действиях, происходящих сейчас, в момент речи</a:t>
            </a:r>
            <a:endParaRPr lang="en-US" sz="28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64008" indent="0">
              <a:buNone/>
            </a:pPr>
            <a:r>
              <a:rPr lang="en-US" sz="2800" dirty="0">
                <a:solidFill>
                  <a:schemeClr val="accent4">
                    <a:lumMod val="50000"/>
                  </a:schemeClr>
                </a:solidFill>
              </a:rPr>
              <a:t>He is reading a book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now</a:t>
            </a:r>
            <a:endParaRPr lang="en-US" sz="28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Когда мы говорим о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действиях, происходящих в настоящий            период времени</a:t>
            </a:r>
          </a:p>
          <a:p>
            <a:pPr marL="64008" indent="0">
              <a:buNone/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I am working for my exam</a:t>
            </a:r>
            <a:endParaRPr lang="ru-RU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Когда мы говорим о запланированном действии в будущем</a:t>
            </a:r>
          </a:p>
          <a:p>
            <a:pPr>
              <a:buNone/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I am playing tennis on Saturday</a:t>
            </a:r>
            <a:endParaRPr lang="ru-RU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Ключевые слова :</a:t>
            </a:r>
          </a:p>
          <a:p>
            <a:pPr>
              <a:buNone/>
            </a:pPr>
            <a:r>
              <a:rPr lang="en-US" b="1" u="sng" dirty="0">
                <a:solidFill>
                  <a:srgbClr val="7030A0"/>
                </a:solidFill>
              </a:rPr>
              <a:t>a</a:t>
            </a:r>
            <a:r>
              <a:rPr lang="en-US" b="1" u="sng" dirty="0" smtClean="0">
                <a:solidFill>
                  <a:srgbClr val="7030A0"/>
                </a:solidFill>
              </a:rPr>
              <a:t>t the moment, now, always, these days, at present, tonight, still</a:t>
            </a:r>
            <a:endParaRPr lang="ru-RU" b="1" u="sng" dirty="0" smtClean="0">
              <a:solidFill>
                <a:srgbClr val="7030A0"/>
              </a:solidFill>
            </a:endParaRPr>
          </a:p>
          <a:p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578358" indent="-514350"/>
            <a:endParaRPr lang="ru-RU" dirty="0" smtClean="0"/>
          </a:p>
        </p:txBody>
      </p:sp>
      <p:pic>
        <p:nvPicPr>
          <p:cNvPr id="5" name="Рисунок 4" descr="iнелmages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34225" y="2132856"/>
            <a:ext cx="2009775" cy="2276475"/>
          </a:xfrm>
          <a:prstGeom prst="rect">
            <a:avLst/>
          </a:prstGeom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aееккges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3888" y="2276872"/>
            <a:ext cx="1666875" cy="2752725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271464"/>
            <a:ext cx="8352928" cy="1362075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Образование времени:</a:t>
            </a:r>
            <a:endParaRPr lang="ru-RU" sz="60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0" y="1844824"/>
            <a:ext cx="9144000" cy="4869160"/>
          </a:xfrm>
        </p:spPr>
        <p:txBody>
          <a:bodyPr>
            <a:normAutofit fontScale="25000" lnSpcReduction="20000"/>
          </a:bodyPr>
          <a:lstStyle/>
          <a:p>
            <a:r>
              <a:rPr lang="en-US" sz="16000" b="1" u="sng" dirty="0" smtClean="0">
                <a:solidFill>
                  <a:schemeClr val="accent4">
                    <a:lumMod val="50000"/>
                  </a:schemeClr>
                </a:solidFill>
              </a:rPr>
              <a:t>Утвердительные </a:t>
            </a:r>
            <a:r>
              <a:rPr lang="en-US" sz="16000" b="1" u="sng" dirty="0" err="1" smtClean="0">
                <a:solidFill>
                  <a:schemeClr val="accent4">
                    <a:lumMod val="50000"/>
                  </a:schemeClr>
                </a:solidFill>
              </a:rPr>
              <a:t>предложения</a:t>
            </a:r>
            <a:r>
              <a:rPr lang="en-US" sz="16000" b="1" u="sng" dirty="0" smtClean="0">
                <a:solidFill>
                  <a:schemeClr val="accent4">
                    <a:lumMod val="50000"/>
                  </a:schemeClr>
                </a:solidFill>
              </a:rPr>
              <a:t>:</a:t>
            </a:r>
            <a:endParaRPr lang="ru-RU" sz="16000" b="1" u="sng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lnSpc>
                <a:spcPct val="170000"/>
              </a:lnSpc>
            </a:pPr>
            <a:r>
              <a:rPr lang="en-US" sz="15200" b="1" dirty="0" smtClean="0">
                <a:solidFill>
                  <a:schemeClr val="accent4">
                    <a:lumMod val="75000"/>
                  </a:schemeClr>
                </a:solidFill>
              </a:rPr>
              <a:t>I am playing                 We are playing</a:t>
            </a:r>
          </a:p>
          <a:p>
            <a:pPr>
              <a:lnSpc>
                <a:spcPct val="170000"/>
              </a:lnSpc>
            </a:pPr>
            <a:r>
              <a:rPr lang="en-US" sz="15200" b="1" dirty="0" smtClean="0">
                <a:solidFill>
                  <a:schemeClr val="accent4">
                    <a:lumMod val="75000"/>
                  </a:schemeClr>
                </a:solidFill>
              </a:rPr>
              <a:t>You are playing           You are playing</a:t>
            </a:r>
          </a:p>
          <a:p>
            <a:pPr>
              <a:lnSpc>
                <a:spcPct val="120000"/>
              </a:lnSpc>
            </a:pPr>
            <a:r>
              <a:rPr lang="en-US" sz="15200" b="1" dirty="0" smtClean="0">
                <a:solidFill>
                  <a:schemeClr val="accent4">
                    <a:lumMod val="75000"/>
                  </a:schemeClr>
                </a:solidFill>
              </a:rPr>
              <a:t>He</a:t>
            </a:r>
            <a:r>
              <a:rPr lang="en-US" sz="152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15200" b="1" dirty="0" smtClean="0">
                <a:solidFill>
                  <a:schemeClr val="accent4">
                    <a:lumMod val="75000"/>
                  </a:schemeClr>
                </a:solidFill>
              </a:rPr>
              <a:t>- </a:t>
            </a:r>
          </a:p>
          <a:p>
            <a:pPr>
              <a:lnSpc>
                <a:spcPct val="120000"/>
              </a:lnSpc>
            </a:pPr>
            <a:r>
              <a:rPr lang="en-US" sz="15200" b="1" dirty="0" smtClean="0">
                <a:solidFill>
                  <a:schemeClr val="accent4">
                    <a:lumMod val="75000"/>
                  </a:schemeClr>
                </a:solidFill>
              </a:rPr>
              <a:t>She-  </a:t>
            </a:r>
            <a:r>
              <a:rPr lang="en-US" sz="15200" b="1" dirty="0" smtClean="0">
                <a:solidFill>
                  <a:srgbClr val="FF0000"/>
                </a:solidFill>
              </a:rPr>
              <a:t>is </a:t>
            </a:r>
            <a:r>
              <a:rPr lang="en-US" sz="15200" b="1" dirty="0" smtClean="0">
                <a:solidFill>
                  <a:schemeClr val="accent4">
                    <a:lumMod val="75000"/>
                  </a:schemeClr>
                </a:solidFill>
              </a:rPr>
              <a:t>playing</a:t>
            </a:r>
            <a:r>
              <a:rPr lang="en-US" sz="15200" b="1" dirty="0" smtClean="0">
                <a:solidFill>
                  <a:srgbClr val="FF0000"/>
                </a:solidFill>
              </a:rPr>
              <a:t>          </a:t>
            </a:r>
            <a:r>
              <a:rPr lang="en-US" sz="15200" b="1" dirty="0" smtClean="0">
                <a:solidFill>
                  <a:schemeClr val="accent4">
                    <a:lumMod val="75000"/>
                  </a:schemeClr>
                </a:solidFill>
              </a:rPr>
              <a:t>They are playing</a:t>
            </a:r>
            <a:endParaRPr lang="ru-RU" sz="15200" b="1" dirty="0">
              <a:solidFill>
                <a:schemeClr val="accent4">
                  <a:lumMod val="7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en-US" sz="15200" b="1" dirty="0" smtClean="0">
                <a:solidFill>
                  <a:schemeClr val="accent4">
                    <a:lumMod val="75000"/>
                  </a:schemeClr>
                </a:solidFill>
              </a:rPr>
              <a:t>It - </a:t>
            </a:r>
            <a:endParaRPr lang="ru-RU" sz="15200" dirty="0" smtClean="0"/>
          </a:p>
          <a:p>
            <a:endParaRPr lang="ru-RU" dirty="0" smtClean="0"/>
          </a:p>
          <a:p>
            <a:r>
              <a:rPr lang="en-US" sz="4000" dirty="0" smtClean="0"/>
              <a:t>	</a:t>
            </a:r>
            <a:endParaRPr lang="ru-RU" sz="40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1464"/>
            <a:ext cx="8460432" cy="1362075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Вопросительные предложения:</a:t>
            </a:r>
            <a:endParaRPr lang="ru-RU" sz="6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2204864"/>
            <a:ext cx="9144000" cy="4320480"/>
          </a:xfrm>
        </p:spPr>
        <p:txBody>
          <a:bodyPr>
            <a:normAutofit/>
          </a:bodyPr>
          <a:lstStyle/>
          <a:p>
            <a:r>
              <a:rPr lang="en-US" sz="3900" b="1" u="sng" dirty="0" smtClean="0">
                <a:solidFill>
                  <a:schemeClr val="accent4">
                    <a:lumMod val="75000"/>
                  </a:schemeClr>
                </a:solidFill>
              </a:rPr>
              <a:t>Am</a:t>
            </a:r>
            <a:r>
              <a:rPr lang="en-US" sz="3900" dirty="0" smtClean="0">
                <a:solidFill>
                  <a:schemeClr val="accent4">
                    <a:lumMod val="75000"/>
                  </a:schemeClr>
                </a:solidFill>
              </a:rPr>
              <a:t> I play</a:t>
            </a:r>
            <a:r>
              <a:rPr lang="en-US" sz="3900" u="sng" dirty="0" smtClean="0">
                <a:solidFill>
                  <a:srgbClr val="FF0000"/>
                </a:solidFill>
              </a:rPr>
              <a:t>ing</a:t>
            </a:r>
            <a:r>
              <a:rPr lang="en-US" sz="3900" dirty="0" smtClean="0">
                <a:solidFill>
                  <a:schemeClr val="accent4">
                    <a:lumMod val="75000"/>
                  </a:schemeClr>
                </a:solidFill>
              </a:rPr>
              <a:t>?	        </a:t>
            </a:r>
            <a:r>
              <a:rPr lang="en-US" sz="3900" b="1" i="1" u="sng" dirty="0" smtClean="0">
                <a:solidFill>
                  <a:schemeClr val="accent4">
                    <a:lumMod val="75000"/>
                  </a:schemeClr>
                </a:solidFill>
              </a:rPr>
              <a:t>Are</a:t>
            </a:r>
            <a:r>
              <a:rPr lang="en-US" sz="3900" dirty="0" smtClean="0">
                <a:solidFill>
                  <a:schemeClr val="accent4">
                    <a:lumMod val="75000"/>
                  </a:schemeClr>
                </a:solidFill>
              </a:rPr>
              <a:t> we play</a:t>
            </a:r>
            <a:r>
              <a:rPr lang="en-US" sz="3900" u="sng" dirty="0" smtClean="0">
                <a:solidFill>
                  <a:srgbClr val="FF0000"/>
                </a:solidFill>
              </a:rPr>
              <a:t>ing</a:t>
            </a:r>
            <a:r>
              <a:rPr lang="en-US" sz="3900" dirty="0" smtClean="0">
                <a:solidFill>
                  <a:schemeClr val="accent4">
                    <a:lumMod val="75000"/>
                  </a:schemeClr>
                </a:solidFill>
              </a:rPr>
              <a:t>?</a:t>
            </a:r>
          </a:p>
          <a:p>
            <a:r>
              <a:rPr lang="en-US" sz="3900" b="1" u="sng" dirty="0" smtClean="0">
                <a:solidFill>
                  <a:schemeClr val="accent4">
                    <a:lumMod val="75000"/>
                  </a:schemeClr>
                </a:solidFill>
              </a:rPr>
              <a:t>Are</a:t>
            </a:r>
            <a:r>
              <a:rPr lang="en-US" sz="3900" dirty="0" smtClean="0">
                <a:solidFill>
                  <a:schemeClr val="accent4">
                    <a:lumMod val="75000"/>
                  </a:schemeClr>
                </a:solidFill>
              </a:rPr>
              <a:t> you play</a:t>
            </a:r>
            <a:r>
              <a:rPr lang="en-US" sz="3900" u="sng" dirty="0" smtClean="0">
                <a:solidFill>
                  <a:srgbClr val="FF0000"/>
                </a:solidFill>
              </a:rPr>
              <a:t>ing</a:t>
            </a:r>
            <a:r>
              <a:rPr lang="en-US" sz="3900" dirty="0" smtClean="0">
                <a:solidFill>
                  <a:schemeClr val="accent4">
                    <a:lumMod val="75000"/>
                  </a:schemeClr>
                </a:solidFill>
              </a:rPr>
              <a:t>?	 </a:t>
            </a:r>
            <a:r>
              <a:rPr lang="en-US" sz="3900" b="1" u="sng" dirty="0" smtClean="0">
                <a:solidFill>
                  <a:schemeClr val="accent4">
                    <a:lumMod val="75000"/>
                  </a:schemeClr>
                </a:solidFill>
              </a:rPr>
              <a:t>Are</a:t>
            </a:r>
            <a:r>
              <a:rPr lang="en-US" sz="3900" dirty="0" smtClean="0">
                <a:solidFill>
                  <a:schemeClr val="accent4">
                    <a:lumMod val="75000"/>
                  </a:schemeClr>
                </a:solidFill>
              </a:rPr>
              <a:t> you play</a:t>
            </a:r>
            <a:r>
              <a:rPr lang="en-US" sz="3900" u="sng" dirty="0" smtClean="0">
                <a:solidFill>
                  <a:srgbClr val="FF0000"/>
                </a:solidFill>
              </a:rPr>
              <a:t>ing</a:t>
            </a:r>
            <a:r>
              <a:rPr lang="en-US" sz="3900" dirty="0" smtClean="0">
                <a:solidFill>
                  <a:schemeClr val="accent4">
                    <a:lumMod val="75000"/>
                  </a:schemeClr>
                </a:solidFill>
              </a:rPr>
              <a:t>?</a:t>
            </a:r>
          </a:p>
          <a:p>
            <a:r>
              <a:rPr lang="en-US" sz="3900" b="1" i="1" u="sng" dirty="0" smtClean="0">
                <a:solidFill>
                  <a:srgbClr val="FF0000"/>
                </a:solidFill>
              </a:rPr>
              <a:t>Is</a:t>
            </a:r>
            <a:r>
              <a:rPr lang="en-US" sz="3900" dirty="0" smtClean="0">
                <a:solidFill>
                  <a:schemeClr val="accent4">
                    <a:lumMod val="75000"/>
                  </a:schemeClr>
                </a:solidFill>
              </a:rPr>
              <a:t> he </a:t>
            </a:r>
            <a:r>
              <a:rPr lang="en-US" sz="3900" dirty="0">
                <a:solidFill>
                  <a:schemeClr val="accent4">
                    <a:lumMod val="75000"/>
                  </a:schemeClr>
                </a:solidFill>
              </a:rPr>
              <a:t>/</a:t>
            </a:r>
            <a:r>
              <a:rPr lang="en-US" sz="3900" dirty="0" smtClean="0">
                <a:solidFill>
                  <a:schemeClr val="accent4">
                    <a:lumMod val="75000"/>
                  </a:schemeClr>
                </a:solidFill>
              </a:rPr>
              <a:t>she/</a:t>
            </a:r>
            <a:r>
              <a:rPr lang="en-US" sz="3900" dirty="0">
                <a:solidFill>
                  <a:schemeClr val="accent4">
                    <a:lumMod val="75000"/>
                  </a:schemeClr>
                </a:solidFill>
              </a:rPr>
              <a:t>it</a:t>
            </a:r>
            <a:r>
              <a:rPr lang="en-US" sz="3900" dirty="0" smtClean="0">
                <a:solidFill>
                  <a:schemeClr val="accent4">
                    <a:lumMod val="75000"/>
                  </a:schemeClr>
                </a:solidFill>
              </a:rPr>
              <a:t>             </a:t>
            </a:r>
            <a:r>
              <a:rPr lang="en-US" sz="3900" b="1" u="sng" dirty="0" smtClean="0">
                <a:solidFill>
                  <a:schemeClr val="accent4">
                    <a:lumMod val="75000"/>
                  </a:schemeClr>
                </a:solidFill>
              </a:rPr>
              <a:t>Are</a:t>
            </a:r>
            <a:r>
              <a:rPr lang="en-US" sz="3900" dirty="0" smtClean="0">
                <a:solidFill>
                  <a:schemeClr val="accent4">
                    <a:lumMod val="75000"/>
                  </a:schemeClr>
                </a:solidFill>
              </a:rPr>
              <a:t> they play</a:t>
            </a:r>
            <a:r>
              <a:rPr lang="en-US" sz="3900" u="sng" dirty="0" smtClean="0">
                <a:solidFill>
                  <a:srgbClr val="FF0000"/>
                </a:solidFill>
              </a:rPr>
              <a:t>ing</a:t>
            </a:r>
            <a:r>
              <a:rPr lang="en-US" sz="3900" dirty="0" smtClean="0">
                <a:solidFill>
                  <a:schemeClr val="accent4">
                    <a:lumMod val="75000"/>
                  </a:schemeClr>
                </a:solidFill>
              </a:rPr>
              <a:t>?</a:t>
            </a:r>
          </a:p>
          <a:p>
            <a:r>
              <a:rPr lang="en-US" sz="3900" dirty="0" smtClean="0">
                <a:solidFill>
                  <a:schemeClr val="accent4">
                    <a:lumMod val="75000"/>
                  </a:schemeClr>
                </a:solidFill>
              </a:rPr>
              <a:t>play</a:t>
            </a:r>
            <a:r>
              <a:rPr lang="en-US" sz="3900" u="sng" dirty="0" smtClean="0">
                <a:solidFill>
                  <a:srgbClr val="FF0000"/>
                </a:solidFill>
              </a:rPr>
              <a:t>ing</a:t>
            </a:r>
            <a:r>
              <a:rPr lang="en-US" sz="3900" dirty="0" smtClean="0">
                <a:solidFill>
                  <a:schemeClr val="accent4">
                    <a:lumMod val="75000"/>
                  </a:schemeClr>
                </a:solidFill>
              </a:rPr>
              <a:t>?	</a:t>
            </a:r>
            <a:endParaRPr lang="ru-RU" sz="39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Рисунок 3" descr="imеркеges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4790680"/>
            <a:ext cx="1619672" cy="2067320"/>
          </a:xfrm>
          <a:prstGeom prst="rect">
            <a:avLst/>
          </a:prstGeom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dirty="0" smtClean="0"/>
              <a:t>Специальный вопрос :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3212976"/>
            <a:ext cx="3886200" cy="2286000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 descr="C:\Users\МОКУ СОШ с.Рятамак\Desktop\през кон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8840"/>
            <a:ext cx="9144000" cy="48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ыыпрвнр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1772816"/>
            <a:ext cx="1799456" cy="2136854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/>
              <a:t>Отрицательные предложения:</a:t>
            </a:r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2276872"/>
            <a:ext cx="9144000" cy="4248472"/>
          </a:xfrm>
        </p:spPr>
        <p:txBody>
          <a:bodyPr>
            <a:noAutofit/>
          </a:bodyPr>
          <a:lstStyle/>
          <a:p>
            <a:r>
              <a:rPr lang="en-US" sz="3400" dirty="0" smtClean="0">
                <a:solidFill>
                  <a:schemeClr val="accent4">
                    <a:lumMod val="75000"/>
                  </a:schemeClr>
                </a:solidFill>
              </a:rPr>
              <a:t>I </a:t>
            </a:r>
            <a:r>
              <a:rPr lang="en-US" sz="3400" b="1" i="1" u="sng" dirty="0" smtClean="0">
                <a:solidFill>
                  <a:schemeClr val="accent4">
                    <a:lumMod val="75000"/>
                  </a:schemeClr>
                </a:solidFill>
              </a:rPr>
              <a:t>am not </a:t>
            </a:r>
            <a:r>
              <a:rPr lang="en-US" sz="3400" dirty="0" smtClean="0">
                <a:solidFill>
                  <a:schemeClr val="accent4">
                    <a:lumMod val="75000"/>
                  </a:schemeClr>
                </a:solidFill>
              </a:rPr>
              <a:t>play</a:t>
            </a:r>
            <a:r>
              <a:rPr lang="en-US" sz="3400" dirty="0" smtClean="0">
                <a:solidFill>
                  <a:srgbClr val="FF0000"/>
                </a:solidFill>
              </a:rPr>
              <a:t>ing</a:t>
            </a:r>
            <a:r>
              <a:rPr lang="en-US" sz="3400" dirty="0" smtClean="0">
                <a:solidFill>
                  <a:schemeClr val="accent4">
                    <a:lumMod val="75000"/>
                  </a:schemeClr>
                </a:solidFill>
              </a:rPr>
              <a:t>	         We </a:t>
            </a:r>
            <a:r>
              <a:rPr lang="en-US" sz="3400" b="1" i="1" u="sng" dirty="0" smtClean="0">
                <a:solidFill>
                  <a:schemeClr val="accent4">
                    <a:lumMod val="75000"/>
                  </a:schemeClr>
                </a:solidFill>
              </a:rPr>
              <a:t>are not </a:t>
            </a:r>
            <a:r>
              <a:rPr lang="en-US" sz="3400" dirty="0" smtClean="0">
                <a:solidFill>
                  <a:schemeClr val="accent4">
                    <a:lumMod val="75000"/>
                  </a:schemeClr>
                </a:solidFill>
              </a:rPr>
              <a:t>play</a:t>
            </a:r>
            <a:r>
              <a:rPr lang="en-US" sz="3400" dirty="0" smtClean="0">
                <a:solidFill>
                  <a:srgbClr val="FF0000"/>
                </a:solidFill>
              </a:rPr>
              <a:t>ing</a:t>
            </a:r>
            <a:endParaRPr lang="en-US" sz="3400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n-US" sz="3400" dirty="0" smtClean="0">
                <a:solidFill>
                  <a:schemeClr val="accent4">
                    <a:lumMod val="75000"/>
                  </a:schemeClr>
                </a:solidFill>
              </a:rPr>
              <a:t>You </a:t>
            </a:r>
            <a:r>
              <a:rPr lang="en-US" sz="3400" b="1" i="1" u="sng" dirty="0" smtClean="0">
                <a:solidFill>
                  <a:schemeClr val="accent4">
                    <a:lumMod val="75000"/>
                  </a:schemeClr>
                </a:solidFill>
              </a:rPr>
              <a:t>are not </a:t>
            </a:r>
            <a:r>
              <a:rPr lang="en-US" sz="3400" dirty="0" smtClean="0">
                <a:solidFill>
                  <a:schemeClr val="accent4">
                    <a:lumMod val="75000"/>
                  </a:schemeClr>
                </a:solidFill>
              </a:rPr>
              <a:t>play</a:t>
            </a:r>
            <a:r>
              <a:rPr lang="en-US" sz="3400" dirty="0" smtClean="0">
                <a:solidFill>
                  <a:srgbClr val="FF0000"/>
                </a:solidFill>
              </a:rPr>
              <a:t>ing</a:t>
            </a:r>
            <a:r>
              <a:rPr lang="en-US" sz="3400" dirty="0" smtClean="0">
                <a:solidFill>
                  <a:schemeClr val="accent4">
                    <a:lumMod val="75000"/>
                  </a:schemeClr>
                </a:solidFill>
              </a:rPr>
              <a:t>	 You </a:t>
            </a:r>
            <a:r>
              <a:rPr lang="en-US" sz="3400" b="1" i="1" u="sng" dirty="0" smtClean="0">
                <a:solidFill>
                  <a:schemeClr val="accent4">
                    <a:lumMod val="75000"/>
                  </a:schemeClr>
                </a:solidFill>
              </a:rPr>
              <a:t>are not</a:t>
            </a:r>
            <a:r>
              <a:rPr lang="en-US" sz="3400" dirty="0" smtClean="0">
                <a:solidFill>
                  <a:schemeClr val="accent4">
                    <a:lumMod val="75000"/>
                  </a:schemeClr>
                </a:solidFill>
              </a:rPr>
              <a:t> play</a:t>
            </a:r>
            <a:r>
              <a:rPr lang="en-US" sz="3400" dirty="0" smtClean="0">
                <a:solidFill>
                  <a:srgbClr val="FF0000"/>
                </a:solidFill>
              </a:rPr>
              <a:t>ing</a:t>
            </a:r>
            <a:endParaRPr lang="en-US" sz="3400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n-US" sz="3400" dirty="0" smtClean="0">
                <a:solidFill>
                  <a:schemeClr val="accent4">
                    <a:lumMod val="75000"/>
                  </a:schemeClr>
                </a:solidFill>
              </a:rPr>
              <a:t> He / she /                     They </a:t>
            </a:r>
            <a:r>
              <a:rPr lang="en-US" sz="3400" b="1" i="1" u="sng" dirty="0" smtClean="0">
                <a:solidFill>
                  <a:schemeClr val="accent4">
                    <a:lumMod val="75000"/>
                  </a:schemeClr>
                </a:solidFill>
              </a:rPr>
              <a:t>are not </a:t>
            </a:r>
            <a:r>
              <a:rPr lang="en-US" sz="3400" dirty="0" smtClean="0">
                <a:solidFill>
                  <a:schemeClr val="accent4">
                    <a:lumMod val="75000"/>
                  </a:schemeClr>
                </a:solidFill>
              </a:rPr>
              <a:t>play</a:t>
            </a:r>
            <a:r>
              <a:rPr lang="en-US" sz="3400" dirty="0" smtClean="0">
                <a:solidFill>
                  <a:srgbClr val="FF0000"/>
                </a:solidFill>
              </a:rPr>
              <a:t>ing</a:t>
            </a:r>
            <a:endParaRPr lang="en-US" sz="3400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en-US" sz="3400" dirty="0" smtClean="0">
                <a:solidFill>
                  <a:schemeClr val="accent4">
                    <a:lumMod val="75000"/>
                  </a:schemeClr>
                </a:solidFill>
              </a:rPr>
              <a:t>it </a:t>
            </a:r>
            <a:r>
              <a:rPr lang="en-US" sz="3400" b="1" i="1" u="sng" dirty="0" smtClean="0">
                <a:solidFill>
                  <a:srgbClr val="FF0000"/>
                </a:solidFill>
              </a:rPr>
              <a:t>is</a:t>
            </a:r>
            <a:r>
              <a:rPr lang="en-US" sz="3400" b="1" i="1" u="sng" dirty="0" smtClean="0">
                <a:solidFill>
                  <a:schemeClr val="accent4">
                    <a:lumMod val="75000"/>
                  </a:schemeClr>
                </a:solidFill>
              </a:rPr>
              <a:t> not</a:t>
            </a:r>
            <a:r>
              <a:rPr lang="en-US" sz="3400" dirty="0" smtClean="0">
                <a:solidFill>
                  <a:schemeClr val="accent4">
                    <a:lumMod val="75000"/>
                  </a:schemeClr>
                </a:solidFill>
              </a:rPr>
              <a:t> play</a:t>
            </a:r>
            <a:r>
              <a:rPr lang="en-US" sz="3400" dirty="0" smtClean="0">
                <a:solidFill>
                  <a:srgbClr val="FF0000"/>
                </a:solidFill>
              </a:rPr>
              <a:t>ing</a:t>
            </a:r>
            <a:r>
              <a:rPr lang="en-US" sz="3400" dirty="0" smtClean="0">
                <a:solidFill>
                  <a:schemeClr val="accent4">
                    <a:lumMod val="75000"/>
                  </a:schemeClr>
                </a:solidFill>
              </a:rPr>
              <a:t>	</a:t>
            </a:r>
            <a:endParaRPr lang="ru-RU" sz="3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Рисунок 3" descr="imagагаes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86625" y="4400550"/>
            <a:ext cx="1857375" cy="2457450"/>
          </a:xfrm>
          <a:prstGeom prst="rect">
            <a:avLst/>
          </a:prstGeom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863408" cy="2437456"/>
          </a:xfrm>
        </p:spPr>
        <p:txBody>
          <a:bodyPr>
            <a:normAutofit/>
          </a:bodyPr>
          <a:lstStyle/>
          <a:p>
            <a:r>
              <a:rPr lang="ru-RU" dirty="0" smtClean="0"/>
              <a:t>Если глагол оканчивается на -</a:t>
            </a:r>
            <a:r>
              <a:rPr lang="en-US" dirty="0" smtClean="0"/>
              <a:t>e</a:t>
            </a:r>
            <a:r>
              <a:rPr lang="ru-RU" dirty="0" smtClean="0"/>
              <a:t>,</a:t>
            </a:r>
            <a:r>
              <a:rPr lang="en-US" dirty="0" smtClean="0"/>
              <a:t> </a:t>
            </a:r>
            <a:r>
              <a:rPr lang="ru-RU" dirty="0" smtClean="0"/>
              <a:t>опускается </a:t>
            </a:r>
            <a:r>
              <a:rPr lang="en-US" dirty="0"/>
              <a:t>-</a:t>
            </a:r>
            <a:r>
              <a:rPr lang="en-US" dirty="0" smtClean="0"/>
              <a:t>e</a:t>
            </a:r>
            <a:r>
              <a:rPr lang="ru-RU" dirty="0" smtClean="0"/>
              <a:t> и добавляется </a:t>
            </a:r>
            <a:r>
              <a:rPr lang="en-US" dirty="0" smtClean="0"/>
              <a:t>-</a:t>
            </a:r>
            <a:r>
              <a:rPr lang="en-US" dirty="0" err="1" smtClean="0"/>
              <a:t>ing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745432"/>
            <a:ext cx="8568952" cy="5112568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sz="3600" b="1" dirty="0" smtClean="0">
              <a:solidFill>
                <a:srgbClr val="FF0000"/>
              </a:solidFill>
            </a:endParaRPr>
          </a:p>
          <a:p>
            <a:pPr algn="ctr"/>
            <a:r>
              <a:rPr lang="en-GB" sz="6600" b="1" dirty="0" smtClean="0">
                <a:solidFill>
                  <a:schemeClr val="accent4">
                    <a:lumMod val="75000"/>
                  </a:schemeClr>
                </a:solidFill>
                <a:latin typeface="Algerian" pitchFamily="82" charset="0"/>
              </a:rPr>
              <a:t>writ</a:t>
            </a:r>
            <a:r>
              <a:rPr lang="en-GB" sz="6600" b="1" u="sng" dirty="0" smtClean="0">
                <a:solidFill>
                  <a:srgbClr val="FF0000"/>
                </a:solidFill>
                <a:latin typeface="Algerian" pitchFamily="82" charset="0"/>
              </a:rPr>
              <a:t>e</a:t>
            </a:r>
            <a:r>
              <a:rPr lang="en-GB" sz="6600" b="1" dirty="0" smtClean="0">
                <a:solidFill>
                  <a:schemeClr val="accent4">
                    <a:lumMod val="75000"/>
                  </a:schemeClr>
                </a:solidFill>
                <a:latin typeface="Algerian" pitchFamily="82" charset="0"/>
              </a:rPr>
              <a:t> – writ</a:t>
            </a:r>
            <a:r>
              <a:rPr lang="en-GB" sz="6600" b="1" dirty="0" smtClean="0">
                <a:solidFill>
                  <a:srgbClr val="FF0000"/>
                </a:solidFill>
                <a:latin typeface="Algerian" pitchFamily="82" charset="0"/>
              </a:rPr>
              <a:t>ing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imageрнрs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92280" y="4857285"/>
            <a:ext cx="1512168" cy="200071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XPZdZfнлfzse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5013176"/>
            <a:ext cx="1474738" cy="16180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Если глагол оканчивается на </a:t>
            </a:r>
            <a:r>
              <a:rPr lang="ru-RU" dirty="0" smtClean="0"/>
              <a:t>-</a:t>
            </a:r>
            <a:r>
              <a:rPr lang="en-US" dirty="0" smtClean="0"/>
              <a:t>l</a:t>
            </a:r>
            <a:r>
              <a:rPr lang="ru-RU" dirty="0" smtClean="0"/>
              <a:t>,</a:t>
            </a:r>
            <a:r>
              <a:rPr lang="en-US" dirty="0" smtClean="0"/>
              <a:t> </a:t>
            </a:r>
            <a:r>
              <a:rPr lang="ru-RU" dirty="0" smtClean="0"/>
              <a:t>удваивается </a:t>
            </a:r>
            <a:r>
              <a:rPr lang="en-US" dirty="0" smtClean="0"/>
              <a:t>-l</a:t>
            </a:r>
            <a:r>
              <a:rPr lang="ru-RU" dirty="0" smtClean="0"/>
              <a:t> </a:t>
            </a:r>
            <a:r>
              <a:rPr lang="ru-RU" dirty="0"/>
              <a:t>и добавляется -</a:t>
            </a:r>
            <a:r>
              <a:rPr lang="ru-RU" dirty="0" err="1"/>
              <a:t>ing</a:t>
            </a:r>
            <a:r>
              <a:rPr lang="ru-RU" dirty="0"/>
              <a:t>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2204864"/>
            <a:ext cx="9144000" cy="4392488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accent4">
                    <a:lumMod val="75000"/>
                  </a:schemeClr>
                </a:solidFill>
              </a:rPr>
              <a:t>     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4450" y="2564904"/>
            <a:ext cx="8640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TRAVE</a:t>
            </a:r>
            <a:r>
              <a:rPr lang="en-US" sz="6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L</a:t>
            </a:r>
            <a:r>
              <a:rPr lang="en-US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 </a:t>
            </a:r>
            <a:r>
              <a:rPr lang="en-US" sz="6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- </a:t>
            </a:r>
            <a:r>
              <a:rPr lang="en-US" sz="6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TRAVE</a:t>
            </a:r>
            <a:r>
              <a:rPr lang="en-US" sz="6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LLING</a:t>
            </a:r>
            <a:endParaRPr lang="ru-RU" sz="60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568952" cy="2057673"/>
          </a:xfrm>
        </p:spPr>
        <p:txBody>
          <a:bodyPr>
            <a:noAutofit/>
          </a:bodyPr>
          <a:lstStyle/>
          <a:p>
            <a:pPr algn="l"/>
            <a:r>
              <a:rPr lang="ru-RU" sz="3800" dirty="0"/>
              <a:t>Если глагол оканчивается на </a:t>
            </a:r>
            <a:r>
              <a:rPr lang="ru-RU" sz="3800" dirty="0" smtClean="0"/>
              <a:t>-</a:t>
            </a:r>
            <a:r>
              <a:rPr lang="en-US" sz="3800" dirty="0" err="1" smtClean="0"/>
              <a:t>ie</a:t>
            </a:r>
            <a:r>
              <a:rPr lang="ru-RU" sz="3800" dirty="0" smtClean="0"/>
              <a:t>,</a:t>
            </a:r>
            <a:r>
              <a:rPr lang="en-US" sz="3800" dirty="0" smtClean="0"/>
              <a:t> -</a:t>
            </a:r>
            <a:r>
              <a:rPr lang="en-US" sz="3800" dirty="0" err="1" smtClean="0"/>
              <a:t>ie</a:t>
            </a:r>
            <a:r>
              <a:rPr lang="en-US" sz="3800" dirty="0" smtClean="0"/>
              <a:t> </a:t>
            </a:r>
            <a:r>
              <a:rPr lang="ru-RU" sz="3800" dirty="0" smtClean="0"/>
              <a:t>заменятся на -</a:t>
            </a:r>
            <a:r>
              <a:rPr lang="en-US" sz="3800" dirty="0" smtClean="0"/>
              <a:t>y</a:t>
            </a:r>
            <a:r>
              <a:rPr lang="ru-RU" sz="3800" dirty="0" smtClean="0"/>
              <a:t> </a:t>
            </a:r>
            <a:r>
              <a:rPr lang="ru-RU" sz="3800" dirty="0"/>
              <a:t>и добавляется -</a:t>
            </a:r>
            <a:r>
              <a:rPr lang="ru-RU" sz="3800" dirty="0" err="1"/>
              <a:t>ing</a:t>
            </a:r>
            <a:r>
              <a:rPr lang="ru-RU" sz="3800" dirty="0"/>
              <a:t>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708920"/>
            <a:ext cx="8062912" cy="1752600"/>
          </a:xfrm>
        </p:spPr>
        <p:txBody>
          <a:bodyPr>
            <a:normAutofit/>
          </a:bodyPr>
          <a:lstStyle/>
          <a:p>
            <a:pPr algn="ctr"/>
            <a:r>
              <a:rPr lang="en-US" sz="85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L</a:t>
            </a:r>
            <a:r>
              <a:rPr lang="en-US" sz="85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ie</a:t>
            </a:r>
            <a:r>
              <a:rPr lang="en-US" sz="8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 </a:t>
            </a:r>
            <a:r>
              <a:rPr lang="en-US" sz="85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- l</a:t>
            </a:r>
            <a:r>
              <a:rPr lang="en-US" sz="85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ying</a:t>
            </a:r>
            <a:r>
              <a:rPr lang="en-US" sz="85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anose="04020705040A02060702" pitchFamily="82" charset="0"/>
              </a:rPr>
              <a:t> </a:t>
            </a:r>
            <a:endParaRPr lang="ru-RU" sz="85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286538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1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159</TotalTime>
  <Words>203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Яркая</vt:lpstr>
      <vt:lpstr>Present Continuous </vt:lpstr>
      <vt:lpstr>Используется :</vt:lpstr>
      <vt:lpstr>Образование времени:</vt:lpstr>
      <vt:lpstr>Вопросительные предложения:</vt:lpstr>
      <vt:lpstr>Специальный вопрос :</vt:lpstr>
      <vt:lpstr>Отрицательные предложения:</vt:lpstr>
      <vt:lpstr>Если глагол оканчивается на -e, опускается -e и добавляется -ing:</vt:lpstr>
      <vt:lpstr>Если глагол оканчивается на -l, удваивается -l и добавляется -ing:</vt:lpstr>
      <vt:lpstr>Если глагол оканчивается на -ie, -ie заменятся на -y и добавляется -ing:</vt:lpstr>
      <vt:lpstr>К односложным глаголам с гласной между двумя согласными удваивается последняя согласная и добавляется -ing:</vt:lpstr>
      <vt:lpstr>Презентация выполнена  педагогом английского языка Ахметшиной Инзилей.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Simple</dc:title>
  <dc:creator>Mariah</dc:creator>
  <cp:lastModifiedBy>МОКУ СОШ с.Рятамак</cp:lastModifiedBy>
  <cp:revision>23</cp:revision>
  <dcterms:created xsi:type="dcterms:W3CDTF">2013-02-08T15:41:39Z</dcterms:created>
  <dcterms:modified xsi:type="dcterms:W3CDTF">2018-02-05T12:32:52Z</dcterms:modified>
</cp:coreProperties>
</file>