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329" r:id="rId2"/>
    <p:sldId id="259" r:id="rId3"/>
    <p:sldId id="268" r:id="rId4"/>
    <p:sldId id="325" r:id="rId5"/>
    <p:sldId id="266" r:id="rId6"/>
    <p:sldId id="270" r:id="rId7"/>
    <p:sldId id="308" r:id="rId8"/>
    <p:sldId id="274" r:id="rId9"/>
    <p:sldId id="276" r:id="rId10"/>
    <p:sldId id="311" r:id="rId11"/>
    <p:sldId id="312" r:id="rId12"/>
    <p:sldId id="313" r:id="rId13"/>
    <p:sldId id="314" r:id="rId14"/>
    <p:sldId id="315" r:id="rId15"/>
    <p:sldId id="319" r:id="rId16"/>
    <p:sldId id="320" r:id="rId17"/>
    <p:sldId id="321" r:id="rId18"/>
    <p:sldId id="322" r:id="rId19"/>
    <p:sldId id="323" r:id="rId20"/>
    <p:sldId id="326" r:id="rId21"/>
    <p:sldId id="316" r:id="rId22"/>
    <p:sldId id="285" r:id="rId23"/>
    <p:sldId id="31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1" autoAdjust="0"/>
  </p:normalViewPr>
  <p:slideViewPr>
    <p:cSldViewPr>
      <p:cViewPr varScale="1">
        <p:scale>
          <a:sx n="81" d="100"/>
          <a:sy n="81" d="100"/>
        </p:scale>
        <p:origin x="1498" y="-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F9049-14FF-4A24-AC85-6E3397DFC32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2DD8A-AF30-417E-BA05-21F1C73620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137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4218A3-CA46-40ED-A78A-1657A32D07DA}" type="slidenum">
              <a:rPr lang="ru-RU" smtClean="0"/>
              <a:pPr/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143780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3D6AD0-DF2C-4DBD-A375-C7653CBC1B75}" type="slidenum">
              <a:rPr lang="ru-RU" smtClean="0"/>
              <a:pPr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308912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F70EB81-8D0E-4905-94C2-F9822F93CE52}" type="slidenum">
              <a:rPr lang="ru-RU" smtClean="0"/>
              <a:pPr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662182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B8E0F7-6A3D-4B34-A907-A685EAB01C7B}" type="slidenum">
              <a:rPr lang="ru-RU" smtClean="0"/>
              <a:pPr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533975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C5C5EA5-4087-4306-BBEB-6EBA4BFC5345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003956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F4B58A-F60D-40D8-9551-E42D40E644AD}" type="slidenum">
              <a:rPr lang="ru-RU" smtClean="0"/>
              <a:pPr/>
              <a:t>19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57720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Redtit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038601"/>
            <a:ext cx="6324600" cy="609600"/>
          </a:xfrm>
        </p:spPr>
        <p:txBody>
          <a:bodyPr/>
          <a:lstStyle>
            <a:lvl1pPr algn="r"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5867400" cy="609600"/>
          </a:xfrm>
        </p:spPr>
        <p:txBody>
          <a:bodyPr/>
          <a:lstStyle>
            <a:lvl1pPr marL="0" indent="0" algn="r">
              <a:buNone/>
              <a:defRPr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ARedslide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F1962B0-4A89-47C8-A811-24472AD5D6EC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3060C43-FE48-4310-9615-302C7BF273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lang="ru-RU" sz="4400" b="1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9;&#1056;&#1054;&#1050;\&#1048;&#1085;&#1076;&#1077;&#1081;&#1094;&#1099;\07.%20Track%207.mp3" TargetMode="Externa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penanegra.files.wordpress.com/2010/04/468.jpg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gif"/><Relationship Id="rId2" Type="http://schemas.openxmlformats.org/officeDocument/2006/relationships/hyperlink" Target="http://content.foto.mail.ru/mail/vovik-ptz/_blogs/i-2656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appery.com/maps/South-America-Globe-Map.mediumthumb.gif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img-fotki.yandex.ru/get/17/vibpxhgglzd.c91/0_3534b_716d4c34_XL" TargetMode="External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upload.wikimedia.org/wikipedia/commons/d/d3/Vi%C3%B1eta_del_mapa_de_Waldseem%C3%BCller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alpklubspb.ru/persona/vavilov-1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489426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dirty="0" smtClean="0"/>
              <a:t>Плывем к неведомому берегу, 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/>
              <a:t>   Хотим увидеть целый свет.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/>
              <a:t>  Какое небо над Америкой?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/>
              <a:t>  Когда наступит там рассвет?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/>
              <a:t>  Как это здорово и правильно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/>
              <a:t>  Что среди множества наук 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/>
              <a:t>  Мы изучаем географию,</a:t>
            </a:r>
          </a:p>
          <a:p>
            <a:pPr algn="ctr" eaLnBrk="1" hangingPunct="1">
              <a:buFontTx/>
              <a:buNone/>
              <a:defRPr/>
            </a:pPr>
            <a:r>
              <a:rPr lang="ru-RU" b="1" dirty="0" smtClean="0"/>
              <a:t>  чтоб стал понятен мир вокруг.</a:t>
            </a:r>
          </a:p>
        </p:txBody>
      </p:sp>
      <p:pic>
        <p:nvPicPr>
          <p:cNvPr id="4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0"/>
            <a:ext cx="8413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8413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228600"/>
            <a:ext cx="8413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838200"/>
            <a:ext cx="8413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685800"/>
            <a:ext cx="8413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1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1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36638" y="285750"/>
            <a:ext cx="72501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</a:rPr>
              <a:t>Рекорды Южной Америки</a:t>
            </a: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1628800"/>
            <a:ext cx="1856754" cy="3477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94"/>
          <a:stretch>
            <a:fillRect/>
          </a:stretch>
        </p:blipFill>
        <p:spPr bwMode="auto">
          <a:xfrm>
            <a:off x="1907704" y="1232049"/>
            <a:ext cx="2203393" cy="1620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44" t="2524" r="2663" b="4105"/>
          <a:stretch>
            <a:fillRect/>
          </a:stretch>
        </p:blipFill>
        <p:spPr bwMode="auto">
          <a:xfrm>
            <a:off x="1560373" y="3645024"/>
            <a:ext cx="2898053" cy="1848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6143625" y="6172200"/>
            <a:ext cx="29289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u="sng" dirty="0">
                <a:solidFill>
                  <a:srgbClr val="C00000"/>
                </a:solidFill>
                <a:latin typeface="+mj-lt"/>
              </a:rPr>
              <a:t>Горная цепь Анды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285750"/>
            <a:ext cx="707231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</a:rPr>
              <a:t>Рекорды Южной Америки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8688" y="4857750"/>
            <a:ext cx="2500312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u="sng" dirty="0">
                <a:solidFill>
                  <a:srgbClr val="C00000"/>
                </a:solidFill>
                <a:latin typeface="+mj-lt"/>
              </a:rPr>
              <a:t>Гора </a:t>
            </a:r>
            <a:r>
              <a:rPr lang="ru-RU" sz="2000" b="1" u="sng" dirty="0" err="1">
                <a:solidFill>
                  <a:srgbClr val="C00000"/>
                </a:solidFill>
                <a:latin typeface="+mj-lt"/>
              </a:rPr>
              <a:t>Аконкагуа</a:t>
            </a:r>
            <a:r>
              <a:rPr lang="ru-RU" sz="2000" b="1" u="sng" dirty="0">
                <a:solidFill>
                  <a:srgbClr val="C00000"/>
                </a:solidFill>
                <a:latin typeface="+mj-lt"/>
              </a:rPr>
              <a:t> – </a:t>
            </a:r>
            <a:r>
              <a:rPr lang="ru-RU" b="1" dirty="0">
                <a:solidFill>
                  <a:srgbClr val="0000CC"/>
                </a:solidFill>
                <a:latin typeface="+mj-lt"/>
              </a:rPr>
              <a:t>самая высокая вершина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+mj-lt"/>
              </a:rPr>
              <a:t>в западном полушарии </a:t>
            </a:r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04" y="1628800"/>
            <a:ext cx="3714750" cy="2472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005064"/>
            <a:ext cx="4027313" cy="2470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285750"/>
            <a:ext cx="7035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</a:rPr>
              <a:t>Рекорды Южной Америки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8688" y="4770438"/>
            <a:ext cx="2500312" cy="1230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u="sng" dirty="0">
                <a:solidFill>
                  <a:srgbClr val="C00000"/>
                </a:solidFill>
                <a:latin typeface="+mj-lt"/>
              </a:rPr>
              <a:t>Озеро Титикака </a:t>
            </a:r>
            <a:r>
              <a:rPr lang="ru-RU" sz="2000" b="1" dirty="0">
                <a:solidFill>
                  <a:srgbClr val="C00000"/>
                </a:solidFill>
                <a:latin typeface="+mj-lt"/>
              </a:rPr>
              <a:t>– </a:t>
            </a:r>
            <a:r>
              <a:rPr lang="ru-RU" b="1" dirty="0">
                <a:solidFill>
                  <a:srgbClr val="0000CC"/>
                </a:solidFill>
                <a:latin typeface="+mj-lt"/>
              </a:rPr>
              <a:t>самое большое высокогорное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+mj-lt"/>
              </a:rPr>
              <a:t>озеро в мире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357313"/>
            <a:ext cx="4699000" cy="328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89388" y="3573463"/>
            <a:ext cx="4940300" cy="307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285750"/>
            <a:ext cx="7035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</a:rPr>
              <a:t>Рекорды Южной Америки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14438" y="6149975"/>
            <a:ext cx="70008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u="sng" dirty="0">
                <a:solidFill>
                  <a:srgbClr val="C00000"/>
                </a:solidFill>
                <a:latin typeface="+mj-lt"/>
              </a:rPr>
              <a:t>Водопад </a:t>
            </a:r>
            <a:r>
              <a:rPr lang="ru-RU" sz="2000" b="1" u="sng" dirty="0" err="1">
                <a:solidFill>
                  <a:srgbClr val="C00000"/>
                </a:solidFill>
                <a:latin typeface="+mj-lt"/>
              </a:rPr>
              <a:t>Анхель</a:t>
            </a:r>
            <a:r>
              <a:rPr lang="ru-RU" sz="2000" b="1" dirty="0">
                <a:solidFill>
                  <a:srgbClr val="C00000"/>
                </a:solidFill>
                <a:latin typeface="+mj-lt"/>
              </a:rPr>
              <a:t>–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b="1" dirty="0">
                <a:solidFill>
                  <a:srgbClr val="0000CC"/>
                </a:solidFill>
                <a:latin typeface="+mj-lt"/>
              </a:rPr>
              <a:t>самый высокий в мире водопад</a:t>
            </a:r>
          </a:p>
        </p:txBody>
      </p:sp>
      <p:pic>
        <p:nvPicPr>
          <p:cNvPr id="7" name="Picture 19" descr="in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1285875"/>
            <a:ext cx="6429375" cy="4824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43000" y="285750"/>
            <a:ext cx="7035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rgbClr val="C00000"/>
                </a:solidFill>
                <a:latin typeface="+mj-lt"/>
              </a:rPr>
              <a:t>Рекорды Южной Америки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438" y="5072063"/>
            <a:ext cx="40005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§"/>
              <a:defRPr/>
            </a:pPr>
            <a:r>
              <a:rPr lang="ru-RU" sz="2000" b="1" u="sng" dirty="0">
                <a:solidFill>
                  <a:srgbClr val="C00000"/>
                </a:solidFill>
                <a:latin typeface="+mj-lt"/>
              </a:rPr>
              <a:t>Амазонская низменность </a:t>
            </a:r>
            <a:r>
              <a:rPr lang="ru-RU" sz="2000" b="1" dirty="0">
                <a:solidFill>
                  <a:srgbClr val="C00000"/>
                </a:solidFill>
                <a:latin typeface="+mj-lt"/>
              </a:rPr>
              <a:t>–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+mj-lt"/>
              </a:rPr>
              <a:t>самая большая по площади низменность;</a:t>
            </a:r>
          </a:p>
          <a:p>
            <a:pPr algn="ctr">
              <a:buFont typeface="Wingdings" pitchFamily="2" charset="2"/>
              <a:buChar char="§"/>
              <a:defRPr/>
            </a:pPr>
            <a:r>
              <a:rPr lang="ru-RU" sz="2000" b="1" u="sng" dirty="0">
                <a:solidFill>
                  <a:srgbClr val="C00000"/>
                </a:solidFill>
                <a:latin typeface="+mj-lt"/>
              </a:rPr>
              <a:t>река Амазонка</a:t>
            </a:r>
            <a:r>
              <a:rPr lang="ru-RU" b="1" dirty="0">
                <a:solidFill>
                  <a:srgbClr val="C00000"/>
                </a:solidFill>
                <a:latin typeface="+mj-lt"/>
              </a:rPr>
              <a:t> –</a:t>
            </a:r>
            <a:r>
              <a:rPr lang="ru-RU" b="1" dirty="0">
                <a:solidFill>
                  <a:srgbClr val="0000CC"/>
                </a:solidFill>
                <a:latin typeface="+mj-lt"/>
              </a:rPr>
              <a:t> </a:t>
            </a:r>
          </a:p>
          <a:p>
            <a:pPr algn="ctr">
              <a:defRPr/>
            </a:pPr>
            <a:r>
              <a:rPr lang="ru-RU" b="1" dirty="0">
                <a:solidFill>
                  <a:srgbClr val="0000CC"/>
                </a:solidFill>
                <a:latin typeface="+mj-lt"/>
              </a:rPr>
              <a:t>самая полноводная река мира</a:t>
            </a:r>
          </a:p>
        </p:txBody>
      </p:sp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9" y="3940539"/>
            <a:ext cx="3596406" cy="27070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63" y="1071563"/>
            <a:ext cx="1651000" cy="1643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7544" y="1916832"/>
            <a:ext cx="2901652" cy="2630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Факторы, определяющие различие в природе любого </a:t>
            </a:r>
            <a:r>
              <a:rPr lang="ru-RU" sz="3600" dirty="0" smtClean="0"/>
              <a:t>материка.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9031" y="19812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4000" dirty="0" smtClean="0"/>
              <a:t>История формирования материка</a:t>
            </a:r>
          </a:p>
        </p:txBody>
      </p:sp>
      <p:pic>
        <p:nvPicPr>
          <p:cNvPr id="5" name="Picture 6" descr="vop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0" y="4953000"/>
            <a:ext cx="990600" cy="145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33400" y="27432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4000" dirty="0" smtClean="0"/>
              <a:t>2. Размеры материка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3400" y="33528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4000" dirty="0" smtClean="0"/>
              <a:t>3. Тектоническое строение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3400" y="40386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4000" dirty="0" smtClean="0"/>
              <a:t>4. Географическое положение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3400" y="48006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4000" dirty="0" smtClean="0"/>
              <a:t>5. Рельеф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3400" y="5486400"/>
            <a:ext cx="609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4000" dirty="0" smtClean="0"/>
              <a:t>6. Климатические условия</a:t>
            </a:r>
          </a:p>
        </p:txBody>
      </p:sp>
    </p:spTree>
    <p:extLst>
      <p:ext uri="{BB962C8B-B14F-4D97-AF65-F5344CB8AC3E}">
        <p14:creationId xmlns:p14="http://schemas.microsoft.com/office/powerpoint/2010/main" val="320163035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38200" y="2057400"/>
            <a:ext cx="7677472" cy="44245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547813" y="333375"/>
            <a:ext cx="58324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latin typeface="+mj-lt"/>
              </a:rPr>
              <a:t>Южная Америка – 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latin typeface="+mj-lt"/>
              </a:rPr>
              <a:t>один из континентов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38400" y="16002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Площадь материка 17.8 млн. км²</a:t>
            </a:r>
            <a:endParaRPr lang="ru-RU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71438" y="2286001"/>
            <a:ext cx="900112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180975" indent="-180975" algn="ctr" eaLnBrk="0" hangingPunct="0">
              <a:defRPr/>
            </a:pPr>
            <a:r>
              <a:rPr lang="ru-RU" sz="4000" b="1" dirty="0" smtClean="0">
                <a:solidFill>
                  <a:srgbClr val="0000CC"/>
                </a:solidFill>
                <a:latin typeface="+mj-lt"/>
                <a:cs typeface="Times New Roman" pitchFamily="18" charset="0"/>
              </a:rPr>
              <a:t>Как узнать, где этот материк?</a:t>
            </a:r>
          </a:p>
          <a:p>
            <a:pPr marL="180975" indent="-180975" algn="ctr" eaLnBrk="0" hangingPunct="0">
              <a:defRPr/>
            </a:pPr>
            <a:r>
              <a:rPr lang="ru-RU" sz="4000" b="1" dirty="0" smtClean="0">
                <a:solidFill>
                  <a:srgbClr val="0000CC"/>
                </a:solidFill>
                <a:latin typeface="+mj-lt"/>
                <a:cs typeface="Times New Roman" pitchFamily="18" charset="0"/>
              </a:rPr>
              <a:t>Путешественник без карты не привык.</a:t>
            </a:r>
          </a:p>
          <a:p>
            <a:pPr marL="180975" indent="-180975" algn="ctr" eaLnBrk="0" hangingPunct="0">
              <a:defRPr/>
            </a:pPr>
            <a:r>
              <a:rPr lang="ru-RU" sz="4000" b="1" dirty="0" smtClean="0">
                <a:solidFill>
                  <a:srgbClr val="0000CC"/>
                </a:solidFill>
                <a:latin typeface="+mj-lt"/>
                <a:cs typeface="Times New Roman" pitchFamily="18" charset="0"/>
              </a:rPr>
              <a:t>Выйдем просто мы из положенья:</a:t>
            </a:r>
          </a:p>
          <a:p>
            <a:pPr marL="180975" indent="-180975" algn="ctr" eaLnBrk="0" hangingPunct="0">
              <a:defRPr/>
            </a:pPr>
            <a:r>
              <a:rPr lang="ru-RU" sz="4000" b="1" dirty="0" smtClean="0">
                <a:solidFill>
                  <a:srgbClr val="0000CC"/>
                </a:solidFill>
                <a:latin typeface="+mj-lt"/>
                <a:cs typeface="Times New Roman" pitchFamily="18" charset="0"/>
              </a:rPr>
              <a:t>Карту создадим в одно мгновенье!</a:t>
            </a:r>
            <a:endParaRPr lang="ru-RU" sz="4000" b="1" dirty="0">
              <a:solidFill>
                <a:srgbClr val="0000CC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3316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60350"/>
            <a:ext cx="874712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" y="549275"/>
            <a:ext cx="792163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44450"/>
            <a:ext cx="8413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9588" y="765175"/>
            <a:ext cx="10382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38250" y="765175"/>
            <a:ext cx="823913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r>
              <a:rPr smtClean="0"/>
              <a:t>План описания географического положения материка</a:t>
            </a:r>
            <a:endParaRPr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5908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Крайнее точки материка, их координаты и протяженность материка с севера на юг и с запада на восток.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8100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В каких климатических поясах расположен материк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47244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Какие океаны и моря омывают материк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5410200"/>
            <a:ext cx="678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Как расположен материк относительно других материков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676400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Как расположен материк относительно экватора, тропиков и нулевого меридиана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43063" y="214313"/>
            <a:ext cx="60721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+mj-lt"/>
              </a:rPr>
              <a:t>Работа с 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>атласом в парах</a:t>
            </a:r>
            <a:endParaRPr lang="ru-RU" sz="32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1068388"/>
            <a:ext cx="9144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34988" algn="just" eaLnBrk="0" hangingPunct="0">
              <a:defRPr/>
            </a:pPr>
            <a:r>
              <a:rPr lang="ru-RU" sz="1600" b="1" u="sng" dirty="0">
                <a:solidFill>
                  <a:srgbClr val="C00000"/>
                </a:solidFill>
                <a:cs typeface="Times New Roman" pitchFamily="18" charset="0"/>
              </a:rPr>
              <a:t>Задание для группы № </a:t>
            </a:r>
            <a:r>
              <a:rPr lang="ru-RU" sz="1600" b="1" u="sng" dirty="0" smtClean="0">
                <a:solidFill>
                  <a:srgbClr val="C00000"/>
                </a:solidFill>
                <a:cs typeface="Times New Roman" pitchFamily="18" charset="0"/>
              </a:rPr>
              <a:t>1  Ваша задача:</a:t>
            </a:r>
            <a:endParaRPr lang="ru-RU" sz="1600" dirty="0">
              <a:solidFill>
                <a:srgbClr val="C00000"/>
              </a:solidFill>
            </a:endParaRPr>
          </a:p>
          <a:p>
            <a:pPr indent="534988" algn="just" eaLnBrk="0" hangingPunct="0">
              <a:defRPr/>
            </a:pPr>
            <a:r>
              <a:rPr lang="ru-RU" sz="1600" dirty="0">
                <a:solidFill>
                  <a:srgbClr val="0000CC"/>
                </a:solidFill>
                <a:cs typeface="Times New Roman" pitchFamily="18" charset="0"/>
              </a:rPr>
              <a:t>Определите расположение материка Южная Америка относительно экватора, тропиков и нулевого меридиана. Как влияет расположение материка на его природу? </a:t>
            </a:r>
          </a:p>
          <a:p>
            <a:pPr algn="just" eaLnBrk="0" hangingPunct="0">
              <a:defRPr/>
            </a:pPr>
            <a:r>
              <a:rPr lang="ru-RU" sz="1600" dirty="0">
                <a:solidFill>
                  <a:srgbClr val="0000CC"/>
                </a:solidFill>
                <a:cs typeface="Times New Roman" pitchFamily="18" charset="0"/>
              </a:rPr>
              <a:t>В каких климатических поясах находится материк? Нанесите их на контурную карту.</a:t>
            </a:r>
            <a:endParaRPr lang="ru-RU" sz="1600" dirty="0">
              <a:solidFill>
                <a:srgbClr val="0000CC"/>
              </a:solidFill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2109788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34988" algn="just" eaLnBrk="0" hangingPunct="0">
              <a:defRPr/>
            </a:pPr>
            <a:r>
              <a:rPr lang="ru-RU" sz="1600" b="1" u="sng" dirty="0">
                <a:solidFill>
                  <a:srgbClr val="C00000"/>
                </a:solidFill>
                <a:cs typeface="Times New Roman" pitchFamily="18" charset="0"/>
              </a:rPr>
              <a:t>Задание для группы № </a:t>
            </a:r>
            <a:r>
              <a:rPr lang="ru-RU" sz="1600" b="1" u="sng" dirty="0" smtClean="0">
                <a:solidFill>
                  <a:srgbClr val="C00000"/>
                </a:solidFill>
                <a:cs typeface="Times New Roman" pitchFamily="18" charset="0"/>
              </a:rPr>
              <a:t>2  Ваша задача:</a:t>
            </a:r>
            <a:endParaRPr lang="ru-RU" sz="1600" dirty="0">
              <a:solidFill>
                <a:srgbClr val="C00000"/>
              </a:solidFill>
            </a:endParaRPr>
          </a:p>
          <a:p>
            <a:pPr indent="534988" algn="just" eaLnBrk="0" hangingPunct="0">
              <a:defRPr/>
            </a:pPr>
            <a:r>
              <a:rPr lang="ru-RU" sz="1600" dirty="0">
                <a:solidFill>
                  <a:srgbClr val="0000CC"/>
                </a:solidFill>
                <a:cs typeface="Times New Roman" pitchFamily="18" charset="0"/>
              </a:rPr>
              <a:t>Найдите крайние точки материка, определите их координаты и подпишите на контурной карте. Определите протяженность материка с севера на юг по 70° меридиану и с запада на восток по 10° параллели. Подпишите данные на контурной карте.</a:t>
            </a:r>
          </a:p>
          <a:p>
            <a:pPr algn="just" eaLnBrk="0" hangingPunct="0">
              <a:defRPr/>
            </a:pPr>
            <a:r>
              <a:rPr lang="ru-RU" sz="1600" dirty="0">
                <a:solidFill>
                  <a:srgbClr val="0000CC"/>
                </a:solidFill>
                <a:cs typeface="Times New Roman" pitchFamily="18" charset="0"/>
              </a:rPr>
              <a:t>Как протяженность материка влияет на природу Южной Америки? </a:t>
            </a:r>
            <a:endParaRPr lang="ru-RU" sz="1600" dirty="0">
              <a:solidFill>
                <a:srgbClr val="0000CC"/>
              </a:solidFill>
            </a:endParaRPr>
          </a:p>
        </p:txBody>
      </p:sp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0" y="3395663"/>
            <a:ext cx="91440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534988" algn="just" eaLnBrk="0" hangingPunct="0"/>
            <a:r>
              <a:rPr lang="ru-RU" sz="1600" b="1" u="sng" dirty="0">
                <a:solidFill>
                  <a:srgbClr val="C00000"/>
                </a:solidFill>
                <a:cs typeface="Times New Roman" pitchFamily="18" charset="0"/>
              </a:rPr>
              <a:t>Задание для группы № </a:t>
            </a:r>
            <a:r>
              <a:rPr lang="ru-RU" sz="1600" b="1" u="sng" dirty="0" smtClean="0">
                <a:solidFill>
                  <a:srgbClr val="C00000"/>
                </a:solidFill>
                <a:cs typeface="Times New Roman" pitchFamily="18" charset="0"/>
              </a:rPr>
              <a:t>3  Ваша задача:</a:t>
            </a:r>
            <a:endParaRPr lang="ru-RU" sz="1600" dirty="0">
              <a:solidFill>
                <a:srgbClr val="C00000"/>
              </a:solidFill>
            </a:endParaRPr>
          </a:p>
          <a:p>
            <a:pPr indent="534988" algn="just" eaLnBrk="0" hangingPunct="0"/>
            <a:r>
              <a:rPr lang="ru-RU" sz="1600" dirty="0">
                <a:solidFill>
                  <a:srgbClr val="0000CC"/>
                </a:solidFill>
                <a:cs typeface="Times New Roman" pitchFamily="18" charset="0"/>
              </a:rPr>
              <a:t>Определите моря и океаны, омывающие Южную Америку. Отметьте их на контурной карте. Какой из океанов будет оказывать большее воздействие на природу материка и почему?</a:t>
            </a:r>
            <a:r>
              <a:rPr lang="en-US" sz="1600" dirty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00CC"/>
                </a:solidFill>
                <a:cs typeface="Times New Roman" pitchFamily="18" charset="0"/>
              </a:rPr>
              <a:t>Какие течения есть у берегов Южной Америки. Будут ли они как-то влиять на природу материка? Отметьте их на контурной карте. </a:t>
            </a:r>
            <a:endParaRPr lang="ru-RU" sz="1600" dirty="0">
              <a:solidFill>
                <a:srgbClr val="0000CC"/>
              </a:solidFill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4681538"/>
            <a:ext cx="90932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534988" algn="just" eaLnBrk="0" hangingPunct="0">
              <a:defRPr/>
            </a:pPr>
            <a:r>
              <a:rPr lang="ru-RU" sz="1600" b="1" u="sng" dirty="0">
                <a:solidFill>
                  <a:srgbClr val="C00000"/>
                </a:solidFill>
                <a:cs typeface="Times New Roman" pitchFamily="18" charset="0"/>
              </a:rPr>
              <a:t>Задание для группы № </a:t>
            </a:r>
            <a:r>
              <a:rPr lang="ru-RU" sz="1600" b="1" u="sng" dirty="0" smtClean="0">
                <a:solidFill>
                  <a:srgbClr val="C00000"/>
                </a:solidFill>
                <a:cs typeface="Times New Roman" pitchFamily="18" charset="0"/>
              </a:rPr>
              <a:t>4  Ваша задача:</a:t>
            </a:r>
            <a:endParaRPr lang="ru-RU" sz="1600" dirty="0">
              <a:solidFill>
                <a:srgbClr val="C00000"/>
              </a:solidFill>
            </a:endParaRPr>
          </a:p>
          <a:p>
            <a:pPr indent="534988" algn="just" eaLnBrk="0" hangingPunct="0">
              <a:defRPr/>
            </a:pPr>
            <a:r>
              <a:rPr lang="ru-RU" sz="1600" dirty="0">
                <a:solidFill>
                  <a:srgbClr val="0000CC"/>
                </a:solidFill>
                <a:cs typeface="Times New Roman" pitchFamily="18" charset="0"/>
              </a:rPr>
              <a:t>Определите расположение материка Южная Америка относительно других материков и крупных островов.</a:t>
            </a:r>
            <a:r>
              <a:rPr lang="en-US" sz="1600" dirty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0000CC"/>
                </a:solidFill>
                <a:cs typeface="Times New Roman" pitchFamily="18" charset="0"/>
              </a:rPr>
              <a:t>Отметьте крупные острова, архипелаги, проливы, заливы близ Южной Америки на контурной карте. </a:t>
            </a:r>
          </a:p>
          <a:p>
            <a:pPr algn="just" eaLnBrk="0" hangingPunct="0">
              <a:defRPr/>
            </a:pPr>
            <a:r>
              <a:rPr lang="ru-RU" sz="1600" dirty="0">
                <a:solidFill>
                  <a:srgbClr val="0000CC"/>
                </a:solidFill>
                <a:cs typeface="Times New Roman" pitchFamily="18" charset="0"/>
              </a:rPr>
              <a:t>Будут ли оказывать близлежащие материки и острова влияние на природу Южной Америки?</a:t>
            </a:r>
            <a:endParaRPr lang="ru-RU" sz="1600" dirty="0">
              <a:solidFill>
                <a:srgbClr val="0000CC"/>
              </a:solidFill>
            </a:endParaRPr>
          </a:p>
        </p:txBody>
      </p:sp>
      <p:sp>
        <p:nvSpPr>
          <p:cNvPr id="27655" name="Rectangle 9"/>
          <p:cNvSpPr>
            <a:spLocks noChangeArrowheads="1"/>
          </p:cNvSpPr>
          <p:nvPr/>
        </p:nvSpPr>
        <p:spPr bwMode="auto">
          <a:xfrm>
            <a:off x="0" y="6072188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534988" algn="just" eaLnBrk="0" hangingPunct="0"/>
            <a:r>
              <a:rPr lang="ru-RU" sz="1600" dirty="0" smtClean="0">
                <a:solidFill>
                  <a:srgbClr val="0000CC"/>
                </a:solidFill>
                <a:cs typeface="Times New Roman" pitchFamily="18" charset="0"/>
              </a:rPr>
              <a:t>  </a:t>
            </a:r>
            <a:endParaRPr lang="ru-RU" sz="1600" dirty="0">
              <a:solidFill>
                <a:srgbClr val="0000CC"/>
              </a:solidFill>
            </a:endParaRPr>
          </a:p>
        </p:txBody>
      </p:sp>
      <p:pic>
        <p:nvPicPr>
          <p:cNvPr id="27656" name="Picture 10" descr="D:\МСИ\МСИ\ВСЕ рисунки и анимашки\космическая, атмосф\zvz8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119188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10" descr="D:\МСИ\МСИ\ВСЕ рисунки и анимашки\космическая, атмосф\zvz8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90750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10" descr="D:\МСИ\МСИ\ВСЕ рисунки и анимашки\космическая, атмосф\zvz8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476625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10" descr="D:\МСИ\МСИ\ВСЕ рисунки и анимашки\космическая, атмосф\zvz8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762500"/>
            <a:ext cx="2381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I:\УРОК\origina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8187" y="6073775"/>
            <a:ext cx="785813" cy="784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4" descr="Южная Америка на глобусе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" y="165100"/>
            <a:ext cx="1143000" cy="76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07. Track 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04250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785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667000"/>
            <a:ext cx="8153400" cy="24384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Географическое положение и история исследования  </a:t>
            </a:r>
            <a:r>
              <a:rPr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sz="48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Южной </a:t>
            </a:r>
            <a:r>
              <a:rPr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Америки</a:t>
            </a:r>
            <a:endParaRPr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7" descr="Картинка 34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648200"/>
            <a:ext cx="2953200" cy="20383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3081" name="Picture 9" descr="Картинка 25 из 84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0"/>
            <a:ext cx="3657600" cy="2438400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3" name="Picture 11" descr="Картинка 40 из 8400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152400"/>
            <a:ext cx="2819400" cy="2514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5" name="Picture 13" descr="Картинка 131 из 84000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4819715"/>
            <a:ext cx="1447800" cy="19901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ZAPOMN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7200"/>
            <a:ext cx="1371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19200" y="2438400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Географическое положение влияет на природу материка.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584" y="4005064"/>
            <a:ext cx="2771800" cy="2066251"/>
          </a:xfrm>
          <a:prstGeom prst="rect">
            <a:avLst/>
          </a:prstGeom>
          <a:noFill/>
        </p:spPr>
      </p:pic>
      <p:pic>
        <p:nvPicPr>
          <p:cNvPr id="1027" name="Picture 3" descr="E:\KFTVA4CA3I5F5ACA5GFXFFCAIOUCTKCA7GTCUUCAQEYV2PCAFQCB7XCA31LUCQCAE8V2Z3CADF6P3OCAR3YTNPCASVUS8GCA9J55EYCA1UCJG9CABZ0UQ4CARSWQB6CA4B8O2ICAO8MKX5CAQLJSQ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2283" y="4157324"/>
            <a:ext cx="3079930" cy="1942725"/>
          </a:xfrm>
          <a:prstGeom prst="rect">
            <a:avLst/>
          </a:prstGeom>
          <a:noFill/>
        </p:spPr>
      </p:pic>
      <p:pic>
        <p:nvPicPr>
          <p:cNvPr id="1028" name="Picture 4" descr="E:\уу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672" y="512490"/>
            <a:ext cx="1866507" cy="1207740"/>
          </a:xfrm>
          <a:prstGeom prst="rect">
            <a:avLst/>
          </a:prstGeom>
          <a:noFill/>
        </p:spPr>
      </p:pic>
      <p:pic>
        <p:nvPicPr>
          <p:cNvPr id="1029" name="Picture 5" descr="E:\Ю.Америк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8064" y="426663"/>
            <a:ext cx="2262336" cy="14931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78459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ЗАДАНИЕ: </a:t>
            </a:r>
            <a:r>
              <a:rPr dirty="0" smtClean="0"/>
              <a:t>сравните ГП Южной Америки и Африки, сделайте вывод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9588"/>
          <a:ext cx="8229600" cy="4849267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05943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сравнения</a:t>
                      </a:r>
                      <a:endParaRPr lang="ru-RU" sz="20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ГП Южной Америки</a:t>
                      </a:r>
                      <a:endParaRPr lang="ru-RU" sz="20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ГП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Африки</a:t>
                      </a:r>
                      <a:endParaRPr lang="ru-RU" sz="20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Вывод о сходствах и различиях ГП</a:t>
                      </a:r>
                      <a:endParaRPr lang="ru-RU" sz="2000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17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99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 Отношение к экватору</a:t>
                      </a:r>
                      <a:endParaRPr lang="ru-RU" b="1" dirty="0">
                        <a:solidFill>
                          <a:srgbClr val="99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312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99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 Отношение к начальному меридиану</a:t>
                      </a:r>
                      <a:endParaRPr lang="ru-RU" b="1" dirty="0">
                        <a:solidFill>
                          <a:srgbClr val="99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312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99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 Отношение к другим материкам</a:t>
                      </a:r>
                      <a:endParaRPr lang="ru-RU" b="1" dirty="0">
                        <a:solidFill>
                          <a:srgbClr val="99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17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99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 Отношение к океанам</a:t>
                      </a:r>
                      <a:endParaRPr lang="ru-RU" b="1" dirty="0">
                        <a:solidFill>
                          <a:srgbClr val="99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60350"/>
            <a:ext cx="874712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" y="549275"/>
            <a:ext cx="792163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44450"/>
            <a:ext cx="8413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9588" y="765175"/>
            <a:ext cx="10382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6" descr="vik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38250" y="765175"/>
            <a:ext cx="823913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038436"/>
              </p:ext>
            </p:extLst>
          </p:nvPr>
        </p:nvGraphicFramePr>
        <p:xfrm>
          <a:off x="34925" y="-171400"/>
          <a:ext cx="9073579" cy="7111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8215"/>
                <a:gridCol w="1599513"/>
                <a:gridCol w="1368152"/>
                <a:gridCol w="2057499"/>
                <a:gridCol w="1800200"/>
              </a:tblGrid>
              <a:tr h="70440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Утверждения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Австралия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Африка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Южная Америка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Антарктида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8341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Самый</a:t>
                      </a:r>
                      <a:r>
                        <a:rPr lang="ru-RU" sz="1600" baseline="0" dirty="0" smtClean="0"/>
                        <a:t> маленький материк</a:t>
                      </a:r>
                      <a:endParaRPr lang="ru-RU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840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Самый холодный материк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5936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Самый жаркий материк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1790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Нет ледников и действующих вулканов</a:t>
                      </a:r>
                      <a:endParaRPr lang="ru-RU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60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Самый высокий материк</a:t>
                      </a:r>
                      <a:endParaRPr lang="ru-RU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/>
                        <a:t>+</a:t>
                      </a:r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5936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Континент открыт по ошибке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59361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Самая большая пустыня мира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7862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 севере материк пересекает экватор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4123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Очертания</a:t>
                      </a:r>
                      <a:r>
                        <a:rPr lang="ru-RU" sz="1600" baseline="0" dirty="0" smtClean="0"/>
                        <a:t>  материка похожи на гроздь</a:t>
                      </a:r>
                    </a:p>
                    <a:p>
                      <a:r>
                        <a:rPr lang="ru-RU" sz="1600" baseline="0" dirty="0" smtClean="0"/>
                        <a:t>винограда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7438" y="214313"/>
            <a:ext cx="6286500" cy="14287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Домашнее задание</a:t>
            </a:r>
          </a:p>
        </p:txBody>
      </p:sp>
      <p:pic>
        <p:nvPicPr>
          <p:cNvPr id="2052" name="Picture 4" descr="Южная Америка на глобусе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313" y="214313"/>
            <a:ext cx="2143125" cy="14287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394" name="Picture 2" descr="I:\УРОК\peru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825" y="4214813"/>
            <a:ext cx="3597275" cy="2500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749" name="Rectangle 1"/>
          <p:cNvSpPr>
            <a:spLocks noChangeArrowheads="1"/>
          </p:cNvSpPr>
          <p:nvPr/>
        </p:nvSpPr>
        <p:spPr bwMode="auto">
          <a:xfrm>
            <a:off x="214313" y="2895600"/>
            <a:ext cx="87153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177800" indent="-177800" algn="just" eaLnBrk="0" hangingPunct="0">
              <a:buFont typeface="Wingdings" pitchFamily="2" charset="2"/>
              <a:buChar char="§"/>
            </a:pPr>
            <a:r>
              <a:rPr lang="ru-RU" sz="2000" b="1" u="sng" dirty="0">
                <a:solidFill>
                  <a:srgbClr val="C00000"/>
                </a:solidFill>
                <a:cs typeface="Times New Roman" pitchFamily="18" charset="0"/>
              </a:rPr>
              <a:t>География:</a:t>
            </a:r>
            <a:r>
              <a:rPr lang="ru-RU" sz="2000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rgbClr val="0000CC"/>
                </a:solidFill>
                <a:cs typeface="Times New Roman" pitchFamily="18" charset="0"/>
              </a:rPr>
              <a:t>составьте кроссворд по проверке учебной номенклатуры по теме «Географическое положение Южной </a:t>
            </a:r>
            <a:r>
              <a:rPr lang="ru-RU" sz="2000" b="1" dirty="0" smtClean="0">
                <a:solidFill>
                  <a:srgbClr val="0000CC"/>
                </a:solidFill>
                <a:cs typeface="Times New Roman" pitchFamily="18" charset="0"/>
              </a:rPr>
              <a:t>Америки.</a:t>
            </a:r>
          </a:p>
          <a:p>
            <a:pPr marL="177800" indent="-177800" algn="just" eaLnBrk="0" hangingPunct="0">
              <a:buFont typeface="Wingdings" pitchFamily="2" charset="2"/>
              <a:buChar char="§"/>
            </a:pPr>
            <a:endParaRPr lang="ru-RU" sz="2000" b="1" dirty="0" smtClean="0">
              <a:solidFill>
                <a:srgbClr val="0000CC"/>
              </a:solidFill>
              <a:cs typeface="Times New Roman" pitchFamily="18" charset="0"/>
            </a:endParaRPr>
          </a:p>
          <a:p>
            <a:pPr marL="177800" indent="-177800" algn="just" eaLnBrk="0" hangingPunct="0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00CC"/>
                </a:solidFill>
                <a:cs typeface="Times New Roman" pitchFamily="18" charset="0"/>
              </a:rPr>
              <a:t>&amp; </a:t>
            </a:r>
            <a:r>
              <a:rPr lang="ru-RU" sz="2000" b="1" dirty="0" smtClean="0">
                <a:solidFill>
                  <a:srgbClr val="0000CC"/>
                </a:solidFill>
                <a:cs typeface="Times New Roman" pitchFamily="18" charset="0"/>
              </a:rPr>
              <a:t>35</a:t>
            </a:r>
            <a:r>
              <a:rPr lang="en-US" sz="2000" b="1" dirty="0" smtClean="0">
                <a:solidFill>
                  <a:srgbClr val="0000CC"/>
                </a:solidFill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CC"/>
                </a:solidFill>
                <a:cs typeface="Times New Roman" pitchFamily="18" charset="0"/>
              </a:rPr>
              <a:t>стр.  27 -31</a:t>
            </a:r>
            <a:endParaRPr lang="ru-RU" sz="2000" b="1" dirty="0">
              <a:solidFill>
                <a:srgbClr val="0000CC"/>
              </a:solidFill>
              <a:cs typeface="Times New Roman" pitchFamily="18" charset="0"/>
            </a:endParaRPr>
          </a:p>
        </p:txBody>
      </p:sp>
      <p:pic>
        <p:nvPicPr>
          <p:cNvPr id="60418" name="Picture 2" descr="I:\УРОК\2.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4221163"/>
            <a:ext cx="3457575" cy="2508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/>
              <a:t>Рассмотреть по плану географическое положение материка;</a:t>
            </a:r>
          </a:p>
          <a:p>
            <a:r>
              <a:rPr lang="ru-RU" sz="2800" dirty="0" smtClean="0"/>
              <a:t>Изучить, как происходило его открытие и исследование;</a:t>
            </a:r>
          </a:p>
          <a:p>
            <a:r>
              <a:rPr lang="ru-RU" sz="2800" dirty="0" smtClean="0"/>
              <a:t>Сравнить  географическое положение Южной Америки с одним из изученных материков;</a:t>
            </a:r>
          </a:p>
          <a:p>
            <a:r>
              <a:rPr lang="ru-RU" sz="2800" dirty="0" smtClean="0"/>
              <a:t>Выявить, как влияет Г.П. па природу материка.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188" y="2590800"/>
            <a:ext cx="76327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</a:rPr>
              <a:t>Влияет ли географическое положение материка </a:t>
            </a:r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на природу </a:t>
            </a:r>
            <a:endParaRPr lang="ru-RU" sz="4400" b="1" dirty="0">
              <a:solidFill>
                <a:srgbClr val="C00000"/>
              </a:solidFill>
              <a:latin typeface="+mj-lt"/>
            </a:endParaRPr>
          </a:p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+mj-lt"/>
              </a:rPr>
              <a:t>Южной Америки?</a:t>
            </a:r>
          </a:p>
        </p:txBody>
      </p:sp>
      <p:pic>
        <p:nvPicPr>
          <p:cNvPr id="8" name="Picture 4" descr="Южная Америка на глобус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260350"/>
            <a:ext cx="2484437" cy="16557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6" descr="vopr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5181600"/>
            <a:ext cx="94138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385268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215188" cy="1479550"/>
          </a:xfrm>
        </p:spPr>
        <p:txBody>
          <a:bodyPr/>
          <a:lstStyle/>
          <a:p>
            <a:pPr eaLnBrk="1" hangingPunct="1"/>
            <a:r>
              <a:rPr smtClean="0"/>
              <a:t>Открытие и исследование материка</a:t>
            </a:r>
          </a:p>
        </p:txBody>
      </p:sp>
      <p:pic>
        <p:nvPicPr>
          <p:cNvPr id="9219" name="Picture 2" descr="D:\ТАНЯ2\Рисунки с дисков\Class7\Открытия и исслед. Южной Амери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66800" y="1828800"/>
            <a:ext cx="7086600" cy="4724400"/>
          </a:xfr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6924675" cy="762000"/>
          </a:xfrm>
        </p:spPr>
        <p:txBody>
          <a:bodyPr/>
          <a:lstStyle/>
          <a:p>
            <a:pPr eaLnBrk="1" hangingPunct="1"/>
            <a:r>
              <a:rPr smtClean="0"/>
              <a:t>Америго Веспуччи, 1507г.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4663" y="1295400"/>
            <a:ext cx="4859337" cy="5302250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b="1" dirty="0" err="1">
                <a:solidFill>
                  <a:srgbClr val="C00000"/>
                </a:solidFill>
              </a:rPr>
              <a:t>Америго</a:t>
            </a:r>
            <a:r>
              <a:rPr b="1" dirty="0">
                <a:solidFill>
                  <a:srgbClr val="C00000"/>
                </a:solidFill>
              </a:rPr>
              <a:t> принимал участие в снаряжении экспедиций Колумба, был знаком с ним. </a:t>
            </a:r>
          </a:p>
          <a:p>
            <a:pPr eaLnBrk="1" hangingPunct="1">
              <a:defRPr/>
            </a:pPr>
            <a:r>
              <a:rPr b="1" dirty="0"/>
              <a:t>Успехи Колумба внушили ему мысль оставить торговое дело, чтобы познакомиться с новыми землями.</a:t>
            </a:r>
          </a:p>
          <a:p>
            <a:pPr eaLnBrk="1" hangingPunct="1">
              <a:defRPr/>
            </a:pPr>
            <a:r>
              <a:rPr b="1" dirty="0">
                <a:solidFill>
                  <a:srgbClr val="C00000"/>
                </a:solidFill>
              </a:rPr>
              <a:t>В письмах знатным друзьям, </a:t>
            </a:r>
            <a:r>
              <a:rPr b="1" dirty="0" err="1">
                <a:solidFill>
                  <a:srgbClr val="C00000"/>
                </a:solidFill>
              </a:rPr>
              <a:t>Веспуччи</a:t>
            </a:r>
            <a:r>
              <a:rPr b="1" dirty="0">
                <a:solidFill>
                  <a:srgbClr val="C00000"/>
                </a:solidFill>
              </a:rPr>
              <a:t> описывал свои путешествия и географические открытия. Кроме писем </a:t>
            </a:r>
            <a:r>
              <a:rPr b="1" dirty="0" err="1">
                <a:solidFill>
                  <a:srgbClr val="C00000"/>
                </a:solidFill>
              </a:rPr>
              <a:t>Веспуччи</a:t>
            </a:r>
            <a:r>
              <a:rPr b="1" dirty="0">
                <a:solidFill>
                  <a:srgbClr val="C00000"/>
                </a:solidFill>
              </a:rPr>
              <a:t> издавались и много книг, дневников его путешествий. </a:t>
            </a:r>
          </a:p>
          <a:p>
            <a:pPr eaLnBrk="1" hangingPunct="1">
              <a:defRPr/>
            </a:pPr>
            <a:r>
              <a:rPr b="1" dirty="0"/>
              <a:t>Реклама сделала своё дело – именно его имя стали связывать с вновь открытым материком, и в 1507 г. картограф </a:t>
            </a:r>
            <a:r>
              <a:rPr b="1" dirty="0" err="1"/>
              <a:t>Вальдземюллер</a:t>
            </a:r>
            <a:r>
              <a:rPr b="1" dirty="0"/>
              <a:t> приписал открытие нового континента, сделанное Колумбом, </a:t>
            </a:r>
            <a:r>
              <a:rPr b="1" dirty="0" err="1"/>
              <a:t>Веспуччи</a:t>
            </a:r>
            <a:r>
              <a:rPr b="1" dirty="0"/>
              <a:t> и назвал его Америкой, а в 1538 г. Меркатор назвал этим именем и северную часть материка.</a:t>
            </a:r>
          </a:p>
        </p:txBody>
      </p:sp>
      <p:pic>
        <p:nvPicPr>
          <p:cNvPr id="7172" name="Picture 4" descr="Файл:Viñeta del mapa de Waldseemüll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05263"/>
            <a:ext cx="4305300" cy="26098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0600" y="1143000"/>
            <a:ext cx="2236442" cy="3065512"/>
          </a:xfrm>
          <a:prstGeom prst="ellipse">
            <a:avLst/>
          </a:prstGeom>
          <a:effectLst>
            <a:softEdge rad="112500"/>
          </a:effectLst>
        </p:spPr>
      </p:pic>
      <p:pic>
        <p:nvPicPr>
          <p:cNvPr id="7174" name="Picture 1" descr="D:\КАРТИНКИ\Коллекция картинок6\header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304800"/>
            <a:ext cx="15875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81000"/>
            <a:ext cx="7500938" cy="12239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dirty="0" smtClean="0"/>
              <a:t>Александр Гумбольдт, </a:t>
            </a:r>
            <a:br>
              <a:rPr dirty="0" smtClean="0"/>
            </a:br>
            <a:r>
              <a:rPr dirty="0" smtClean="0"/>
              <a:t>1799–1804 годы путешествий</a:t>
            </a:r>
            <a:endParaRPr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9700" y="1752600"/>
            <a:ext cx="3744913" cy="4713288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defRPr/>
            </a:pPr>
            <a:r>
              <a:rPr b="1" dirty="0"/>
              <a:t>Собрал и обобщил совместно с франц. Ботаником </a:t>
            </a:r>
            <a:r>
              <a:rPr b="1" dirty="0" err="1"/>
              <a:t>Эме</a:t>
            </a:r>
            <a:r>
              <a:rPr b="1" dirty="0"/>
              <a:t> </a:t>
            </a:r>
            <a:r>
              <a:rPr b="1" dirty="0" err="1"/>
              <a:t>Бонпланом</a:t>
            </a:r>
            <a:r>
              <a:rPr b="1" dirty="0"/>
              <a:t> большой географический материал об особенностях природы Южно-Американского континента.</a:t>
            </a:r>
          </a:p>
          <a:p>
            <a:pPr eaLnBrk="1" hangingPunct="1">
              <a:defRPr/>
            </a:pPr>
            <a:r>
              <a:rPr b="1" dirty="0"/>
              <a:t>Обосновал идею высотной поясности на примере Анд, описал природу холодного течения у западных берегов, геологическое строение отдельных территорий.</a:t>
            </a: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5616" y="2420888"/>
            <a:ext cx="2874450" cy="3312368"/>
          </a:xfrm>
          <a:prstGeom prst="ellipse">
            <a:avLst/>
          </a:prstGeom>
          <a:effectLst>
            <a:softEdge rad="112500"/>
          </a:effectLst>
        </p:spPr>
      </p:pic>
      <p:pic>
        <p:nvPicPr>
          <p:cNvPr id="10246" name="Picture 1" descr="D:\КАРТИНКИ\Коллекция картинок6\header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81000"/>
            <a:ext cx="15875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6924675" cy="1223963"/>
          </a:xfrm>
        </p:spPr>
        <p:txBody>
          <a:bodyPr/>
          <a:lstStyle/>
          <a:p>
            <a:pPr eaLnBrk="1" hangingPunct="1"/>
            <a:r>
              <a:rPr smtClean="0"/>
              <a:t>Нуньес де Бальбоа, 1510г.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9600" y="1524000"/>
            <a:ext cx="4403725" cy="5018088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defRPr/>
            </a:pPr>
            <a:r>
              <a:rPr b="1" dirty="0"/>
              <a:t>Испанский конкистадор, который основал первый европейский город в Америке и первым из европейцев (во главе отряда из 190 испанцев и 600 индейцев-носильщиков) вышел на берег Тихого океана.</a:t>
            </a:r>
          </a:p>
          <a:p>
            <a:pPr eaLnBrk="1" hangingPunct="1">
              <a:defRPr/>
            </a:pPr>
            <a:r>
              <a:rPr b="1" dirty="0">
                <a:solidFill>
                  <a:srgbClr val="C00000"/>
                </a:solidFill>
              </a:rPr>
              <a:t>Бальбоа первым из испанцев стал наведываться вглубь материка в поисках золота и рабов. </a:t>
            </a:r>
          </a:p>
          <a:p>
            <a:pPr eaLnBrk="1" hangingPunct="1">
              <a:defRPr/>
            </a:pPr>
            <a:r>
              <a:rPr b="1" dirty="0"/>
              <a:t>Для получения у индейцев необходимых ему сведений он не брезговал ни посулами, ни пытками. Особенный ужас туземцам внушали собаки, которые по команде конкистадора могли разорвать на куски любого.</a:t>
            </a:r>
          </a:p>
          <a:p>
            <a:pPr eaLnBrk="1" hangingPunct="1">
              <a:defRPr/>
            </a:pPr>
            <a:endParaRPr b="1" dirty="0"/>
          </a:p>
          <a:p>
            <a:pPr eaLnBrk="1" hangingPunct="1">
              <a:defRPr/>
            </a:pPr>
            <a:endParaRPr b="1" dirty="0"/>
          </a:p>
        </p:txBody>
      </p:sp>
      <p:pic>
        <p:nvPicPr>
          <p:cNvPr id="1229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524000"/>
            <a:ext cx="3659188" cy="4879975"/>
          </a:xfr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7" name="Picture 1" descr="D:\КАРТИНКИ\Коллекция картинок6\header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381000"/>
            <a:ext cx="15875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69342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dirty="0" smtClean="0"/>
              <a:t>Николай Иванович Вавилов, </a:t>
            </a:r>
            <a:br>
              <a:rPr dirty="0" smtClean="0"/>
            </a:br>
            <a:r>
              <a:rPr dirty="0" smtClean="0"/>
              <a:t>1932-1933гг. </a:t>
            </a:r>
            <a:endParaRPr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2133600"/>
            <a:ext cx="4038600" cy="4103688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b="1" dirty="0"/>
              <a:t>Русский ботаник, растениевод, генетик, географ и организатор науки. </a:t>
            </a:r>
          </a:p>
          <a:p>
            <a:pPr eaLnBrk="1" hangingPunct="1">
              <a:defRPr/>
            </a:pPr>
            <a:r>
              <a:rPr b="1" dirty="0">
                <a:solidFill>
                  <a:srgbClr val="C00000"/>
                </a:solidFill>
              </a:rPr>
              <a:t>Установил на материке древние очаги происхождения и разнообразия </a:t>
            </a:r>
            <a:r>
              <a:rPr b="1" dirty="0" err="1">
                <a:solidFill>
                  <a:srgbClr val="C00000"/>
                </a:solidFill>
              </a:rPr>
              <a:t>культурных</a:t>
            </a:r>
            <a:r>
              <a:rPr b="1" dirty="0">
                <a:solidFill>
                  <a:srgbClr val="C00000"/>
                </a:solidFill>
              </a:rPr>
              <a:t> </a:t>
            </a:r>
            <a:r>
              <a:rPr b="1" dirty="0" err="1" smtClean="0">
                <a:solidFill>
                  <a:srgbClr val="C00000"/>
                </a:solidFill>
              </a:rPr>
              <a:t>растений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b="1" dirty="0">
              <a:solidFill>
                <a:srgbClr val="C00000"/>
              </a:solidFill>
            </a:endParaRPr>
          </a:p>
          <a:p>
            <a:pPr eaLnBrk="1" hangingPunct="1">
              <a:defRPr/>
            </a:pPr>
            <a:r>
              <a:rPr b="1" dirty="0"/>
              <a:t>Экспедиция в Южную Америку продолжалась 3 года.</a:t>
            </a:r>
          </a:p>
          <a:p>
            <a:pPr eaLnBrk="1" hangingPunct="1">
              <a:defRPr/>
            </a:pPr>
            <a:endParaRPr b="1" dirty="0"/>
          </a:p>
        </p:txBody>
      </p:sp>
      <p:pic>
        <p:nvPicPr>
          <p:cNvPr id="11268" name="Picture 2" descr="Картинка 12 из 35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581400"/>
            <a:ext cx="4495800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1371600"/>
            <a:ext cx="2303397" cy="2849563"/>
          </a:xfrm>
          <a:prstGeom prst="ellipse">
            <a:avLst/>
          </a:prstGeom>
          <a:effectLst>
            <a:softEdge rad="112500"/>
          </a:effectLst>
        </p:spPr>
      </p:pic>
      <p:pic>
        <p:nvPicPr>
          <p:cNvPr id="11270" name="Picture 1" descr="D:\КАРТИНКИ\Коллекция картинок6\header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81000"/>
            <a:ext cx="158750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bstractRed_Updated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южная америка</Template>
  <TotalTime>486</TotalTime>
  <Words>915</Words>
  <Application>Microsoft Office PowerPoint</Application>
  <PresentationFormat>Экран (4:3)</PresentationFormat>
  <Paragraphs>128</Paragraphs>
  <Slides>23</Slides>
  <Notes>6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AbstractRed_Updated</vt:lpstr>
      <vt:lpstr>Презентация PowerPoint</vt:lpstr>
      <vt:lpstr>Географическое положение и история исследования             Южной Америки</vt:lpstr>
      <vt:lpstr>Цели урока:</vt:lpstr>
      <vt:lpstr>Презентация PowerPoint</vt:lpstr>
      <vt:lpstr>Открытие и исследование материка</vt:lpstr>
      <vt:lpstr>Америго Веспуччи, 1507г.</vt:lpstr>
      <vt:lpstr>Александр Гумбольдт,  1799–1804 годы путешествий</vt:lpstr>
      <vt:lpstr>Нуньес де Бальбоа, 1510г.</vt:lpstr>
      <vt:lpstr>Николай Иванович Вавилов,  1932-1933гг.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Факторы, определяющие различие в природе любого материка.</vt:lpstr>
      <vt:lpstr>Презентация PowerPoint</vt:lpstr>
      <vt:lpstr>Презентация PowerPoint</vt:lpstr>
      <vt:lpstr>План описания географического положения материка</vt:lpstr>
      <vt:lpstr>Презентация PowerPoint</vt:lpstr>
      <vt:lpstr>Презентация PowerPoint</vt:lpstr>
      <vt:lpstr>ЗАДАНИЕ: сравните ГП Южной Америки и Африки, сделайте вывод</vt:lpstr>
      <vt:lpstr>Презентация PowerPoint</vt:lpstr>
      <vt:lpstr>Домашнее задание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52</cp:revision>
  <dcterms:created xsi:type="dcterms:W3CDTF">2005-07-04T08:47:11Z</dcterms:created>
  <dcterms:modified xsi:type="dcterms:W3CDTF">2018-02-05T05:46:57Z</dcterms:modified>
</cp:coreProperties>
</file>