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0" r:id="rId2"/>
    <p:sldId id="269" r:id="rId3"/>
    <p:sldId id="268" r:id="rId4"/>
    <p:sldId id="261" r:id="rId5"/>
    <p:sldId id="271" r:id="rId6"/>
    <p:sldId id="272" r:id="rId7"/>
    <p:sldId id="273" r:id="rId8"/>
    <p:sldId id="274" r:id="rId9"/>
    <p:sldId id="270" r:id="rId10"/>
  </p:sldIdLst>
  <p:sldSz cx="9144000" cy="6858000" type="screen4x3"/>
  <p:notesSz cx="6858000" cy="9144000"/>
  <p:embeddedFontLst>
    <p:embeddedFont>
      <p:font typeface="Vesna" charset="0"/>
      <p:regular r:id="rId11"/>
    </p:embeddedFont>
    <p:embeddedFont>
      <p:font typeface="CyrillicOld" pitchFamily="2" charset="0"/>
      <p:bold r:id="rId1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800000"/>
    <a:srgbClr val="CC0000"/>
    <a:srgbClr val="FF7171"/>
    <a:srgbClr val="3399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47664" y="1484784"/>
            <a:ext cx="7056784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0" b="1" spc="150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  <a:ea typeface="+mj-ea"/>
                <a:cs typeface="+mj-cs"/>
              </a:rPr>
              <a:t>Рабочая </a:t>
            </a:r>
            <a:r>
              <a:rPr lang="ru-RU" sz="7200" b="1" spc="150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sna" pitchFamily="2" charset="0"/>
                <a:ea typeface="+mj-ea"/>
                <a:cs typeface="+mj-cs"/>
              </a:rPr>
              <a:t>профессия столяр - краснодеревщик</a:t>
            </a:r>
            <a:endParaRPr kumimoji="0" lang="ru-RU" sz="7200" b="1" i="0" u="none" strike="noStrike" kern="1200" spc="150" normalizeH="0" noProof="0" dirty="0" smtClean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Vesna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653136"/>
            <a:ext cx="6336704" cy="1512168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Плодородная СОШ №16</a:t>
            </a:r>
          </a:p>
          <a:p>
            <a:pPr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2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Логвиненко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Е.В.</a:t>
            </a:r>
          </a:p>
          <a:p>
            <a:pPr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истории и обществознания</a:t>
            </a:r>
          </a:p>
          <a:p>
            <a:pPr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2017г.</a:t>
            </a:r>
            <a:endParaRPr lang="ru-RU" sz="2200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Users\Дом\Desktop\профессия\34286_da1_b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3933056"/>
            <a:ext cx="1978186" cy="258586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984776" cy="86409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b="1" dirty="0">
              <a:ln w="11430"/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331640" y="692696"/>
            <a:ext cx="6048672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800" dirty="0" smtClean="0">
              <a:solidFill>
                <a:schemeClr val="accent3">
                  <a:lumMod val="50000"/>
                </a:schemeClr>
              </a:solidFill>
              <a:latin typeface="CyrillicOld" pitchFamily="2" charset="0"/>
            </a:endParaRPr>
          </a:p>
        </p:txBody>
      </p:sp>
      <p:pic>
        <p:nvPicPr>
          <p:cNvPr id="4097" name="Picture 1" descr="C:\Users\Дом\Desktop\профессия\3a68f10715bf1.jp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bg1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923928" y="5013176"/>
            <a:ext cx="2029377" cy="163325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59632" y="188640"/>
            <a:ext cx="7488832" cy="5222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Профессий много на земле,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 каждая важна.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Решай, мой друг,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Кем быть тебе.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Ведь жизнь у нас одна.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067404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60840" cy="13681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Vesna" pitchFamily="2" charset="0"/>
              </a:rPr>
              <a:t>Тип профессии: </a:t>
            </a:r>
            <a:b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Vesna" pitchFamily="2" charset="0"/>
              </a:rPr>
            </a:b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Vesna" pitchFamily="2" charset="0"/>
              </a:rPr>
              <a:t>«человек – художественный образ»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628801"/>
            <a:ext cx="8064896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ru-RU" sz="24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Россия издревле славилась мастерами-столярами и декоративным убранством жилищ, как ажурной резьбой на фасадах построек, так и многочисленными украшениями на предметах мебели.</a:t>
            </a:r>
            <a:r>
              <a:rPr lang="ru-RU" sz="2400" dirty="0" smtClean="0">
                <a:solidFill>
                  <a:srgbClr val="800000"/>
                </a:solidFill>
              </a:rPr>
              <a:t> 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4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Столяр – профессия многогранная, включающая в себя самые разнообразные профессиональные умения. В особую немногочисленную группу выделяются </a:t>
            </a:r>
            <a:r>
              <a:rPr lang="ru-RU" sz="24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столяры – краснодеревщики</a:t>
            </a:r>
            <a:r>
              <a:rPr lang="ru-RU" sz="24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 в работе которых преобладают художественные тенденции</a:t>
            </a:r>
            <a:r>
              <a:rPr lang="ru-RU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</p:txBody>
      </p:sp>
      <p:pic>
        <p:nvPicPr>
          <p:cNvPr id="5121" name="Picture 1" descr="C:\Users\Дом\Desktop\профессия\imagesFZNYXNH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725144"/>
            <a:ext cx="2475739" cy="1656184"/>
          </a:xfrm>
          <a:prstGeom prst="rect">
            <a:avLst/>
          </a:prstGeom>
          <a:noFill/>
        </p:spPr>
      </p:pic>
      <p:pic>
        <p:nvPicPr>
          <p:cNvPr id="5123" name="Picture 3" descr="C:\Users\Дом\Desktop\профессия\1(114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4437112"/>
            <a:ext cx="2261631" cy="1512466"/>
          </a:xfrm>
          <a:prstGeom prst="rect">
            <a:avLst/>
          </a:prstGeom>
          <a:noFill/>
        </p:spPr>
      </p:pic>
      <p:pic>
        <p:nvPicPr>
          <p:cNvPr id="5124" name="Picture 4" descr="C:\Users\Дом\Desktop\профессия\iOUCJ7QW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4797152"/>
            <a:ext cx="2515474" cy="16790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0206634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3" y="260649"/>
            <a:ext cx="7965535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Требования к профессии</a:t>
            </a:r>
          </a:p>
          <a:p>
            <a:pPr algn="ctr"/>
            <a:endParaRPr lang="ru-RU" sz="2800" b="1" i="1" dirty="0" smtClean="0">
              <a:solidFill>
                <a:srgbClr val="800000"/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rgbClr val="800000"/>
                </a:solidFill>
              </a:rPr>
              <a:t>Человек должен быть физически здоровым, сильным, закалённым и выносливым, т.к. практически весь рабочий день проводит на ногах;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rgbClr val="800000"/>
                </a:solidFill>
              </a:rPr>
              <a:t>пространственное мышление;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rgbClr val="800000"/>
                </a:solidFill>
              </a:rPr>
              <a:t>чувство красоты, композиции и пропорций;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rgbClr val="800000"/>
                </a:solidFill>
              </a:rPr>
              <a:t>способность различать не только цвета, но малейшие </a:t>
            </a:r>
          </a:p>
          <a:p>
            <a:pPr lvl="0"/>
            <a:r>
              <a:rPr lang="ru-RU" sz="1600" b="1" i="1" dirty="0" smtClean="0">
                <a:solidFill>
                  <a:srgbClr val="800000"/>
                </a:solidFill>
              </a:rPr>
              <a:t>   их оттенки;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rgbClr val="800000"/>
                </a:solidFill>
              </a:rPr>
              <a:t>аккуратность;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i="1" dirty="0" err="1" smtClean="0">
                <a:solidFill>
                  <a:srgbClr val="800000"/>
                </a:solidFill>
              </a:rPr>
              <a:t>креативность</a:t>
            </a:r>
            <a:r>
              <a:rPr lang="ru-RU" sz="1600" b="1" i="1" dirty="0" smtClean="0">
                <a:solidFill>
                  <a:srgbClr val="800000"/>
                </a:solidFill>
              </a:rPr>
              <a:t>;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rgbClr val="800000"/>
                </a:solidFill>
              </a:rPr>
              <a:t>терпеливость;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rgbClr val="800000"/>
                </a:solidFill>
              </a:rPr>
              <a:t>ответственность;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rgbClr val="800000"/>
                </a:solidFill>
              </a:rPr>
              <a:t>дотошность;</a:t>
            </a:r>
          </a:p>
          <a:p>
            <a:pPr lvl="0"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rgbClr val="800000"/>
                </a:solidFill>
              </a:rPr>
              <a:t>развитая координация движений.</a:t>
            </a:r>
          </a:p>
          <a:p>
            <a:pPr algn="just"/>
            <a:r>
              <a:rPr lang="ru-RU" sz="1600" b="1" i="1" dirty="0" smtClean="0">
                <a:solidFill>
                  <a:srgbClr val="800000"/>
                </a:solidFill>
              </a:rPr>
              <a:t>	Столяр-краснодеревщик должен обладать обширными знаниями. Он должен понимать разницу в породах дерева (есть, например, белые породы, более мягкие, и красные, более твердые и дорогие), определять качество заготовок и выбирать наиболее подходящие в каждом конкретном случае. Особенно это необходимо тем, кто работает с мебелью или музыкальными инструментами. Пригодятся столярам и знания химического состава клея и лакокрасочных материалов. Помимо всего прочего, столяру жизненно необходимо уметь читать чертежи, а мастеру высокого класса – еще и разрабатывать их. </a:t>
            </a:r>
          </a:p>
          <a:p>
            <a:pPr algn="just">
              <a:buFont typeface="Wingdings" pitchFamily="2" charset="2"/>
              <a:buChar char="ü"/>
            </a:pPr>
            <a:endParaRPr lang="ru-RU" sz="2800" b="1" i="1" dirty="0" smtClean="0">
              <a:solidFill>
                <a:srgbClr val="800000"/>
              </a:solidFill>
            </a:endParaRPr>
          </a:p>
          <a:p>
            <a:pPr algn="just">
              <a:buFont typeface="Wingdings" pitchFamily="2" charset="2"/>
              <a:buChar char="ü"/>
            </a:pPr>
            <a:endParaRPr lang="ru-RU" sz="2800" b="1" i="1" dirty="0" smtClean="0">
              <a:solidFill>
                <a:srgbClr val="8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9751" y="260648"/>
            <a:ext cx="8136904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sna" pitchFamily="2" charset="0"/>
              <a:cs typeface="Arial" pitchFamily="34" charset="0"/>
            </a:endParaRPr>
          </a:p>
        </p:txBody>
      </p:sp>
      <p:pic>
        <p:nvPicPr>
          <p:cNvPr id="3076" name="Picture 4" descr="C:\Users\Дом\Desktop\профессия\yik6jzXn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228184" y="1556792"/>
            <a:ext cx="2552187" cy="26467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Преимущества профессии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96752"/>
            <a:ext cx="7272808" cy="492941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b="1" i="1" dirty="0" err="1" smtClean="0">
                <a:solidFill>
                  <a:srgbClr val="800000"/>
                </a:solidFill>
              </a:rPr>
              <a:t>Востребованность</a:t>
            </a:r>
            <a:r>
              <a:rPr lang="ru-RU" sz="2800" b="1" i="1" dirty="0" smtClean="0">
                <a:solidFill>
                  <a:srgbClr val="800000"/>
                </a:solidFill>
              </a:rPr>
              <a:t> профессии.</a:t>
            </a:r>
          </a:p>
          <a:p>
            <a:pPr>
              <a:buFont typeface="Wingdings" pitchFamily="2" charset="2"/>
              <a:buChar char="ü"/>
            </a:pPr>
            <a:r>
              <a:rPr lang="ru-RU" sz="2800" b="1" i="1" dirty="0" smtClean="0">
                <a:solidFill>
                  <a:srgbClr val="800000"/>
                </a:solidFill>
              </a:rPr>
              <a:t>Высокий уровень заработной платы.</a:t>
            </a:r>
          </a:p>
          <a:p>
            <a:pPr>
              <a:buFont typeface="Wingdings" pitchFamily="2" charset="2"/>
              <a:buChar char="ü"/>
            </a:pPr>
            <a:r>
              <a:rPr lang="ru-RU" sz="2800" b="1" i="1" dirty="0" smtClean="0">
                <a:solidFill>
                  <a:srgbClr val="800000"/>
                </a:solidFill>
              </a:rPr>
              <a:t>Заслуженный почёт и уважение.</a:t>
            </a:r>
          </a:p>
          <a:p>
            <a:pPr>
              <a:buFont typeface="Wingdings" pitchFamily="2" charset="2"/>
              <a:buChar char="ü"/>
            </a:pPr>
            <a:r>
              <a:rPr lang="ru-RU" sz="2800" b="1" i="1" dirty="0" smtClean="0">
                <a:solidFill>
                  <a:srgbClr val="800000"/>
                </a:solidFill>
              </a:rPr>
              <a:t>Творческое самовыражение.</a:t>
            </a:r>
          </a:p>
          <a:p>
            <a:pPr>
              <a:buFont typeface="Wingdings" pitchFamily="2" charset="2"/>
              <a:buChar char="ü"/>
            </a:pPr>
            <a:r>
              <a:rPr lang="ru-RU" sz="2800" b="1" i="1" dirty="0" smtClean="0">
                <a:solidFill>
                  <a:srgbClr val="800000"/>
                </a:solidFill>
              </a:rPr>
              <a:t>Эстетическое наслаждение.</a:t>
            </a:r>
            <a:endParaRPr lang="ru-RU" sz="2800" b="1" i="1" dirty="0">
              <a:solidFill>
                <a:srgbClr val="800000"/>
              </a:solidFill>
            </a:endParaRPr>
          </a:p>
        </p:txBody>
      </p:sp>
      <p:pic>
        <p:nvPicPr>
          <p:cNvPr id="20482" name="Picture 2" descr="C:\Users\Дом\Desktop\профессия\fded937374efb704b792481ad6026ad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717032"/>
            <a:ext cx="2006236" cy="1494111"/>
          </a:xfrm>
          <a:prstGeom prst="rect">
            <a:avLst/>
          </a:prstGeom>
          <a:noFill/>
        </p:spPr>
      </p:pic>
      <p:pic>
        <p:nvPicPr>
          <p:cNvPr id="20483" name="Picture 3" descr="C:\Users\Дом\Desktop\профессия\iPI32NIB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4941168"/>
            <a:ext cx="2206866" cy="1656184"/>
          </a:xfrm>
          <a:prstGeom prst="rect">
            <a:avLst/>
          </a:prstGeom>
          <a:noFill/>
        </p:spPr>
      </p:pic>
      <p:pic>
        <p:nvPicPr>
          <p:cNvPr id="20484" name="Picture 4" descr="C:\Users\Дом\Desktop\профессия\iRGA4A44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020272" y="5013176"/>
            <a:ext cx="1874362" cy="1656184"/>
          </a:xfrm>
          <a:prstGeom prst="rect">
            <a:avLst/>
          </a:prstGeom>
          <a:noFill/>
        </p:spPr>
      </p:pic>
      <p:pic>
        <p:nvPicPr>
          <p:cNvPr id="20485" name="Picture 5" descr="C:\Users\Дом\Desktop\профессия\9454093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3789040"/>
            <a:ext cx="1800200" cy="1750194"/>
          </a:xfrm>
          <a:prstGeom prst="rect">
            <a:avLst/>
          </a:prstGeom>
          <a:noFill/>
        </p:spPr>
      </p:pic>
      <p:pic>
        <p:nvPicPr>
          <p:cNvPr id="20488" name="Picture 8" descr="C:\Users\Дом\Desktop\профессия\34286_da1_bi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8264" y="1772816"/>
            <a:ext cx="1978186" cy="258586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Недостатки профессии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r>
              <a:rPr lang="ru-RU" sz="1600" b="1" i="1" dirty="0" smtClean="0">
                <a:solidFill>
                  <a:srgbClr val="800000"/>
                </a:solidFill>
              </a:rPr>
              <a:t>Недостатки профессии столяра-краснодеревщика напрямую связаны с условиями труда. Столяр работает с помощью инструментов, которые при неосторожном обращении могут стать причиной серьезной травмы. Отходы материалов (стружка и щепки) также могут поранить специалиста. Еще большая проблема – лак, краски и клей, с которыми имеет дело профессионал в процессе работы. Их ядовитые испарения могут вызвать отравление, аллергию и заболевания дыхательных путей. </a:t>
            </a:r>
          </a:p>
          <a:p>
            <a:r>
              <a:rPr lang="ru-RU" sz="1600" b="1" i="1" dirty="0" smtClean="0">
                <a:solidFill>
                  <a:srgbClr val="800000"/>
                </a:solidFill>
              </a:rPr>
              <a:t>Кроме того, столярная мастерская – это постоянный шум и вибрации, из-за которых у специалиста может снизиться слух и проявиться заболевания нервной системы. Поэтому столяру приходится работать не только в рабочей одежде и защитных очках, но и в </a:t>
            </a:r>
            <a:r>
              <a:rPr lang="ru-RU" sz="1600" b="1" i="1" dirty="0" err="1" smtClean="0">
                <a:solidFill>
                  <a:srgbClr val="800000"/>
                </a:solidFill>
              </a:rPr>
              <a:t>берушах</a:t>
            </a:r>
            <a:r>
              <a:rPr lang="ru-RU" sz="1600" b="1" i="1" dirty="0" smtClean="0">
                <a:solidFill>
                  <a:srgbClr val="800000"/>
                </a:solidFill>
              </a:rPr>
              <a:t>.</a:t>
            </a:r>
            <a:endParaRPr lang="ru-RU" sz="1600" b="1" i="1" dirty="0">
              <a:solidFill>
                <a:srgbClr val="800000"/>
              </a:solidFill>
            </a:endParaRPr>
          </a:p>
        </p:txBody>
      </p:sp>
      <p:pic>
        <p:nvPicPr>
          <p:cNvPr id="4" name="Рисунок 3" descr="http://static.fulledu.ru/article/imageUpload/800x0/0/675/1409449301_professii_stolyar3jp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789040"/>
            <a:ext cx="201622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C:\Users\Дом\Desktop\профессия\iVC4UKX4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5301208"/>
            <a:ext cx="1656184" cy="1240695"/>
          </a:xfrm>
          <a:prstGeom prst="rect">
            <a:avLst/>
          </a:prstGeom>
          <a:noFill/>
        </p:spPr>
      </p:pic>
      <p:pic>
        <p:nvPicPr>
          <p:cNvPr id="21507" name="Picture 3" descr="C:\Users\Дом\Desktop\профессия\966573_1377758275844666_3337022528758787065_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3789040"/>
            <a:ext cx="2016224" cy="1368152"/>
          </a:xfrm>
          <a:prstGeom prst="rect">
            <a:avLst/>
          </a:prstGeom>
          <a:noFill/>
        </p:spPr>
      </p:pic>
      <p:pic>
        <p:nvPicPr>
          <p:cNvPr id="21508" name="Picture 4" descr="C:\Users\Дом\Desktop\профессия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5301208"/>
            <a:ext cx="1800200" cy="1183618"/>
          </a:xfrm>
          <a:prstGeom prst="rect">
            <a:avLst/>
          </a:prstGeom>
          <a:noFill/>
        </p:spPr>
      </p:pic>
      <p:pic>
        <p:nvPicPr>
          <p:cNvPr id="21509" name="Picture 5" descr="C:\Users\Дом\Desktop\профессия\dosemelik-kuma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3789040"/>
            <a:ext cx="2376264" cy="135985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Где можно получить профессию столяра?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052736"/>
            <a:ext cx="8003232" cy="5073427"/>
          </a:xfrm>
        </p:spPr>
        <p:txBody>
          <a:bodyPr>
            <a:normAutofit fontScale="77500" lnSpcReduction="20000"/>
          </a:bodyPr>
          <a:lstStyle/>
          <a:p>
            <a:r>
              <a:rPr lang="ru-RU" sz="1600" b="1" i="1" dirty="0" smtClean="0">
                <a:solidFill>
                  <a:srgbClr val="800000"/>
                </a:solidFill>
              </a:rPr>
              <a:t>Если вы хотите стать столяром-краснодеревщиком высочайшего класса, то необходимо сначала окончить профессиональное учебное заведение, а потом устроиться учеником к опытному мастеру. Краснодеревщиком может стать не каждый столяр, потому что для работы по этой специальности, помимо умения и навыков столярного дела, отличных знаний свойств древесины различных, особенно – ценных пород, обязательно необходимы навыки высокого художественного мастерства. Для этого, безусловно, нужен талант, которому нельзя самому научиться, так как это качество – от Бога. Чувствуете, какая полная аналогия со скульпторами и художниками? Это потому, что мастер-краснодеревщик и есть художник, ваятель из дерева! </a:t>
            </a:r>
          </a:p>
          <a:p>
            <a:pPr>
              <a:buNone/>
            </a:pPr>
            <a:endParaRPr lang="ru-RU" sz="1600" b="1" i="1" dirty="0" smtClean="0">
              <a:solidFill>
                <a:srgbClr val="800000"/>
              </a:solidFill>
            </a:endParaRPr>
          </a:p>
          <a:p>
            <a:r>
              <a:rPr lang="ru-RU" sz="1600" b="1" i="1" dirty="0" smtClean="0">
                <a:solidFill>
                  <a:srgbClr val="800000"/>
                </a:solidFill>
              </a:rPr>
              <a:t>Профессиональное образование можно получить в таких </a:t>
            </a:r>
          </a:p>
          <a:p>
            <a:pPr>
              <a:buNone/>
            </a:pPr>
            <a:r>
              <a:rPr lang="ru-RU" sz="1600" b="1" i="1" dirty="0" smtClean="0">
                <a:solidFill>
                  <a:srgbClr val="800000"/>
                </a:solidFill>
              </a:rPr>
              <a:t>       лучших колледжах и техникумах России, как: </a:t>
            </a:r>
          </a:p>
          <a:p>
            <a:pPr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rgbClr val="800000"/>
                </a:solidFill>
              </a:rPr>
              <a:t> Смоленский монтажный техникум;</a:t>
            </a:r>
          </a:p>
          <a:p>
            <a:pPr>
              <a:buNone/>
            </a:pPr>
            <a:endParaRPr lang="ru-RU" sz="1600" b="1" i="1" dirty="0" smtClean="0">
              <a:solidFill>
                <a:srgbClr val="8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rgbClr val="800000"/>
                </a:solidFill>
              </a:rPr>
              <a:t>Московский колледж художественных ремесел №59;</a:t>
            </a:r>
          </a:p>
          <a:p>
            <a:pPr>
              <a:buNone/>
            </a:pPr>
            <a:endParaRPr lang="ru-RU" sz="1600" b="1" i="1" dirty="0" smtClean="0">
              <a:solidFill>
                <a:srgbClr val="8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rgbClr val="800000"/>
                </a:solidFill>
              </a:rPr>
              <a:t>Московский колледж городской инфраструктуры и </a:t>
            </a:r>
          </a:p>
          <a:p>
            <a:pPr>
              <a:buNone/>
            </a:pPr>
            <a:r>
              <a:rPr lang="ru-RU" sz="1600" b="1" i="1" dirty="0" smtClean="0">
                <a:solidFill>
                  <a:srgbClr val="800000"/>
                </a:solidFill>
              </a:rPr>
              <a:t>        строительства №1;</a:t>
            </a:r>
          </a:p>
          <a:p>
            <a:pPr>
              <a:buNone/>
            </a:pPr>
            <a:endParaRPr lang="ru-RU" sz="1600" b="1" i="1" dirty="0" smtClean="0">
              <a:solidFill>
                <a:srgbClr val="8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1600" b="1" i="1" dirty="0" err="1" smtClean="0">
                <a:solidFill>
                  <a:srgbClr val="800000"/>
                </a:solidFill>
              </a:rPr>
              <a:t>Высокогорский</a:t>
            </a:r>
            <a:r>
              <a:rPr lang="ru-RU" sz="1600" b="1" i="1" dirty="0" smtClean="0">
                <a:solidFill>
                  <a:srgbClr val="800000"/>
                </a:solidFill>
              </a:rPr>
              <a:t> многопрофильный техникум;</a:t>
            </a:r>
          </a:p>
          <a:p>
            <a:pPr>
              <a:buNone/>
            </a:pPr>
            <a:endParaRPr lang="ru-RU" sz="1600" b="1" i="1" dirty="0" smtClean="0">
              <a:solidFill>
                <a:srgbClr val="8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1600" b="1" i="1" dirty="0" err="1" smtClean="0">
                <a:solidFill>
                  <a:srgbClr val="800000"/>
                </a:solidFill>
              </a:rPr>
              <a:t>Остерский</a:t>
            </a:r>
            <a:r>
              <a:rPr lang="ru-RU" sz="1600" b="1" i="1" dirty="0" smtClean="0">
                <a:solidFill>
                  <a:srgbClr val="800000"/>
                </a:solidFill>
              </a:rPr>
              <a:t> колледж строительства и дизайна.</a:t>
            </a:r>
          </a:p>
          <a:p>
            <a:pPr>
              <a:buNone/>
            </a:pPr>
            <a:endParaRPr lang="ru-RU" sz="1600" b="1" i="1" dirty="0" smtClean="0">
              <a:solidFill>
                <a:srgbClr val="8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1600" b="1" i="1" dirty="0" smtClean="0">
                <a:solidFill>
                  <a:srgbClr val="800000"/>
                </a:solidFill>
              </a:rPr>
              <a:t> «</a:t>
            </a:r>
            <a:r>
              <a:rPr lang="ru-RU" sz="1600" b="1" i="1" dirty="0" err="1" smtClean="0">
                <a:solidFill>
                  <a:srgbClr val="800000"/>
                </a:solidFill>
              </a:rPr>
              <a:t>ЦентрКонсалт</a:t>
            </a:r>
            <a:r>
              <a:rPr lang="ru-RU" sz="1600" b="1" i="1" dirty="0" smtClean="0">
                <a:solidFill>
                  <a:srgbClr val="800000"/>
                </a:solidFill>
              </a:rPr>
              <a:t>». Ростов-на-Дону , </a:t>
            </a:r>
            <a:r>
              <a:rPr lang="ru-RU" sz="1600" b="1" i="1" dirty="0" err="1" smtClean="0">
                <a:solidFill>
                  <a:srgbClr val="800000"/>
                </a:solidFill>
              </a:rPr>
              <a:t>Будённовский</a:t>
            </a:r>
            <a:r>
              <a:rPr lang="ru-RU" sz="1600" b="1" i="1" dirty="0" smtClean="0">
                <a:solidFill>
                  <a:srgbClr val="800000"/>
                </a:solidFill>
              </a:rPr>
              <a:t> проспект,</a:t>
            </a:r>
          </a:p>
          <a:p>
            <a:pPr>
              <a:buNone/>
            </a:pPr>
            <a:r>
              <a:rPr lang="ru-RU" sz="1600" b="1" i="1" dirty="0" smtClean="0">
                <a:solidFill>
                  <a:srgbClr val="800000"/>
                </a:solidFill>
              </a:rPr>
              <a:t>        60 оф.906    тел. 8-800-505-31-95       </a:t>
            </a:r>
            <a:r>
              <a:rPr lang="ru-RU" sz="1600" b="1" i="1" dirty="0" err="1" smtClean="0">
                <a:solidFill>
                  <a:srgbClr val="800000"/>
                </a:solidFill>
              </a:rPr>
              <a:t>info@centrconsult.ru</a:t>
            </a:r>
            <a:r>
              <a:rPr lang="ru-RU" sz="1600" b="1" i="1" dirty="0" smtClean="0">
                <a:solidFill>
                  <a:srgbClr val="800000"/>
                </a:solidFill>
              </a:rPr>
              <a:t> </a:t>
            </a:r>
          </a:p>
          <a:p>
            <a:pPr>
              <a:buFont typeface="Wingdings" pitchFamily="2" charset="2"/>
              <a:buChar char="ü"/>
            </a:pPr>
            <a:endParaRPr lang="ru-RU" sz="1600" b="1" i="1" dirty="0" smtClean="0">
              <a:solidFill>
                <a:srgbClr val="800000"/>
              </a:solidFill>
            </a:endParaRPr>
          </a:p>
          <a:p>
            <a:pPr>
              <a:buNone/>
            </a:pPr>
            <a:endParaRPr lang="ru-RU" sz="1600" b="1" i="1" dirty="0" smtClean="0">
              <a:solidFill>
                <a:srgbClr val="800000"/>
              </a:solidFill>
            </a:endParaRPr>
          </a:p>
          <a:p>
            <a:pPr>
              <a:buNone/>
            </a:pPr>
            <a:r>
              <a:rPr lang="ru-RU" sz="1600" b="1" i="1" dirty="0" smtClean="0">
                <a:solidFill>
                  <a:srgbClr val="800000"/>
                </a:solidFill>
              </a:rPr>
              <a:t>       Что касается мастера, потребуется много усилий, чтобы отыскать человека, чьи работы по праву считаются настоящими шедеврами! </a:t>
            </a:r>
            <a:endParaRPr lang="ru-RU" sz="1600" b="1" i="1" dirty="0">
              <a:solidFill>
                <a:srgbClr val="800000"/>
              </a:solidFill>
            </a:endParaRPr>
          </a:p>
        </p:txBody>
      </p:sp>
      <p:pic>
        <p:nvPicPr>
          <p:cNvPr id="23554" name="Picture 2" descr="C:\Users\Дом\Desktop\профессия\i4OEBJZS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420888"/>
            <a:ext cx="2448272" cy="305014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756084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800000"/>
                </a:solidFill>
              </a:rPr>
              <a:t>В настоящее время мастера-краснодеревщики также занимаются изготовлением высококлассной элитной мебели из дорогих пород дерева. Создается такая мебель в основном по авторским эскизам или в стиле старинных мастеров. Любой краснодеревщик должен уметь отлично рисовать, делать художественные наброски, эскизы, обладать прекрасным глазомером.</a:t>
            </a:r>
            <a:br>
              <a:rPr lang="ru-RU" sz="1600" b="1" i="1" dirty="0" smtClean="0">
                <a:solidFill>
                  <a:srgbClr val="800000"/>
                </a:solidFill>
              </a:rPr>
            </a:br>
            <a:r>
              <a:rPr lang="ru-RU" sz="1600" b="1" i="1" dirty="0" smtClean="0">
                <a:solidFill>
                  <a:srgbClr val="800000"/>
                </a:solidFill>
              </a:rPr>
              <a:t/>
            </a:r>
            <a:br>
              <a:rPr lang="ru-RU" sz="1600" b="1" i="1" dirty="0" smtClean="0">
                <a:solidFill>
                  <a:srgbClr val="800000"/>
                </a:solidFill>
              </a:rPr>
            </a:br>
            <a:r>
              <a:rPr lang="ru-RU" sz="1600" b="1" i="1" dirty="0" smtClean="0">
                <a:solidFill>
                  <a:srgbClr val="800000"/>
                </a:solidFill>
              </a:rPr>
              <a:t>Изделия мастеров-краснодеревщиков пользуются большим спросом в различных студиях, которые занимаются дизайном и обустройством элитного жилья. Работа мастеров этого дела имеет прямое отношение к творческому искусству, зодчеству. Многие их работы по праву считаются настоящими шедеврами! </a:t>
            </a:r>
            <a:br>
              <a:rPr lang="ru-RU" sz="1600" b="1" i="1" dirty="0" smtClean="0">
                <a:solidFill>
                  <a:srgbClr val="800000"/>
                </a:solidFill>
              </a:rPr>
            </a:br>
            <a:r>
              <a:rPr lang="ru-RU" sz="1600" b="1" i="1" dirty="0" smtClean="0">
                <a:solidFill>
                  <a:srgbClr val="800000"/>
                </a:solidFill>
              </a:rPr>
              <a:t/>
            </a:r>
            <a:br>
              <a:rPr lang="ru-RU" sz="1600" b="1" i="1" dirty="0" smtClean="0">
                <a:solidFill>
                  <a:srgbClr val="800000"/>
                </a:solidFill>
              </a:rPr>
            </a:br>
            <a:endParaRPr lang="ru-RU" sz="1600" b="1" i="1" dirty="0">
              <a:solidFill>
                <a:srgbClr val="800000"/>
              </a:solidFill>
            </a:endParaRPr>
          </a:p>
        </p:txBody>
      </p:sp>
      <p:pic>
        <p:nvPicPr>
          <p:cNvPr id="22530" name="Picture 2" descr="C:\Users\Дом\Desktop\профессия\c066ac6c0ecfbcddee509028f7672c9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1807279" y="7317432"/>
            <a:ext cx="4723429" cy="3479702"/>
          </a:xfrm>
          <a:prstGeom prst="rect">
            <a:avLst/>
          </a:prstGeom>
          <a:noFill/>
        </p:spPr>
      </p:pic>
      <p:pic>
        <p:nvPicPr>
          <p:cNvPr id="22531" name="Picture 3" descr="C:\Users\Дом\Desktop\профессия\c066ac6c0ecfbcddee509028f7672c9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861048"/>
            <a:ext cx="3061758" cy="2255566"/>
          </a:xfrm>
          <a:prstGeom prst="rect">
            <a:avLst/>
          </a:prstGeom>
          <a:noFill/>
        </p:spPr>
      </p:pic>
      <p:pic>
        <p:nvPicPr>
          <p:cNvPr id="22532" name="Picture 4" descr="C:\Users\Дом\Desktop\профессия\2575238286593741413913534_source_1872f72c630ba573fb27dfb99be0f4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3501008"/>
            <a:ext cx="2035704" cy="2718048"/>
          </a:xfrm>
          <a:prstGeom prst="rect">
            <a:avLst/>
          </a:prstGeom>
          <a:noFill/>
        </p:spPr>
      </p:pic>
      <p:pic>
        <p:nvPicPr>
          <p:cNvPr id="22533" name="Picture 5" descr="C:\Users\Дом\Desktop\профессия\w_114238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3501008"/>
            <a:ext cx="2044310" cy="28083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052736"/>
            <a:ext cx="7344816" cy="417646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«Прекрасных профессий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свете не счесть,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краснодеревщику, всё же,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слава и честь!»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A200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688</TotalTime>
  <Words>459</Words>
  <Application>Microsoft Office PowerPoint</Application>
  <PresentationFormat>Экран (4:3)</PresentationFormat>
  <Paragraphs>59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Vesna</vt:lpstr>
      <vt:lpstr>Times New Roman</vt:lpstr>
      <vt:lpstr>CyrillicOld</vt:lpstr>
      <vt:lpstr>Wingdings</vt:lpstr>
      <vt:lpstr>Тема Office</vt:lpstr>
      <vt:lpstr>Слайд 1</vt:lpstr>
      <vt:lpstr>Слайд 2</vt:lpstr>
      <vt:lpstr>Тип профессии:  «человек – художественный образ»</vt:lpstr>
      <vt:lpstr>Слайд 4</vt:lpstr>
      <vt:lpstr>Преимущества профессии</vt:lpstr>
      <vt:lpstr>Недостатки профессии</vt:lpstr>
      <vt:lpstr>Где можно получить профессию столяра?</vt:lpstr>
      <vt:lpstr>Слайд 8</vt:lpstr>
      <vt:lpstr>«Прекрасных профессий на свете не счесть,  краснодеревщику, всё же, слава и честь!»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Дом</cp:lastModifiedBy>
  <cp:revision>62</cp:revision>
  <dcterms:created xsi:type="dcterms:W3CDTF">2013-08-23T08:38:35Z</dcterms:created>
  <dcterms:modified xsi:type="dcterms:W3CDTF">2018-02-05T16:34:23Z</dcterms:modified>
</cp:coreProperties>
</file>