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5"/>
  </p:notesMasterIdLst>
  <p:sldIdLst>
    <p:sldId id="256" r:id="rId2"/>
    <p:sldId id="325" r:id="rId3"/>
    <p:sldId id="329" r:id="rId4"/>
    <p:sldId id="333" r:id="rId5"/>
    <p:sldId id="305" r:id="rId6"/>
    <p:sldId id="307" r:id="rId7"/>
    <p:sldId id="316" r:id="rId8"/>
    <p:sldId id="309" r:id="rId9"/>
    <p:sldId id="290" r:id="rId10"/>
    <p:sldId id="274" r:id="rId11"/>
    <p:sldId id="258" r:id="rId12"/>
    <p:sldId id="279" r:id="rId13"/>
    <p:sldId id="331"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9" d="100"/>
          <a:sy n="99" d="100"/>
        </p:scale>
        <p:origin x="32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51CC22-2F34-4036-820A-BF9085B8C5D0}" type="datetimeFigureOut">
              <a:rPr lang="ru-RU" smtClean="0"/>
              <a:t>05.02.2018</a:t>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29E0B33-D5D0-4089-ABAF-CD13DCAE6B76}" type="slidenum">
              <a:rPr lang="ru-RU" smtClean="0"/>
              <a:t>‹#›</a:t>
            </a:fld>
            <a:endParaRPr lang="ru-RU"/>
          </a:p>
        </p:txBody>
      </p:sp>
    </p:spTree>
    <p:extLst>
      <p:ext uri="{BB962C8B-B14F-4D97-AF65-F5344CB8AC3E}">
        <p14:creationId xmlns:p14="http://schemas.microsoft.com/office/powerpoint/2010/main" val="10030728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F29E0B33-D5D0-4089-ABAF-CD13DCAE6B76}" type="slidenum">
              <a:rPr lang="ru-RU" smtClean="0"/>
              <a:t>12</a:t>
            </a:fld>
            <a:endParaRPr lang="ru-RU"/>
          </a:p>
        </p:txBody>
      </p:sp>
    </p:spTree>
    <p:extLst>
      <p:ext uri="{BB962C8B-B14F-4D97-AF65-F5344CB8AC3E}">
        <p14:creationId xmlns:p14="http://schemas.microsoft.com/office/powerpoint/2010/main" val="24668063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C0D559CA-B9D1-432F-9367-B13E7412272C}" type="datetimeFigureOut">
              <a:rPr lang="ru-RU" smtClean="0"/>
              <a:pPr/>
              <a:t>05.02.2018</a:t>
            </a:fld>
            <a:endParaRPr lang="ru-RU"/>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ru-RU"/>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CC5AB42A-1F50-4469-B9EF-76C60A567F66}" type="slidenum">
              <a:rPr lang="ru-RU" smtClean="0"/>
              <a:pPr/>
              <a:t>‹#›</a:t>
            </a:fld>
            <a:endParaRPr lang="ru-RU"/>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C0D559CA-B9D1-432F-9367-B13E7412272C}" type="datetimeFigureOut">
              <a:rPr lang="ru-RU" smtClean="0"/>
              <a:pPr/>
              <a:t>05.02.2018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C5AB42A-1F50-4469-B9EF-76C60A567F66}" type="slidenum">
              <a:rPr lang="ru-RU" smtClean="0"/>
              <a:pPr/>
              <a:t>‹#›</a:t>
            </a:fld>
            <a:endParaRPr lang="ru-RU"/>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C0D559CA-B9D1-432F-9367-B13E7412272C}" type="datetimeFigureOut">
              <a:rPr lang="ru-RU" smtClean="0"/>
              <a:pPr/>
              <a:t>05.02.2018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C5AB42A-1F50-4469-B9EF-76C60A567F66}" type="slidenum">
              <a:rPr lang="ru-RU" smtClean="0"/>
              <a:pPr/>
              <a:t>‹#›</a:t>
            </a:fld>
            <a:endParaRPr lang="ru-RU"/>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C0D559CA-B9D1-432F-9367-B13E7412272C}" type="datetimeFigureOut">
              <a:rPr lang="ru-RU" smtClean="0"/>
              <a:pPr/>
              <a:t>05.02.2018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C5AB42A-1F50-4469-B9EF-76C60A567F66}" type="slidenum">
              <a:rPr lang="ru-RU" smtClean="0"/>
              <a:pPr/>
              <a:t>‹#›</a:t>
            </a:fld>
            <a:endParaRPr lang="ru-RU"/>
          </a:p>
        </p:txBody>
      </p:sp>
      <p:sp>
        <p:nvSpPr>
          <p:cNvPr id="11" name="Title 10"/>
          <p:cNvSpPr>
            <a:spLocks noGrp="1"/>
          </p:cNvSpPr>
          <p:nvPr>
            <p:ph type="title"/>
          </p:nvPr>
        </p:nvSpPr>
        <p:spPr/>
        <p:txBody>
          <a:bodyPr/>
          <a:lstStyle/>
          <a:p>
            <a:r>
              <a:rPr lang="ru-RU" smtClean="0"/>
              <a:t>Образец заголовка</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0D559CA-B9D1-432F-9367-B13E7412272C}" type="datetimeFigureOut">
              <a:rPr lang="ru-RU" smtClean="0"/>
              <a:pPr/>
              <a:t>05.02.2018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C5AB42A-1F50-4469-B9EF-76C60A567F66}"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0D559CA-B9D1-432F-9367-B13E7412272C}" type="datetimeFigureOut">
              <a:rPr lang="ru-RU" smtClean="0"/>
              <a:pPr/>
              <a:t>05.02.2018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C5AB42A-1F50-4469-B9EF-76C60A567F66}" type="slidenum">
              <a:rPr lang="ru-RU" smtClean="0"/>
              <a:pPr/>
              <a:t>‹#›</a:t>
            </a:fld>
            <a:endParaRPr lang="ru-RU"/>
          </a:p>
        </p:txBody>
      </p:sp>
      <p:sp>
        <p:nvSpPr>
          <p:cNvPr id="12" name="Title 11"/>
          <p:cNvSpPr>
            <a:spLocks noGrp="1"/>
          </p:cNvSpPr>
          <p:nvPr>
            <p:ph type="title"/>
          </p:nvPr>
        </p:nvSpPr>
        <p:spPr/>
        <p:txBody>
          <a:bodyPr/>
          <a:lstStyle>
            <a:lvl1pPr>
              <a:defRPr>
                <a:solidFill>
                  <a:schemeClr val="tx2"/>
                </a:solidFill>
              </a:defRPr>
            </a:lvl1pPr>
          </a:lstStyle>
          <a:p>
            <a:r>
              <a:rPr lang="ru-RU" smtClean="0"/>
              <a:t>Образец заголовка</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C0D559CA-B9D1-432F-9367-B13E7412272C}" type="datetimeFigureOut">
              <a:rPr lang="ru-RU" smtClean="0"/>
              <a:pPr/>
              <a:t>05.02.2018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CC5AB42A-1F50-4469-B9EF-76C60A567F66}" type="slidenum">
              <a:rPr lang="ru-RU" smtClean="0"/>
              <a:pPr/>
              <a:t>‹#›</a:t>
            </a:fld>
            <a:endParaRPr lang="ru-RU"/>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C0D559CA-B9D1-432F-9367-B13E7412272C}" type="datetimeFigureOut">
              <a:rPr lang="ru-RU" smtClean="0"/>
              <a:pPr/>
              <a:t>05.02.2018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CC5AB42A-1F50-4469-B9EF-76C60A567F66}" type="slidenum">
              <a:rPr lang="ru-RU" smtClean="0"/>
              <a:pPr/>
              <a:t>‹#›</a:t>
            </a:fld>
            <a:endParaRPr lang="ru-RU"/>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D559CA-B9D1-432F-9367-B13E7412272C}" type="datetimeFigureOut">
              <a:rPr lang="ru-RU" smtClean="0"/>
              <a:pPr/>
              <a:t>05.02.2018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CC5AB42A-1F50-4469-B9EF-76C60A567F66}"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ru-RU" smtClean="0"/>
              <a:t>Образец заголовка</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0D559CA-B9D1-432F-9367-B13E7412272C}" type="datetimeFigureOut">
              <a:rPr lang="ru-RU" smtClean="0"/>
              <a:pPr/>
              <a:t>05.02.2018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C5AB42A-1F50-4469-B9EF-76C60A567F66}"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ru-RU" smtClean="0"/>
              <a:t>Образец заголовка</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0D559CA-B9D1-432F-9367-B13E7412272C}" type="datetimeFigureOut">
              <a:rPr lang="ru-RU" smtClean="0"/>
              <a:pPr/>
              <a:t>05.02.2018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C5AB42A-1F50-4469-B9EF-76C60A567F66}"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C0D559CA-B9D1-432F-9367-B13E7412272C}" type="datetimeFigureOut">
              <a:rPr lang="ru-RU" smtClean="0"/>
              <a:pPr/>
              <a:t>05.02.2018</a:t>
            </a:fld>
            <a:endParaRPr lang="ru-RU"/>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ru-RU"/>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CC5AB42A-1F50-4469-B9EF-76C60A567F66}"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sportschools.ru/page.php?name=olimpic_games"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75048" y="3114372"/>
            <a:ext cx="8568952" cy="2677656"/>
          </a:xfrm>
          <a:prstGeom prst="rect">
            <a:avLst/>
          </a:prstGeom>
        </p:spPr>
        <p:txBody>
          <a:bodyPr wrap="square">
            <a:spAutoFit/>
          </a:bodyPr>
          <a:lstStyle/>
          <a:p>
            <a:pPr lvl="0" algn="ctr" eaLnBrk="0" fontAlgn="base" hangingPunct="0">
              <a:spcBef>
                <a:spcPct val="50000"/>
              </a:spcBef>
              <a:spcAft>
                <a:spcPct val="0"/>
              </a:spcAft>
            </a:pPr>
            <a:r>
              <a:rPr lang="ru-RU" altLang="ru-RU" sz="2000" b="1" dirty="0" smtClean="0">
                <a:solidFill>
                  <a:srgbClr val="C00000"/>
                </a:solidFill>
                <a:latin typeface="Times New Roman" pitchFamily="18" charset="0"/>
              </a:rPr>
              <a:t>Организация , проведение, судейство соревнований по волейболу в школе.</a:t>
            </a:r>
          </a:p>
          <a:p>
            <a:pPr lvl="0" algn="ctr" eaLnBrk="0" fontAlgn="base" hangingPunct="0">
              <a:spcBef>
                <a:spcPct val="50000"/>
              </a:spcBef>
              <a:spcAft>
                <a:spcPct val="0"/>
              </a:spcAft>
            </a:pPr>
            <a:endParaRPr lang="ru-RU" altLang="ru-RU" sz="3200" b="1" dirty="0">
              <a:solidFill>
                <a:srgbClr val="C00000"/>
              </a:solidFill>
              <a:latin typeface="Times New Roman" pitchFamily="18" charset="0"/>
            </a:endParaRPr>
          </a:p>
          <a:p>
            <a:pPr lvl="0" algn="ctr" eaLnBrk="0" fontAlgn="base" hangingPunct="0">
              <a:spcBef>
                <a:spcPct val="50000"/>
              </a:spcBef>
              <a:spcAft>
                <a:spcPct val="0"/>
              </a:spcAft>
            </a:pPr>
            <a:r>
              <a:rPr lang="ru-RU" altLang="ru-RU" sz="2000" b="1" dirty="0" smtClean="0">
                <a:solidFill>
                  <a:schemeClr val="tx2">
                    <a:lumMod val="75000"/>
                  </a:schemeClr>
                </a:solidFill>
                <a:latin typeface="Times New Roman" pitchFamily="18" charset="0"/>
              </a:rPr>
              <a:t>Работа выполнена : учителем физической культуры МОБУ СОШ №10 </a:t>
            </a:r>
            <a:r>
              <a:rPr lang="ru-RU" altLang="ru-RU" sz="2000" b="1" dirty="0" err="1" smtClean="0">
                <a:solidFill>
                  <a:schemeClr val="tx2">
                    <a:lumMod val="75000"/>
                  </a:schemeClr>
                </a:solidFill>
                <a:latin typeface="Times New Roman" pitchFamily="18" charset="0"/>
              </a:rPr>
              <a:t>им.Д.Г.Новопашина</a:t>
            </a:r>
            <a:endParaRPr lang="ru-RU" altLang="ru-RU" sz="2000" b="1" dirty="0" smtClean="0">
              <a:solidFill>
                <a:schemeClr val="tx2">
                  <a:lumMod val="75000"/>
                </a:schemeClr>
              </a:solidFill>
              <a:latin typeface="Times New Roman" pitchFamily="18" charset="0"/>
            </a:endParaRPr>
          </a:p>
          <a:p>
            <a:pPr lvl="0" algn="ctr" eaLnBrk="0" fontAlgn="base" hangingPunct="0">
              <a:spcBef>
                <a:spcPct val="50000"/>
              </a:spcBef>
              <a:spcAft>
                <a:spcPct val="0"/>
              </a:spcAft>
            </a:pPr>
            <a:r>
              <a:rPr lang="ru-RU" altLang="ru-RU" sz="2000" b="1" dirty="0" err="1">
                <a:solidFill>
                  <a:schemeClr val="tx2">
                    <a:lumMod val="75000"/>
                  </a:schemeClr>
                </a:solidFill>
                <a:latin typeface="Times New Roman" pitchFamily="18" charset="0"/>
              </a:rPr>
              <a:t>г</a:t>
            </a:r>
            <a:r>
              <a:rPr lang="ru-RU" altLang="ru-RU" sz="2000" b="1" dirty="0" err="1" smtClean="0">
                <a:solidFill>
                  <a:schemeClr val="tx2">
                    <a:lumMod val="75000"/>
                  </a:schemeClr>
                </a:solidFill>
                <a:latin typeface="Times New Roman" pitchFamily="18" charset="0"/>
              </a:rPr>
              <a:t>.Якутск</a:t>
            </a:r>
            <a:r>
              <a:rPr lang="ru-RU" altLang="ru-RU" sz="2000" b="1" dirty="0" smtClean="0">
                <a:solidFill>
                  <a:schemeClr val="tx2">
                    <a:lumMod val="75000"/>
                  </a:schemeClr>
                </a:solidFill>
                <a:latin typeface="Times New Roman" pitchFamily="18" charset="0"/>
              </a:rPr>
              <a:t> 2017 г.</a:t>
            </a:r>
            <a:endParaRPr lang="ru-RU" altLang="ru-RU" sz="2000" b="1" dirty="0">
              <a:solidFill>
                <a:schemeClr val="tx2">
                  <a:lumMod val="75000"/>
                </a:schemeClr>
              </a:solidFill>
              <a:latin typeface="Times New Roman" pitchFamily="18" charset="0"/>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260648"/>
            <a:ext cx="2434446" cy="18082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436311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054250"/>
          </a:xfrm>
        </p:spPr>
        <p:txBody>
          <a:bodyPr/>
          <a:lstStyle/>
          <a:p>
            <a:pPr lvl="0" eaLnBrk="0" fontAlgn="base" hangingPunct="0">
              <a:spcBef>
                <a:spcPct val="50000"/>
              </a:spcBef>
              <a:spcAft>
                <a:spcPct val="0"/>
              </a:spcAft>
            </a:pPr>
            <a:r>
              <a:rPr lang="ru-RU" altLang="ru-RU" sz="1600" b="1" dirty="0">
                <a:solidFill>
                  <a:srgbClr val="C00000"/>
                </a:solidFill>
                <a:latin typeface="Times New Roman" pitchFamily="18" charset="0"/>
                <a:ea typeface="+mn-ea"/>
                <a:cs typeface="+mn-cs"/>
              </a:rPr>
              <a:t>Блок</a:t>
            </a:r>
            <a:r>
              <a:rPr lang="ru-RU" altLang="ru-RU" sz="1600" dirty="0">
                <a:solidFill>
                  <a:srgbClr val="C00000"/>
                </a:solidFill>
                <a:latin typeface="Times New Roman" pitchFamily="18" charset="0"/>
                <a:ea typeface="+mn-ea"/>
                <a:cs typeface="+mn-cs"/>
              </a:rPr>
              <a:t> </a:t>
            </a:r>
          </a:p>
        </p:txBody>
      </p:sp>
      <p:sp>
        <p:nvSpPr>
          <p:cNvPr id="3" name="Прямоугольник 2"/>
          <p:cNvSpPr/>
          <p:nvPr/>
        </p:nvSpPr>
        <p:spPr>
          <a:xfrm>
            <a:off x="234709" y="620688"/>
            <a:ext cx="8928992" cy="9981194"/>
          </a:xfrm>
          <a:prstGeom prst="rect">
            <a:avLst/>
          </a:prstGeom>
        </p:spPr>
        <p:txBody>
          <a:bodyPr wrap="square">
            <a:spAutoFit/>
          </a:bodyPr>
          <a:lstStyle/>
          <a:p>
            <a:pPr lvl="0" eaLnBrk="0" fontAlgn="base" hangingPunct="0">
              <a:spcBef>
                <a:spcPct val="50000"/>
              </a:spcBef>
              <a:spcAft>
                <a:spcPct val="0"/>
              </a:spcAft>
            </a:pPr>
            <a:r>
              <a:rPr lang="ru-RU" altLang="ru-RU" sz="1400" dirty="0">
                <a:solidFill>
                  <a:schemeClr val="bg2">
                    <a:lumMod val="25000"/>
                  </a:schemeClr>
                </a:solidFill>
                <a:latin typeface="Times New Roman" pitchFamily="18" charset="0"/>
              </a:rPr>
              <a:t>Блокирование является действием игроков вблизи сетки для перехвата мяча, идущего от соперника, осуществляемое выносом любой части тела выше верхнего края сетки, </a:t>
            </a:r>
            <a:r>
              <a:rPr lang="ru-RU" altLang="ru-RU" sz="1400" b="1" u="sng" dirty="0">
                <a:solidFill>
                  <a:schemeClr val="bg2">
                    <a:lumMod val="25000"/>
                  </a:schemeClr>
                </a:solidFill>
                <a:latin typeface="Times New Roman" pitchFamily="18" charset="0"/>
              </a:rPr>
              <a:t>независимо от высоты контакта с мячом</a:t>
            </a:r>
            <a:r>
              <a:rPr lang="ru-RU" altLang="ru-RU" sz="1400" dirty="0">
                <a:solidFill>
                  <a:schemeClr val="bg2">
                    <a:lumMod val="25000"/>
                  </a:schemeClr>
                </a:solidFill>
                <a:latin typeface="Times New Roman" pitchFamily="18" charset="0"/>
              </a:rPr>
              <a:t>. Только игрокам передней линии разрешено участвовать в состоявшимся блоке, </a:t>
            </a:r>
            <a:r>
              <a:rPr lang="ru-RU" altLang="ru-RU" sz="1400" b="1" u="sng" dirty="0">
                <a:solidFill>
                  <a:schemeClr val="bg2">
                    <a:lumMod val="25000"/>
                  </a:schemeClr>
                </a:solidFill>
                <a:latin typeface="Times New Roman" pitchFamily="18" charset="0"/>
              </a:rPr>
              <a:t>но в момент контакта с мячом часть тела должна быть выше верхнего края сетки</a:t>
            </a:r>
            <a:r>
              <a:rPr lang="ru-RU" altLang="ru-RU" sz="1400" b="1" u="sng" dirty="0" smtClean="0">
                <a:solidFill>
                  <a:schemeClr val="bg2">
                    <a:lumMod val="25000"/>
                  </a:schemeClr>
                </a:solidFill>
                <a:latin typeface="Times New Roman" pitchFamily="18" charset="0"/>
              </a:rPr>
              <a:t>.</a:t>
            </a:r>
          </a:p>
          <a:p>
            <a:pPr lvl="0" algn="ctr" eaLnBrk="0" fontAlgn="base" hangingPunct="0">
              <a:spcBef>
                <a:spcPct val="50000"/>
              </a:spcBef>
              <a:spcAft>
                <a:spcPct val="0"/>
              </a:spcAft>
            </a:pPr>
            <a:r>
              <a:rPr lang="ru-RU" altLang="ru-RU" sz="1600" b="1" dirty="0" smtClean="0">
                <a:solidFill>
                  <a:srgbClr val="C00000"/>
                </a:solidFill>
              </a:rPr>
              <a:t>Захват </a:t>
            </a:r>
            <a:r>
              <a:rPr lang="ru-RU" altLang="ru-RU" sz="1600" b="1" dirty="0">
                <a:solidFill>
                  <a:srgbClr val="C00000"/>
                </a:solidFill>
              </a:rPr>
              <a:t>мяча на блоке и  во время скидки</a:t>
            </a:r>
            <a:endParaRPr lang="ru-RU" altLang="ru-RU" sz="1600" b="1" u="sng" dirty="0">
              <a:solidFill>
                <a:schemeClr val="bg2">
                  <a:lumMod val="25000"/>
                </a:schemeClr>
              </a:solidFill>
              <a:latin typeface="Times New Roman" pitchFamily="18" charset="0"/>
            </a:endParaRPr>
          </a:p>
          <a:p>
            <a:pPr lvl="0" algn="just" eaLnBrk="0" fontAlgn="base" hangingPunct="0">
              <a:lnSpc>
                <a:spcPct val="110000"/>
              </a:lnSpc>
              <a:spcBef>
                <a:spcPct val="50000"/>
              </a:spcBef>
              <a:spcAft>
                <a:spcPct val="0"/>
              </a:spcAft>
            </a:pPr>
            <a:r>
              <a:rPr lang="ru-RU" altLang="ru-RU" sz="1400" dirty="0" smtClean="0">
                <a:solidFill>
                  <a:srgbClr val="D6ECFF">
                    <a:lumMod val="25000"/>
                  </a:srgbClr>
                </a:solidFill>
                <a:latin typeface="Arial Cyr" pitchFamily="34" charset="0"/>
              </a:rPr>
              <a:t>При </a:t>
            </a:r>
            <a:r>
              <a:rPr lang="ru-RU" altLang="ru-RU" sz="1400" dirty="0">
                <a:solidFill>
                  <a:srgbClr val="D6ECFF">
                    <a:lumMod val="25000"/>
                  </a:srgbClr>
                </a:solidFill>
                <a:latin typeface="Arial Cyr" pitchFamily="34" charset="0"/>
              </a:rPr>
              <a:t>скидке (направление мяча сопернику над сеткой одной рукой/пальцами мягко) может быть ошибка-захват, если мяч  сопровождается рукой.</a:t>
            </a:r>
          </a:p>
          <a:p>
            <a:pPr lvl="0" algn="just" eaLnBrk="0" fontAlgn="base" hangingPunct="0">
              <a:lnSpc>
                <a:spcPct val="160000"/>
              </a:lnSpc>
              <a:spcBef>
                <a:spcPct val="50000"/>
              </a:spcBef>
              <a:spcAft>
                <a:spcPct val="0"/>
              </a:spcAft>
              <a:buFontTx/>
              <a:buChar char="•"/>
            </a:pPr>
            <a:r>
              <a:rPr lang="ru-RU" altLang="ru-RU" sz="1400" dirty="0">
                <a:solidFill>
                  <a:srgbClr val="D6ECFF">
                    <a:lumMod val="25000"/>
                  </a:srgbClr>
                </a:solidFill>
                <a:latin typeface="Arial Cyr" pitchFamily="34" charset="0"/>
              </a:rPr>
              <a:t> 	При блокировании мяч может быть захвачен, если игрок не просто преграждает путь мячу, но задерживает (проносит, сопровождает) его. Особенно часто это случается в женском волейболе.</a:t>
            </a:r>
          </a:p>
          <a:p>
            <a:pPr lvl="0" algn="ctr"/>
            <a:r>
              <a:rPr lang="ru-RU" altLang="ru-RU" sz="1600" b="1" dirty="0">
                <a:solidFill>
                  <a:srgbClr val="C00000"/>
                </a:solidFill>
              </a:rPr>
              <a:t>Захват мяча и первое касание</a:t>
            </a:r>
            <a:r>
              <a:rPr lang="ru-RU" altLang="ru-RU" sz="2000" b="1" dirty="0">
                <a:solidFill>
                  <a:srgbClr val="C00000"/>
                </a:solidFill>
              </a:rPr>
              <a:t/>
            </a:r>
            <a:br>
              <a:rPr lang="ru-RU" altLang="ru-RU" sz="2000" b="1" dirty="0">
                <a:solidFill>
                  <a:srgbClr val="C00000"/>
                </a:solidFill>
              </a:rPr>
            </a:br>
            <a:r>
              <a:rPr lang="ru-RU" altLang="ru-RU" sz="1400" dirty="0" smtClean="0">
                <a:solidFill>
                  <a:srgbClr val="D6ECFF">
                    <a:lumMod val="25000"/>
                  </a:srgbClr>
                </a:solidFill>
                <a:latin typeface="Arial Cyr" pitchFamily="34" charset="0"/>
              </a:rPr>
              <a:t>Мяч </a:t>
            </a:r>
            <a:r>
              <a:rPr lang="ru-RU" altLang="ru-RU" sz="1400" dirty="0">
                <a:solidFill>
                  <a:srgbClr val="D6ECFF">
                    <a:lumMod val="25000"/>
                  </a:srgbClr>
                </a:solidFill>
                <a:latin typeface="Arial Cyr" pitchFamily="34" charset="0"/>
              </a:rPr>
              <a:t>должен быть ударен, а не схвачен и/или брошен. Он может отскочить в любом </a:t>
            </a:r>
            <a:r>
              <a:rPr lang="ru-RU" altLang="ru-RU" sz="1400" dirty="0" smtClean="0">
                <a:solidFill>
                  <a:srgbClr val="D6ECFF">
                    <a:lumMod val="25000"/>
                  </a:srgbClr>
                </a:solidFill>
                <a:latin typeface="Arial Cyr" pitchFamily="34" charset="0"/>
              </a:rPr>
              <a:t>направлении.</a:t>
            </a:r>
          </a:p>
          <a:p>
            <a:pPr lvl="0" algn="just" eaLnBrk="0" fontAlgn="base" hangingPunct="0">
              <a:spcBef>
                <a:spcPct val="50000"/>
              </a:spcBef>
              <a:spcAft>
                <a:spcPct val="0"/>
              </a:spcAft>
            </a:pPr>
            <a:r>
              <a:rPr lang="ru-RU" altLang="ru-RU" sz="1400" dirty="0" smtClean="0">
                <a:solidFill>
                  <a:srgbClr val="D6ECFF">
                    <a:lumMod val="25000"/>
                  </a:srgbClr>
                </a:solidFill>
                <a:latin typeface="Arial Cyr" pitchFamily="34" charset="0"/>
              </a:rPr>
              <a:t>При </a:t>
            </a:r>
            <a:r>
              <a:rPr lang="ru-RU" altLang="ru-RU" sz="1400" dirty="0">
                <a:solidFill>
                  <a:srgbClr val="D6ECFF">
                    <a:lumMod val="25000"/>
                  </a:srgbClr>
                </a:solidFill>
                <a:latin typeface="Arial Cyr" pitchFamily="34" charset="0"/>
              </a:rPr>
              <a:t>первом ударе команды мяч может касаться различных частей тела последовательно, при условии, что эти касания случаются во время одного действия.</a:t>
            </a:r>
          </a:p>
          <a:p>
            <a:pPr lvl="0"/>
            <a:endParaRPr lang="ru-RU" sz="1400" dirty="0" smtClean="0">
              <a:solidFill>
                <a:srgbClr val="002060"/>
              </a:solidFill>
            </a:endParaRPr>
          </a:p>
          <a:p>
            <a:pPr lvl="0" algn="ctr"/>
            <a:r>
              <a:rPr lang="ru-RU" sz="1400" b="1" dirty="0">
                <a:solidFill>
                  <a:srgbClr val="C00000"/>
                </a:solidFill>
              </a:rPr>
              <a:t>ОШИБКИ БЛОКИРОВАНИЯ </a:t>
            </a:r>
          </a:p>
          <a:p>
            <a:pPr lvl="0" algn="ctr"/>
            <a:endParaRPr lang="ru-RU" sz="1400" dirty="0">
              <a:solidFill>
                <a:srgbClr val="002060"/>
              </a:solidFill>
            </a:endParaRPr>
          </a:p>
          <a:p>
            <a:pPr lvl="0"/>
            <a:r>
              <a:rPr lang="ru-RU" sz="1400" dirty="0" smtClean="0">
                <a:solidFill>
                  <a:srgbClr val="002060"/>
                </a:solidFill>
              </a:rPr>
              <a:t>1</a:t>
            </a:r>
            <a:r>
              <a:rPr lang="en-US" sz="1400" dirty="0">
                <a:solidFill>
                  <a:srgbClr val="002060"/>
                </a:solidFill>
              </a:rPr>
              <a:t>.</a:t>
            </a:r>
            <a:r>
              <a:rPr lang="ru-RU" sz="1400" dirty="0">
                <a:solidFill>
                  <a:srgbClr val="002060"/>
                </a:solidFill>
              </a:rPr>
              <a:t> Блокирующий касается мяча в пространстве СОПЕРНИКА </a:t>
            </a:r>
          </a:p>
          <a:p>
            <a:pPr lvl="0"/>
            <a:r>
              <a:rPr lang="ru-RU" sz="1400" dirty="0">
                <a:solidFill>
                  <a:srgbClr val="002060"/>
                </a:solidFill>
              </a:rPr>
              <a:t>до или одновременно с атакующим ударом соперника</a:t>
            </a:r>
          </a:p>
          <a:p>
            <a:pPr lvl="0"/>
            <a:r>
              <a:rPr lang="ru-RU" sz="1400" dirty="0">
                <a:solidFill>
                  <a:srgbClr val="002060"/>
                </a:solidFill>
              </a:rPr>
              <a:t>2 Игрок задней линии или Либеро совершает блокирование </a:t>
            </a:r>
          </a:p>
          <a:p>
            <a:pPr lvl="0"/>
            <a:r>
              <a:rPr lang="ru-RU" sz="1400" dirty="0">
                <a:solidFill>
                  <a:srgbClr val="002060"/>
                </a:solidFill>
              </a:rPr>
              <a:t>или участвует в состоявшемся блоке. </a:t>
            </a:r>
          </a:p>
          <a:p>
            <a:pPr lvl="0"/>
            <a:r>
              <a:rPr lang="ru-RU" sz="1400" dirty="0">
                <a:solidFill>
                  <a:srgbClr val="002060"/>
                </a:solidFill>
              </a:rPr>
              <a:t> </a:t>
            </a:r>
            <a:r>
              <a:rPr lang="ru-RU" sz="1400" dirty="0" smtClean="0">
                <a:solidFill>
                  <a:srgbClr val="002060"/>
                </a:solidFill>
              </a:rPr>
              <a:t>3</a:t>
            </a:r>
            <a:r>
              <a:rPr lang="en-US" sz="1400" dirty="0">
                <a:solidFill>
                  <a:srgbClr val="002060"/>
                </a:solidFill>
              </a:rPr>
              <a:t>.</a:t>
            </a:r>
            <a:r>
              <a:rPr lang="ru-RU" sz="1400" dirty="0">
                <a:solidFill>
                  <a:srgbClr val="002060"/>
                </a:solidFill>
              </a:rPr>
              <a:t> Блокирование подачи соперника. </a:t>
            </a:r>
          </a:p>
          <a:p>
            <a:pPr lvl="0"/>
            <a:r>
              <a:rPr lang="ru-RU" sz="1400" dirty="0">
                <a:solidFill>
                  <a:srgbClr val="002060"/>
                </a:solidFill>
              </a:rPr>
              <a:t> </a:t>
            </a:r>
            <a:r>
              <a:rPr lang="ru-RU" sz="1400" dirty="0" smtClean="0">
                <a:solidFill>
                  <a:srgbClr val="002060"/>
                </a:solidFill>
              </a:rPr>
              <a:t>4</a:t>
            </a:r>
            <a:r>
              <a:rPr lang="en-US" sz="1400" dirty="0">
                <a:solidFill>
                  <a:srgbClr val="002060"/>
                </a:solidFill>
              </a:rPr>
              <a:t>.</a:t>
            </a:r>
            <a:r>
              <a:rPr lang="ru-RU" sz="1400" dirty="0">
                <a:solidFill>
                  <a:srgbClr val="002060"/>
                </a:solidFill>
              </a:rPr>
              <a:t> Мяч от блока выходит "за". </a:t>
            </a:r>
          </a:p>
          <a:p>
            <a:pPr lvl="0"/>
            <a:r>
              <a:rPr lang="ru-RU" sz="1400" dirty="0">
                <a:solidFill>
                  <a:srgbClr val="002060"/>
                </a:solidFill>
              </a:rPr>
              <a:t> </a:t>
            </a:r>
            <a:r>
              <a:rPr lang="ru-RU" sz="1400" dirty="0" smtClean="0">
                <a:solidFill>
                  <a:srgbClr val="002060"/>
                </a:solidFill>
              </a:rPr>
              <a:t>5</a:t>
            </a:r>
            <a:r>
              <a:rPr lang="en-US" sz="1400" dirty="0">
                <a:solidFill>
                  <a:srgbClr val="002060"/>
                </a:solidFill>
              </a:rPr>
              <a:t>.</a:t>
            </a:r>
            <a:r>
              <a:rPr lang="ru-RU" sz="1400" dirty="0">
                <a:solidFill>
                  <a:srgbClr val="002060"/>
                </a:solidFill>
              </a:rPr>
              <a:t> Блокирование мяча в пространстве соперника за антенной. </a:t>
            </a:r>
          </a:p>
          <a:p>
            <a:pPr lvl="0"/>
            <a:r>
              <a:rPr lang="ru-RU" sz="1400" dirty="0">
                <a:solidFill>
                  <a:srgbClr val="002060"/>
                </a:solidFill>
              </a:rPr>
              <a:t> </a:t>
            </a:r>
            <a:r>
              <a:rPr lang="ru-RU" sz="1400" dirty="0" smtClean="0">
                <a:solidFill>
                  <a:srgbClr val="002060"/>
                </a:solidFill>
              </a:rPr>
              <a:t>6</a:t>
            </a:r>
            <a:r>
              <a:rPr lang="en-US" sz="1400" dirty="0">
                <a:solidFill>
                  <a:srgbClr val="002060"/>
                </a:solidFill>
              </a:rPr>
              <a:t>.</a:t>
            </a:r>
            <a:r>
              <a:rPr lang="ru-RU" sz="1400" dirty="0">
                <a:solidFill>
                  <a:srgbClr val="002060"/>
                </a:solidFill>
              </a:rPr>
              <a:t> Попытка Либеро блокировать индивидуально или </a:t>
            </a:r>
          </a:p>
          <a:p>
            <a:pPr lvl="0"/>
            <a:r>
              <a:rPr lang="ru-RU" sz="1400" dirty="0">
                <a:solidFill>
                  <a:srgbClr val="002060"/>
                </a:solidFill>
              </a:rPr>
              <a:t>коллективно. </a:t>
            </a:r>
          </a:p>
          <a:p>
            <a:pPr lvl="0"/>
            <a:r>
              <a:rPr lang="ru-RU" sz="1400" dirty="0">
                <a:solidFill>
                  <a:srgbClr val="002060"/>
                </a:solidFill>
              </a:rPr>
              <a:t> </a:t>
            </a:r>
          </a:p>
          <a:p>
            <a:pPr lvl="0" eaLnBrk="0" fontAlgn="base" hangingPunct="0">
              <a:spcBef>
                <a:spcPct val="50000"/>
              </a:spcBef>
              <a:spcAft>
                <a:spcPct val="0"/>
              </a:spcAft>
            </a:pPr>
            <a:endParaRPr lang="ru-RU" altLang="ru-RU" sz="2800" b="1" u="sng" dirty="0">
              <a:solidFill>
                <a:schemeClr val="bg2">
                  <a:lumMod val="25000"/>
                </a:schemeClr>
              </a:solidFill>
              <a:latin typeface="Times New Roman" pitchFamily="18" charset="0"/>
            </a:endParaRPr>
          </a:p>
          <a:p>
            <a:pPr lvl="0" eaLnBrk="0" fontAlgn="base" hangingPunct="0">
              <a:spcBef>
                <a:spcPct val="50000"/>
              </a:spcBef>
              <a:spcAft>
                <a:spcPct val="0"/>
              </a:spcAft>
            </a:pPr>
            <a:endParaRPr lang="ru-RU" altLang="ru-RU" sz="2800" b="1" u="sng" dirty="0" smtClean="0">
              <a:solidFill>
                <a:schemeClr val="bg2">
                  <a:lumMod val="25000"/>
                </a:schemeClr>
              </a:solidFill>
              <a:latin typeface="Times New Roman" pitchFamily="18" charset="0"/>
            </a:endParaRPr>
          </a:p>
          <a:p>
            <a:pPr lvl="0" eaLnBrk="0" fontAlgn="base" hangingPunct="0">
              <a:spcBef>
                <a:spcPct val="50000"/>
              </a:spcBef>
              <a:spcAft>
                <a:spcPct val="0"/>
              </a:spcAft>
            </a:pPr>
            <a:endParaRPr lang="ru-RU" altLang="ru-RU" sz="2800" b="1" u="sng" dirty="0">
              <a:solidFill>
                <a:schemeClr val="bg2">
                  <a:lumMod val="25000"/>
                </a:schemeClr>
              </a:solidFill>
              <a:latin typeface="Times New Roman" pitchFamily="18" charset="0"/>
            </a:endParaRPr>
          </a:p>
          <a:p>
            <a:pPr lvl="0" eaLnBrk="0" fontAlgn="base" hangingPunct="0">
              <a:spcBef>
                <a:spcPct val="50000"/>
              </a:spcBef>
              <a:spcAft>
                <a:spcPct val="0"/>
              </a:spcAft>
            </a:pPr>
            <a:endParaRPr lang="ru-RU" altLang="ru-RU" sz="2800" b="1" u="sng" dirty="0" smtClean="0">
              <a:solidFill>
                <a:schemeClr val="bg2">
                  <a:lumMod val="25000"/>
                </a:schemeClr>
              </a:solidFill>
              <a:latin typeface="Times New Roman" pitchFamily="18" charset="0"/>
            </a:endParaRPr>
          </a:p>
          <a:p>
            <a:pPr lvl="0" eaLnBrk="0" fontAlgn="base" hangingPunct="0">
              <a:spcBef>
                <a:spcPct val="50000"/>
              </a:spcBef>
              <a:spcAft>
                <a:spcPct val="0"/>
              </a:spcAft>
            </a:pPr>
            <a:endParaRPr lang="ru-RU" altLang="ru-RU" sz="2800" b="1" u="sng" dirty="0">
              <a:solidFill>
                <a:schemeClr val="bg2">
                  <a:lumMod val="25000"/>
                </a:schemeClr>
              </a:solidFill>
              <a:latin typeface="Times New Roman" pitchFamily="18" charset="0"/>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020272" y="4347427"/>
            <a:ext cx="1800200" cy="1241744"/>
          </a:xfrm>
          <a:prstGeom prst="rect">
            <a:avLst/>
          </a:prstGeom>
        </p:spPr>
      </p:pic>
    </p:spTree>
    <p:extLst>
      <p:ext uri="{BB962C8B-B14F-4D97-AF65-F5344CB8AC3E}">
        <p14:creationId xmlns:p14="http://schemas.microsoft.com/office/powerpoint/2010/main" val="12442551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23528" y="404664"/>
            <a:ext cx="8424936" cy="523220"/>
          </a:xfrm>
          <a:prstGeom prst="rect">
            <a:avLst/>
          </a:prstGeom>
        </p:spPr>
        <p:txBody>
          <a:bodyPr wrap="square">
            <a:spAutoFit/>
          </a:bodyPr>
          <a:lstStyle/>
          <a:p>
            <a:pPr lvl="0" algn="just" eaLnBrk="0" fontAlgn="base" hangingPunct="0">
              <a:spcBef>
                <a:spcPct val="0"/>
              </a:spcBef>
              <a:spcAft>
                <a:spcPct val="0"/>
              </a:spcAft>
            </a:pPr>
            <a:r>
              <a:rPr lang="ru-RU" altLang="ru-RU" sz="1400" b="1" i="1" dirty="0">
                <a:solidFill>
                  <a:srgbClr val="FF0000"/>
                </a:solidFill>
                <a:latin typeface="Times New Roman" pitchFamily="18" charset="0"/>
              </a:rPr>
              <a:t>Зона Замещения Либеро </a:t>
            </a:r>
            <a:r>
              <a:rPr lang="ru-RU" altLang="ru-RU" sz="1400" b="1" i="1" dirty="0">
                <a:solidFill>
                  <a:schemeClr val="bg2">
                    <a:lumMod val="25000"/>
                  </a:schemeClr>
                </a:solidFill>
                <a:latin typeface="Times New Roman" pitchFamily="18" charset="0"/>
              </a:rPr>
              <a:t>– это часть свободной зоны на стороне скамеек команд, она ограничена продолжением линии атаки и простирается до лицевой линии.</a:t>
            </a:r>
          </a:p>
        </p:txBody>
      </p:sp>
      <p:sp>
        <p:nvSpPr>
          <p:cNvPr id="2" name="Прямоугольник 1"/>
          <p:cNvSpPr/>
          <p:nvPr/>
        </p:nvSpPr>
        <p:spPr>
          <a:xfrm>
            <a:off x="2987824" y="907585"/>
            <a:ext cx="4572000" cy="584775"/>
          </a:xfrm>
          <a:prstGeom prst="rect">
            <a:avLst/>
          </a:prstGeom>
        </p:spPr>
        <p:txBody>
          <a:bodyPr>
            <a:spAutoFit/>
          </a:bodyPr>
          <a:lstStyle/>
          <a:p>
            <a:r>
              <a:rPr lang="ru-RU" altLang="ru-RU" sz="1600" b="1" dirty="0">
                <a:solidFill>
                  <a:srgbClr val="C00000"/>
                </a:solidFill>
                <a:ea typeface="+mj-ea"/>
                <a:cs typeface="+mj-cs"/>
              </a:rPr>
              <a:t>Игрок Либеро</a:t>
            </a:r>
            <a:br>
              <a:rPr lang="ru-RU" altLang="ru-RU" sz="1600" b="1" dirty="0">
                <a:solidFill>
                  <a:srgbClr val="C00000"/>
                </a:solidFill>
                <a:ea typeface="+mj-ea"/>
                <a:cs typeface="+mj-cs"/>
              </a:rPr>
            </a:br>
            <a:endParaRPr lang="ru-RU" sz="1600" dirty="0"/>
          </a:p>
        </p:txBody>
      </p:sp>
      <p:sp>
        <p:nvSpPr>
          <p:cNvPr id="3" name="Прямоугольник 2"/>
          <p:cNvSpPr/>
          <p:nvPr/>
        </p:nvSpPr>
        <p:spPr>
          <a:xfrm>
            <a:off x="287016" y="1268760"/>
            <a:ext cx="8856984" cy="7740581"/>
          </a:xfrm>
          <a:prstGeom prst="rect">
            <a:avLst/>
          </a:prstGeom>
        </p:spPr>
        <p:txBody>
          <a:bodyPr wrap="square">
            <a:spAutoFit/>
          </a:bodyPr>
          <a:lstStyle/>
          <a:p>
            <a:pPr lvl="0" eaLnBrk="0" fontAlgn="base" hangingPunct="0">
              <a:spcBef>
                <a:spcPct val="50000"/>
              </a:spcBef>
              <a:spcAft>
                <a:spcPct val="0"/>
              </a:spcAft>
            </a:pPr>
            <a:r>
              <a:rPr lang="ru-RU" altLang="ru-RU" sz="1400" dirty="0">
                <a:solidFill>
                  <a:srgbClr val="D6ECFF">
                    <a:lumMod val="25000"/>
                  </a:srgbClr>
                </a:solidFill>
              </a:rPr>
              <a:t>Каждая команда имеет право назначить из состава игроков до двух (2) специализированных защитных игроков: Либеро. </a:t>
            </a:r>
            <a:r>
              <a:rPr lang="ru-RU" altLang="ru-RU" sz="1400" b="1" dirty="0" smtClean="0">
                <a:solidFill>
                  <a:srgbClr val="D6ECFF">
                    <a:lumMod val="25000"/>
                  </a:srgbClr>
                </a:solidFill>
              </a:rPr>
              <a:t>На </a:t>
            </a:r>
            <a:r>
              <a:rPr lang="ru-RU" altLang="ru-RU" sz="1400" b="1" dirty="0">
                <a:solidFill>
                  <a:srgbClr val="D6ECFF">
                    <a:lumMod val="25000"/>
                  </a:srgbClr>
                </a:solidFill>
              </a:rPr>
              <a:t>ФИВБ и Мировых Соревнованиях для взрослых, если команда решает иметь более двенадцати (12) игроков, обязательным для этой команды является назначение из состава игроков двух (2) специализированных защитных игроков: "</a:t>
            </a:r>
            <a:r>
              <a:rPr lang="ru-RU" altLang="ru-RU" sz="1400" b="1" dirty="0" err="1">
                <a:solidFill>
                  <a:srgbClr val="D6ECFF">
                    <a:lumMod val="25000"/>
                  </a:srgbClr>
                </a:solidFill>
              </a:rPr>
              <a:t>Либеро</a:t>
            </a:r>
            <a:r>
              <a:rPr lang="ru-RU" altLang="ru-RU" sz="1400" b="1" dirty="0" err="1" smtClean="0">
                <a:solidFill>
                  <a:srgbClr val="D6ECFF">
                    <a:lumMod val="25000"/>
                  </a:srgbClr>
                </a:solidFill>
              </a:rPr>
              <a:t>”.</a:t>
            </a:r>
            <a:r>
              <a:rPr lang="ru-RU" altLang="ru-RU" sz="1400" dirty="0" err="1" smtClean="0">
                <a:solidFill>
                  <a:srgbClr val="D6ECFF">
                    <a:lumMod val="25000"/>
                  </a:srgbClr>
                </a:solidFill>
              </a:rPr>
              <a:t>Все</a:t>
            </a:r>
            <a:r>
              <a:rPr lang="ru-RU" altLang="ru-RU" sz="1400" dirty="0" smtClean="0">
                <a:solidFill>
                  <a:srgbClr val="D6ECFF">
                    <a:lumMod val="25000"/>
                  </a:srgbClr>
                </a:solidFill>
              </a:rPr>
              <a:t> </a:t>
            </a:r>
            <a:r>
              <a:rPr lang="ru-RU" altLang="ru-RU" sz="1400" dirty="0">
                <a:solidFill>
                  <a:srgbClr val="D6ECFF">
                    <a:lumMod val="25000"/>
                  </a:srgbClr>
                </a:solidFill>
              </a:rPr>
              <a:t>игроки Либеро должны быть записаны в протоколе до матча в специальных графах, предусмотренных для </a:t>
            </a:r>
            <a:r>
              <a:rPr lang="ru-RU" altLang="ru-RU" sz="1400" dirty="0" err="1" smtClean="0">
                <a:solidFill>
                  <a:srgbClr val="D6ECFF">
                    <a:lumMod val="25000"/>
                  </a:srgbClr>
                </a:solidFill>
              </a:rPr>
              <a:t>этого.</a:t>
            </a:r>
            <a:r>
              <a:rPr lang="ru-RU" altLang="ru-RU" sz="1400" b="1" dirty="0" err="1" smtClean="0">
                <a:solidFill>
                  <a:srgbClr val="D6ECFF">
                    <a:lumMod val="25000"/>
                  </a:srgbClr>
                </a:solidFill>
              </a:rPr>
              <a:t>На</a:t>
            </a:r>
            <a:r>
              <a:rPr lang="ru-RU" altLang="ru-RU" sz="1400" b="1" dirty="0" smtClean="0">
                <a:solidFill>
                  <a:srgbClr val="D6ECFF">
                    <a:lumMod val="25000"/>
                  </a:srgbClr>
                </a:solidFill>
              </a:rPr>
              <a:t> </a:t>
            </a:r>
            <a:r>
              <a:rPr lang="ru-RU" altLang="ru-RU" sz="1400" b="1" dirty="0">
                <a:solidFill>
                  <a:srgbClr val="D6ECFF">
                    <a:lumMod val="25000"/>
                  </a:srgbClr>
                </a:solidFill>
              </a:rPr>
              <a:t>ФИВБ, Мировых и Официальных Соревнованиях все игроки Либеро должны быть записаны в протоколе до матча только в специальных графах, предусмотренных для </a:t>
            </a:r>
            <a:r>
              <a:rPr lang="ru-RU" altLang="ru-RU" sz="1400" b="1" dirty="0" err="1" smtClean="0">
                <a:solidFill>
                  <a:srgbClr val="D6ECFF">
                    <a:lumMod val="25000"/>
                  </a:srgbClr>
                </a:solidFill>
              </a:rPr>
              <a:t>этого.</a:t>
            </a:r>
            <a:r>
              <a:rPr lang="ru-RU" altLang="ru-RU" sz="1400" dirty="0" err="1" smtClean="0">
                <a:solidFill>
                  <a:srgbClr val="D6ECFF">
                    <a:lumMod val="25000"/>
                  </a:srgbClr>
                </a:solidFill>
              </a:rPr>
              <a:t>Один</a:t>
            </a:r>
            <a:r>
              <a:rPr lang="ru-RU" altLang="ru-RU" sz="1400" dirty="0" smtClean="0">
                <a:solidFill>
                  <a:srgbClr val="D6ECFF">
                    <a:lumMod val="25000"/>
                  </a:srgbClr>
                </a:solidFill>
              </a:rPr>
              <a:t> </a:t>
            </a:r>
            <a:r>
              <a:rPr lang="ru-RU" altLang="ru-RU" sz="1400" dirty="0">
                <a:solidFill>
                  <a:srgbClr val="D6ECFF">
                    <a:lumMod val="25000"/>
                  </a:srgbClr>
                </a:solidFill>
              </a:rPr>
              <a:t>Либеро, назначенный тренером до начала матча, является действующим Либеро. </a:t>
            </a:r>
            <a:r>
              <a:rPr lang="en-US" altLang="ru-RU" sz="1400" dirty="0" err="1">
                <a:solidFill>
                  <a:srgbClr val="D6ECFF">
                    <a:lumMod val="25000"/>
                  </a:srgbClr>
                </a:solidFill>
                <a:latin typeface="Times New Roman" pitchFamily="18" charset="0"/>
              </a:rPr>
              <a:t>Если</a:t>
            </a:r>
            <a:r>
              <a:rPr lang="en-US" altLang="ru-RU" sz="1400" dirty="0">
                <a:solidFill>
                  <a:srgbClr val="D6ECFF">
                    <a:lumMod val="25000"/>
                  </a:srgbClr>
                </a:solidFill>
                <a:latin typeface="Times New Roman" pitchFamily="18" charset="0"/>
              </a:rPr>
              <a:t> </a:t>
            </a:r>
            <a:r>
              <a:rPr lang="en-US" altLang="ru-RU" sz="1400" dirty="0" err="1">
                <a:solidFill>
                  <a:srgbClr val="D6ECFF">
                    <a:lumMod val="25000"/>
                  </a:srgbClr>
                </a:solidFill>
                <a:latin typeface="Times New Roman" pitchFamily="18" charset="0"/>
              </a:rPr>
              <a:t>есть</a:t>
            </a:r>
            <a:r>
              <a:rPr lang="en-US" altLang="ru-RU" sz="1400" dirty="0">
                <a:solidFill>
                  <a:srgbClr val="D6ECFF">
                    <a:lumMod val="25000"/>
                  </a:srgbClr>
                </a:solidFill>
                <a:latin typeface="Times New Roman" pitchFamily="18" charset="0"/>
              </a:rPr>
              <a:t> </a:t>
            </a:r>
            <a:r>
              <a:rPr lang="en-US" altLang="ru-RU" sz="1400" dirty="0" err="1">
                <a:solidFill>
                  <a:srgbClr val="D6ECFF">
                    <a:lumMod val="25000"/>
                  </a:srgbClr>
                </a:solidFill>
                <a:latin typeface="Times New Roman" pitchFamily="18" charset="0"/>
              </a:rPr>
              <a:t>второй</a:t>
            </a:r>
            <a:r>
              <a:rPr lang="en-US" altLang="ru-RU" sz="1400" dirty="0">
                <a:solidFill>
                  <a:srgbClr val="D6ECFF">
                    <a:lumMod val="25000"/>
                  </a:srgbClr>
                </a:solidFill>
                <a:latin typeface="Times New Roman" pitchFamily="18" charset="0"/>
              </a:rPr>
              <a:t> </a:t>
            </a:r>
            <a:r>
              <a:rPr lang="en-US" altLang="ru-RU" sz="1400" dirty="0" err="1">
                <a:solidFill>
                  <a:srgbClr val="D6ECFF">
                    <a:lumMod val="25000"/>
                  </a:srgbClr>
                </a:solidFill>
                <a:latin typeface="Times New Roman" pitchFamily="18" charset="0"/>
              </a:rPr>
              <a:t>Либеро</a:t>
            </a:r>
            <a:r>
              <a:rPr lang="en-US" altLang="ru-RU" sz="1400" dirty="0">
                <a:solidFill>
                  <a:srgbClr val="D6ECFF">
                    <a:lumMod val="25000"/>
                  </a:srgbClr>
                </a:solidFill>
                <a:latin typeface="Times New Roman" pitchFamily="18" charset="0"/>
              </a:rPr>
              <a:t>, </a:t>
            </a:r>
            <a:r>
              <a:rPr lang="en-US" altLang="ru-RU" sz="1400" dirty="0" err="1">
                <a:solidFill>
                  <a:srgbClr val="D6ECFF">
                    <a:lumMod val="25000"/>
                  </a:srgbClr>
                </a:solidFill>
                <a:latin typeface="Times New Roman" pitchFamily="18" charset="0"/>
              </a:rPr>
              <a:t>он</a:t>
            </a:r>
            <a:r>
              <a:rPr lang="en-US" altLang="ru-RU" sz="1400" dirty="0">
                <a:solidFill>
                  <a:srgbClr val="D6ECFF">
                    <a:lumMod val="25000"/>
                  </a:srgbClr>
                </a:solidFill>
                <a:latin typeface="Times New Roman" pitchFamily="18" charset="0"/>
              </a:rPr>
              <a:t>/</a:t>
            </a:r>
            <a:r>
              <a:rPr lang="en-US" altLang="ru-RU" sz="1400" dirty="0" err="1">
                <a:solidFill>
                  <a:srgbClr val="D6ECFF">
                    <a:lumMod val="25000"/>
                  </a:srgbClr>
                </a:solidFill>
                <a:latin typeface="Times New Roman" pitchFamily="18" charset="0"/>
              </a:rPr>
              <a:t>она</a:t>
            </a:r>
            <a:r>
              <a:rPr lang="en-US" altLang="ru-RU" sz="1400" dirty="0">
                <a:solidFill>
                  <a:srgbClr val="D6ECFF">
                    <a:lumMod val="25000"/>
                  </a:srgbClr>
                </a:solidFill>
                <a:latin typeface="Times New Roman" pitchFamily="18" charset="0"/>
              </a:rPr>
              <a:t> </a:t>
            </a:r>
            <a:r>
              <a:rPr lang="en-US" altLang="ru-RU" sz="1400" dirty="0" err="1">
                <a:solidFill>
                  <a:srgbClr val="D6ECFF">
                    <a:lumMod val="25000"/>
                  </a:srgbClr>
                </a:solidFill>
                <a:latin typeface="Times New Roman" pitchFamily="18" charset="0"/>
              </a:rPr>
              <a:t>является</a:t>
            </a:r>
            <a:r>
              <a:rPr lang="en-US" altLang="ru-RU" sz="1400" dirty="0">
                <a:solidFill>
                  <a:srgbClr val="D6ECFF">
                    <a:lumMod val="25000"/>
                  </a:srgbClr>
                </a:solidFill>
                <a:latin typeface="Times New Roman" pitchFamily="18" charset="0"/>
              </a:rPr>
              <a:t> </a:t>
            </a:r>
            <a:r>
              <a:rPr lang="en-US" altLang="ru-RU" sz="1400" dirty="0" err="1">
                <a:solidFill>
                  <a:srgbClr val="D6ECFF">
                    <a:lumMod val="25000"/>
                  </a:srgbClr>
                </a:solidFill>
                <a:latin typeface="Times New Roman" pitchFamily="18" charset="0"/>
              </a:rPr>
              <a:t>резервным</a:t>
            </a:r>
            <a:r>
              <a:rPr lang="en-US" altLang="ru-RU" sz="1400" dirty="0">
                <a:solidFill>
                  <a:srgbClr val="D6ECFF">
                    <a:lumMod val="25000"/>
                  </a:srgbClr>
                </a:solidFill>
                <a:latin typeface="Times New Roman" pitchFamily="18" charset="0"/>
              </a:rPr>
              <a:t> </a:t>
            </a:r>
            <a:r>
              <a:rPr lang="en-US" altLang="ru-RU" sz="1400" dirty="0" err="1" smtClean="0">
                <a:solidFill>
                  <a:srgbClr val="D6ECFF">
                    <a:lumMod val="25000"/>
                  </a:srgbClr>
                </a:solidFill>
                <a:latin typeface="Times New Roman" pitchFamily="18" charset="0"/>
              </a:rPr>
              <a:t>Либеро</a:t>
            </a:r>
            <a:r>
              <a:rPr lang="en-US" altLang="ru-RU" sz="1400" dirty="0" smtClean="0">
                <a:solidFill>
                  <a:srgbClr val="D6ECFF">
                    <a:lumMod val="25000"/>
                  </a:srgbClr>
                </a:solidFill>
                <a:latin typeface="Times New Roman" pitchFamily="18" charset="0"/>
              </a:rPr>
              <a:t>.</a:t>
            </a:r>
            <a:r>
              <a:rPr lang="ru-RU" altLang="ru-RU" sz="1400" dirty="0" smtClean="0">
                <a:solidFill>
                  <a:srgbClr val="D6ECFF">
                    <a:lumMod val="25000"/>
                  </a:srgbClr>
                </a:solidFill>
              </a:rPr>
              <a:t>Игрок </a:t>
            </a:r>
            <a:r>
              <a:rPr lang="ru-RU" altLang="ru-RU" sz="1400" dirty="0">
                <a:solidFill>
                  <a:srgbClr val="D6ECFF">
                    <a:lumMod val="25000"/>
                  </a:srgbClr>
                </a:solidFill>
              </a:rPr>
              <a:t>Либеро не может быть ни капитаном команды, ни игровым капитаном, выполняя в то же время функции Либеро</a:t>
            </a:r>
            <a:r>
              <a:rPr lang="ru-RU" altLang="ru-RU" sz="1400" dirty="0" smtClean="0">
                <a:solidFill>
                  <a:srgbClr val="D6ECFF">
                    <a:lumMod val="25000"/>
                  </a:srgbClr>
                </a:solidFill>
              </a:rPr>
              <a:t>.</a:t>
            </a:r>
          </a:p>
          <a:p>
            <a:pPr eaLnBrk="0" fontAlgn="base" hangingPunct="0">
              <a:spcBef>
                <a:spcPct val="50000"/>
              </a:spcBef>
              <a:spcAft>
                <a:spcPct val="0"/>
              </a:spcAft>
            </a:pPr>
            <a:r>
              <a:rPr lang="ru-RU" altLang="ru-RU" sz="1400" b="1" dirty="0">
                <a:solidFill>
                  <a:schemeClr val="bg2">
                    <a:lumMod val="25000"/>
                  </a:schemeClr>
                </a:solidFill>
              </a:rPr>
              <a:t>Переназначение нового Либеро:</a:t>
            </a:r>
          </a:p>
          <a:p>
            <a:pPr lvl="0" algn="just" eaLnBrk="0" fontAlgn="base" hangingPunct="0">
              <a:spcBef>
                <a:spcPct val="50000"/>
              </a:spcBef>
              <a:spcAft>
                <a:spcPct val="0"/>
              </a:spcAft>
            </a:pPr>
            <a:endParaRPr lang="ru-RU" altLang="ru-RU" sz="1400" dirty="0" smtClean="0">
              <a:solidFill>
                <a:srgbClr val="D6ECFF">
                  <a:lumMod val="25000"/>
                </a:srgbClr>
              </a:solidFill>
            </a:endParaRPr>
          </a:p>
          <a:p>
            <a:pPr lvl="0" algn="just" eaLnBrk="0" fontAlgn="base" hangingPunct="0">
              <a:spcBef>
                <a:spcPct val="50000"/>
              </a:spcBef>
              <a:spcAft>
                <a:spcPct val="0"/>
              </a:spcAft>
            </a:pPr>
            <a:r>
              <a:rPr lang="ru-RU" altLang="ru-RU" sz="1400" dirty="0" smtClean="0">
                <a:solidFill>
                  <a:srgbClr val="D6ECFF">
                    <a:lumMod val="25000"/>
                  </a:srgbClr>
                </a:solidFill>
              </a:rPr>
              <a:t>Тренер </a:t>
            </a:r>
            <a:r>
              <a:rPr lang="ru-RU" altLang="ru-RU" sz="1400" dirty="0">
                <a:solidFill>
                  <a:srgbClr val="D6ECFF">
                    <a:lumMod val="25000"/>
                  </a:srgbClr>
                </a:solidFill>
              </a:rPr>
              <a:t>имеет право поменять действующего Либеро на резервного Либеро по любой причине, но только один раз в матче и только после того, как замещенный игрок вернулся на площадку. Эта смена должна быть записана в секторе ЗАМЕЧАНИЯ протокола и Листе Контроля Либеро.</a:t>
            </a:r>
          </a:p>
          <a:p>
            <a:pPr lvl="0" algn="just" eaLnBrk="0" fontAlgn="base" hangingPunct="0">
              <a:spcBef>
                <a:spcPct val="50000"/>
              </a:spcBef>
              <a:spcAft>
                <a:spcPct val="0"/>
              </a:spcAft>
            </a:pPr>
            <a:r>
              <a:rPr lang="ru-RU" altLang="ru-RU" sz="1400" dirty="0">
                <a:solidFill>
                  <a:srgbClr val="D6ECFF">
                    <a:lumMod val="25000"/>
                  </a:srgbClr>
                </a:solidFill>
              </a:rPr>
              <a:t>Первоначальный Либеро не может вновь войти в игру в оставшейся части матча. В случае болезни или травмы резервного Либеро тренер может назначить в качестве Либеро на оставшуюся часть матча любого игрока (исключая первоначального Либеро), который не находится на площадке в момент переназначения.</a:t>
            </a:r>
          </a:p>
          <a:p>
            <a:pPr lvl="0" algn="just" eaLnBrk="0" fontAlgn="base" hangingPunct="0">
              <a:spcBef>
                <a:spcPct val="50000"/>
              </a:spcBef>
              <a:spcAft>
                <a:spcPct val="0"/>
              </a:spcAft>
            </a:pPr>
            <a:r>
              <a:rPr lang="ru-RU" altLang="ru-RU" sz="1400" dirty="0">
                <a:solidFill>
                  <a:srgbClr val="D6ECFF">
                    <a:lumMod val="25000"/>
                  </a:srgbClr>
                </a:solidFill>
              </a:rPr>
              <a:t>Капитан команды может передать все капитанские полномочия, чтобы быть переназначенным в качестве Либеро, если это запрошено тренером. Смена Либеро вследствие травмы или болезни, или переназначение Либеро не считаются замещениями.</a:t>
            </a:r>
          </a:p>
          <a:p>
            <a:pPr lvl="0" algn="just" eaLnBrk="0" fontAlgn="base" hangingPunct="0">
              <a:spcBef>
                <a:spcPct val="50000"/>
              </a:spcBef>
              <a:spcAft>
                <a:spcPct val="0"/>
              </a:spcAft>
            </a:pPr>
            <a:r>
              <a:rPr lang="ru-RU" altLang="ru-RU" sz="1400" dirty="0">
                <a:solidFill>
                  <a:srgbClr val="D6ECFF">
                    <a:lumMod val="25000"/>
                  </a:srgbClr>
                </a:solidFill>
              </a:rPr>
              <a:t>В случае переназначения Либеро, номер игрока, переназначенного в качестве Либеро, должен быть записан в секторе Замечания протокола.</a:t>
            </a:r>
          </a:p>
          <a:p>
            <a:pPr lvl="0" eaLnBrk="0" fontAlgn="base" hangingPunct="0">
              <a:spcBef>
                <a:spcPct val="50000"/>
              </a:spcBef>
              <a:spcAft>
                <a:spcPct val="0"/>
              </a:spcAft>
            </a:pPr>
            <a:endParaRPr lang="ru-RU" altLang="ru-RU" sz="1400" dirty="0">
              <a:solidFill>
                <a:srgbClr val="D6ECFF">
                  <a:lumMod val="25000"/>
                </a:srgbClr>
              </a:solidFill>
            </a:endParaRPr>
          </a:p>
          <a:p>
            <a:pPr lvl="0" eaLnBrk="0" fontAlgn="base" hangingPunct="0">
              <a:spcBef>
                <a:spcPct val="50000"/>
              </a:spcBef>
              <a:spcAft>
                <a:spcPct val="0"/>
              </a:spcAft>
            </a:pPr>
            <a:endParaRPr lang="ru-RU" altLang="ru-RU" sz="1400" dirty="0" smtClean="0">
              <a:solidFill>
                <a:srgbClr val="D6ECFF">
                  <a:lumMod val="25000"/>
                </a:srgbClr>
              </a:solidFill>
            </a:endParaRPr>
          </a:p>
          <a:p>
            <a:pPr lvl="0" eaLnBrk="0" fontAlgn="base" hangingPunct="0">
              <a:spcBef>
                <a:spcPct val="50000"/>
              </a:spcBef>
              <a:spcAft>
                <a:spcPct val="0"/>
              </a:spcAft>
            </a:pPr>
            <a:endParaRPr lang="ru-RU" altLang="ru-RU" sz="1400" dirty="0">
              <a:solidFill>
                <a:srgbClr val="D6ECFF">
                  <a:lumMod val="25000"/>
                </a:srgbClr>
              </a:solidFill>
            </a:endParaRPr>
          </a:p>
          <a:p>
            <a:pPr lvl="0" eaLnBrk="0" fontAlgn="base" hangingPunct="0">
              <a:spcBef>
                <a:spcPct val="50000"/>
              </a:spcBef>
              <a:spcAft>
                <a:spcPct val="0"/>
              </a:spcAft>
            </a:pPr>
            <a:endParaRPr lang="ru-RU" altLang="ru-RU" sz="1400" dirty="0" smtClean="0">
              <a:solidFill>
                <a:srgbClr val="D6ECFF">
                  <a:lumMod val="25000"/>
                </a:srgbClr>
              </a:solidFill>
            </a:endParaRPr>
          </a:p>
          <a:p>
            <a:pPr lvl="0" eaLnBrk="0" fontAlgn="base" hangingPunct="0">
              <a:spcBef>
                <a:spcPct val="50000"/>
              </a:spcBef>
              <a:spcAft>
                <a:spcPct val="0"/>
              </a:spcAft>
            </a:pPr>
            <a:endParaRPr lang="ru-RU" altLang="ru-RU" sz="1400" dirty="0">
              <a:solidFill>
                <a:srgbClr val="D6ECFF">
                  <a:lumMod val="25000"/>
                </a:srgbClr>
              </a:solidFill>
            </a:endParaRPr>
          </a:p>
          <a:p>
            <a:pPr lvl="0" eaLnBrk="0" fontAlgn="base" hangingPunct="0">
              <a:spcBef>
                <a:spcPct val="50000"/>
              </a:spcBef>
              <a:spcAft>
                <a:spcPct val="0"/>
              </a:spcAft>
            </a:pPr>
            <a:endParaRPr lang="ru-RU" altLang="ru-RU" sz="1400" dirty="0" smtClean="0">
              <a:solidFill>
                <a:srgbClr val="D6ECFF">
                  <a:lumMod val="25000"/>
                </a:srgbClr>
              </a:solidFill>
            </a:endParaRPr>
          </a:p>
          <a:p>
            <a:pPr lvl="0" eaLnBrk="0" fontAlgn="base" hangingPunct="0">
              <a:spcBef>
                <a:spcPct val="50000"/>
              </a:spcBef>
              <a:spcAft>
                <a:spcPct val="0"/>
              </a:spcAft>
            </a:pPr>
            <a:endParaRPr lang="ru-RU" altLang="ru-RU" sz="1400" dirty="0">
              <a:solidFill>
                <a:srgbClr val="D6ECFF">
                  <a:lumMod val="25000"/>
                </a:srgbClr>
              </a:solidFill>
            </a:endParaRPr>
          </a:p>
        </p:txBody>
      </p:sp>
      <p:pic>
        <p:nvPicPr>
          <p:cNvPr id="5" name="Рисунок 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668344" y="3068960"/>
            <a:ext cx="1393351" cy="928500"/>
          </a:xfrm>
          <a:prstGeom prst="rect">
            <a:avLst/>
          </a:prstGeom>
        </p:spPr>
      </p:pic>
    </p:spTree>
    <p:extLst>
      <p:ext uri="{BB962C8B-B14F-4D97-AF65-F5344CB8AC3E}">
        <p14:creationId xmlns:p14="http://schemas.microsoft.com/office/powerpoint/2010/main" val="7850864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350095"/>
          </a:xfrm>
        </p:spPr>
        <p:txBody>
          <a:bodyPr>
            <a:normAutofit fontScale="90000"/>
          </a:bodyPr>
          <a:lstStyle/>
          <a:p>
            <a:pPr lvl="0" eaLnBrk="0" fontAlgn="base" hangingPunct="0">
              <a:spcBef>
                <a:spcPct val="50000"/>
              </a:spcBef>
              <a:spcAft>
                <a:spcPct val="0"/>
              </a:spcAft>
            </a:pPr>
            <a:r>
              <a:rPr lang="ru-RU" altLang="ru-RU" sz="2400" b="1" dirty="0" smtClean="0">
                <a:solidFill>
                  <a:srgbClr val="FFFF00"/>
                </a:solidFill>
                <a:latin typeface="Times New Roman" pitchFamily="18" charset="0"/>
                <a:ea typeface="+mn-ea"/>
                <a:cs typeface="+mn-cs"/>
              </a:rPr>
              <a:t/>
            </a:r>
            <a:br>
              <a:rPr lang="ru-RU" altLang="ru-RU" sz="2400" b="1" dirty="0" smtClean="0">
                <a:solidFill>
                  <a:srgbClr val="FFFF00"/>
                </a:solidFill>
                <a:latin typeface="Times New Roman" pitchFamily="18" charset="0"/>
                <a:ea typeface="+mn-ea"/>
                <a:cs typeface="+mn-cs"/>
              </a:rPr>
            </a:br>
            <a:r>
              <a:rPr lang="ru-RU" altLang="ru-RU" sz="1600" b="1" dirty="0" smtClean="0">
                <a:solidFill>
                  <a:srgbClr val="C00000"/>
                </a:solidFill>
                <a:latin typeface="Times New Roman" pitchFamily="18" charset="0"/>
                <a:ea typeface="+mn-ea"/>
                <a:cs typeface="+mn-cs"/>
              </a:rPr>
              <a:t>НЕПРАВИЛЬНОЕ </a:t>
            </a:r>
            <a:r>
              <a:rPr lang="ru-RU" altLang="ru-RU" sz="1600" b="1" dirty="0">
                <a:solidFill>
                  <a:srgbClr val="C00000"/>
                </a:solidFill>
                <a:latin typeface="Times New Roman" pitchFamily="18" charset="0"/>
                <a:ea typeface="+mn-ea"/>
                <a:cs typeface="+mn-cs"/>
              </a:rPr>
              <a:t>ПОВЕДЕНИЕ, ПРИВОДЯЩЕЕ К САНКЦИЯМ</a:t>
            </a:r>
            <a:r>
              <a:rPr lang="ru-RU" altLang="ru-RU" sz="1600" dirty="0">
                <a:solidFill>
                  <a:srgbClr val="C00000"/>
                </a:solidFill>
                <a:latin typeface="Times New Roman" pitchFamily="18" charset="0"/>
                <a:ea typeface="+mn-ea"/>
                <a:cs typeface="+mn-cs"/>
              </a:rPr>
              <a:t> </a:t>
            </a:r>
            <a:br>
              <a:rPr lang="ru-RU" altLang="ru-RU" sz="1600" dirty="0">
                <a:solidFill>
                  <a:srgbClr val="C00000"/>
                </a:solidFill>
                <a:latin typeface="Times New Roman" pitchFamily="18" charset="0"/>
                <a:ea typeface="+mn-ea"/>
                <a:cs typeface="+mn-cs"/>
              </a:rPr>
            </a:br>
            <a:endParaRPr lang="ru-RU" sz="1600" dirty="0">
              <a:solidFill>
                <a:srgbClr val="C00000"/>
              </a:solidFill>
            </a:endParaRPr>
          </a:p>
        </p:txBody>
      </p:sp>
      <p:sp>
        <p:nvSpPr>
          <p:cNvPr id="3" name="Прямоугольник 2"/>
          <p:cNvSpPr/>
          <p:nvPr/>
        </p:nvSpPr>
        <p:spPr>
          <a:xfrm>
            <a:off x="107504" y="322054"/>
            <a:ext cx="9144000" cy="1384995"/>
          </a:xfrm>
          <a:prstGeom prst="rect">
            <a:avLst/>
          </a:prstGeom>
        </p:spPr>
        <p:txBody>
          <a:bodyPr wrap="square">
            <a:spAutoFit/>
          </a:bodyPr>
          <a:lstStyle/>
          <a:p>
            <a:pPr lvl="0" eaLnBrk="0" fontAlgn="base" hangingPunct="0">
              <a:spcBef>
                <a:spcPct val="50000"/>
              </a:spcBef>
              <a:spcAft>
                <a:spcPct val="0"/>
              </a:spcAft>
            </a:pPr>
            <a:r>
              <a:rPr lang="ru-RU" altLang="ru-RU" sz="1400" dirty="0" smtClean="0">
                <a:solidFill>
                  <a:schemeClr val="bg2">
                    <a:lumMod val="25000"/>
                  </a:schemeClr>
                </a:solidFill>
                <a:latin typeface="Times New Roman" pitchFamily="18" charset="0"/>
              </a:rPr>
              <a:t>Грубое </a:t>
            </a:r>
            <a:r>
              <a:rPr lang="ru-RU" altLang="ru-RU" sz="1400" dirty="0">
                <a:solidFill>
                  <a:schemeClr val="bg2">
                    <a:lumMod val="25000"/>
                  </a:schemeClr>
                </a:solidFill>
                <a:latin typeface="Times New Roman" pitchFamily="18" charset="0"/>
              </a:rPr>
              <a:t>поведение: действие вопреки хорошему тону или нормам морали, или </a:t>
            </a:r>
            <a:r>
              <a:rPr lang="ru-RU" altLang="ru-RU" sz="1400" b="1" u="sng" dirty="0">
                <a:solidFill>
                  <a:schemeClr val="bg2">
                    <a:lumMod val="25000"/>
                  </a:schemeClr>
                </a:solidFill>
                <a:latin typeface="Times New Roman" pitchFamily="18" charset="0"/>
              </a:rPr>
              <a:t>любое действие</a:t>
            </a:r>
            <a:r>
              <a:rPr lang="ru-RU" altLang="ru-RU" sz="1400" dirty="0">
                <a:solidFill>
                  <a:schemeClr val="bg2">
                    <a:lumMod val="25000"/>
                  </a:schemeClr>
                </a:solidFill>
                <a:latin typeface="Times New Roman" pitchFamily="18" charset="0"/>
              </a:rPr>
              <a:t>, выражающее </a:t>
            </a:r>
            <a:r>
              <a:rPr lang="ru-RU" altLang="ru-RU" sz="1400" dirty="0" smtClean="0">
                <a:solidFill>
                  <a:schemeClr val="bg2">
                    <a:lumMod val="25000"/>
                  </a:schemeClr>
                </a:solidFill>
                <a:latin typeface="Times New Roman" pitchFamily="18" charset="0"/>
              </a:rPr>
              <a:t>презрение.</a:t>
            </a:r>
          </a:p>
          <a:p>
            <a:pPr lvl="0" eaLnBrk="0" fontAlgn="base" hangingPunct="0">
              <a:spcBef>
                <a:spcPct val="50000"/>
              </a:spcBef>
              <a:spcAft>
                <a:spcPct val="0"/>
              </a:spcAft>
            </a:pPr>
            <a:r>
              <a:rPr lang="ru-RU" altLang="ru-RU" sz="1400" dirty="0" smtClean="0">
                <a:solidFill>
                  <a:schemeClr val="bg2">
                    <a:lumMod val="25000"/>
                  </a:schemeClr>
                </a:solidFill>
                <a:latin typeface="Times New Roman" pitchFamily="18" charset="0"/>
              </a:rPr>
              <a:t>Агрессия</a:t>
            </a:r>
            <a:r>
              <a:rPr lang="ru-RU" altLang="ru-RU" sz="1400" dirty="0">
                <a:solidFill>
                  <a:schemeClr val="bg2">
                    <a:lumMod val="25000"/>
                  </a:schemeClr>
                </a:solidFill>
                <a:latin typeface="Times New Roman" pitchFamily="18" charset="0"/>
              </a:rPr>
              <a:t>: фактическое физическое нападение, </a:t>
            </a:r>
            <a:r>
              <a:rPr lang="ru-RU" altLang="ru-RU" sz="1400" b="1" dirty="0">
                <a:solidFill>
                  <a:schemeClr val="bg2">
                    <a:lumMod val="25000"/>
                  </a:schemeClr>
                </a:solidFill>
                <a:latin typeface="Times New Roman" pitchFamily="18" charset="0"/>
              </a:rPr>
              <a:t>или </a:t>
            </a:r>
            <a:r>
              <a:rPr lang="ru-RU" altLang="ru-RU" sz="1400" b="1" u="sng" dirty="0">
                <a:solidFill>
                  <a:schemeClr val="bg2">
                    <a:lumMod val="25000"/>
                  </a:schemeClr>
                </a:solidFill>
                <a:latin typeface="Times New Roman" pitchFamily="18" charset="0"/>
              </a:rPr>
              <a:t>агрессивное или угрожающее поведение</a:t>
            </a:r>
            <a:r>
              <a:rPr lang="ru-RU" altLang="ru-RU" sz="1400" dirty="0">
                <a:solidFill>
                  <a:schemeClr val="bg2">
                    <a:lumMod val="25000"/>
                  </a:schemeClr>
                </a:solidFill>
                <a:latin typeface="Times New Roman" pitchFamily="18" charset="0"/>
              </a:rPr>
              <a:t>.</a:t>
            </a:r>
          </a:p>
          <a:p>
            <a:pPr lvl="0" eaLnBrk="0" fontAlgn="base" hangingPunct="0">
              <a:spcBef>
                <a:spcPct val="50000"/>
              </a:spcBef>
              <a:spcAft>
                <a:spcPct val="0"/>
              </a:spcAft>
            </a:pPr>
            <a:r>
              <a:rPr lang="ru-RU" altLang="ru-RU" sz="1400" dirty="0" smtClean="0">
                <a:solidFill>
                  <a:schemeClr val="bg2">
                    <a:lumMod val="25000"/>
                  </a:schemeClr>
                </a:solidFill>
                <a:latin typeface="Times New Roman" pitchFamily="18" charset="0"/>
              </a:rPr>
              <a:t>За </a:t>
            </a:r>
            <a:r>
              <a:rPr lang="ru-RU" altLang="ru-RU" sz="1400" dirty="0">
                <a:solidFill>
                  <a:schemeClr val="bg2">
                    <a:lumMod val="25000"/>
                  </a:schemeClr>
                </a:solidFill>
                <a:latin typeface="Times New Roman" pitchFamily="18" charset="0"/>
              </a:rPr>
              <a:t>первый случай </a:t>
            </a:r>
            <a:r>
              <a:rPr lang="ru-RU" altLang="ru-RU" sz="1400" b="1" u="sng" dirty="0">
                <a:solidFill>
                  <a:schemeClr val="bg2">
                    <a:lumMod val="25000"/>
                  </a:schemeClr>
                </a:solidFill>
                <a:latin typeface="Times New Roman" pitchFamily="18" charset="0"/>
              </a:rPr>
              <a:t>физического нападения, или подразумеваемой или угрожающей агрессии</a:t>
            </a:r>
            <a:r>
              <a:rPr lang="ru-RU" altLang="ru-RU" sz="1400" dirty="0">
                <a:solidFill>
                  <a:schemeClr val="bg2">
                    <a:lumMod val="25000"/>
                  </a:schemeClr>
                </a:solidFill>
                <a:latin typeface="Times New Roman" pitchFamily="18" charset="0"/>
              </a:rPr>
              <a:t> налагается санкция дисквалификация без других последствий.</a:t>
            </a:r>
          </a:p>
        </p:txBody>
      </p:sp>
      <p:sp>
        <p:nvSpPr>
          <p:cNvPr id="4" name="Прямоугольник 3"/>
          <p:cNvSpPr/>
          <p:nvPr/>
        </p:nvSpPr>
        <p:spPr>
          <a:xfrm>
            <a:off x="3131840" y="1599872"/>
            <a:ext cx="2379049" cy="338554"/>
          </a:xfrm>
          <a:prstGeom prst="rect">
            <a:avLst/>
          </a:prstGeom>
        </p:spPr>
        <p:txBody>
          <a:bodyPr wrap="none">
            <a:spAutoFit/>
          </a:bodyPr>
          <a:lstStyle/>
          <a:p>
            <a:r>
              <a:rPr lang="ru-RU" altLang="ru-RU" sz="1600" b="1" dirty="0">
                <a:solidFill>
                  <a:srgbClr val="C00000"/>
                </a:solidFill>
                <a:ea typeface="+mj-ea"/>
                <a:cs typeface="+mj-cs"/>
              </a:rPr>
              <a:t>Обязанности секретаря</a:t>
            </a:r>
            <a:endParaRPr lang="ru-RU" sz="1600" dirty="0"/>
          </a:p>
        </p:txBody>
      </p:sp>
      <p:sp>
        <p:nvSpPr>
          <p:cNvPr id="5" name="Прямоугольник 4"/>
          <p:cNvSpPr/>
          <p:nvPr/>
        </p:nvSpPr>
        <p:spPr>
          <a:xfrm>
            <a:off x="0" y="1782522"/>
            <a:ext cx="9144000" cy="6186309"/>
          </a:xfrm>
          <a:prstGeom prst="rect">
            <a:avLst/>
          </a:prstGeom>
        </p:spPr>
        <p:txBody>
          <a:bodyPr wrap="square">
            <a:spAutoFit/>
          </a:bodyPr>
          <a:lstStyle/>
          <a:p>
            <a:pPr lvl="0" eaLnBrk="0" fontAlgn="base" hangingPunct="0">
              <a:spcBef>
                <a:spcPct val="50000"/>
              </a:spcBef>
              <a:spcAft>
                <a:spcPct val="0"/>
              </a:spcAft>
              <a:buFontTx/>
              <a:buChar char="•"/>
            </a:pPr>
            <a:r>
              <a:rPr lang="ru-RU" altLang="ru-RU" sz="1400" dirty="0">
                <a:solidFill>
                  <a:srgbClr val="D6ECFF">
                    <a:lumMod val="25000"/>
                  </a:srgbClr>
                </a:solidFill>
              </a:rPr>
              <a:t>использует зуммер или иное звуковое устройство для </a:t>
            </a:r>
            <a:r>
              <a:rPr lang="ru-RU" altLang="ru-RU" sz="1400" b="1" u="sng" dirty="0">
                <a:solidFill>
                  <a:srgbClr val="D6ECFF">
                    <a:lumMod val="25000"/>
                  </a:srgbClr>
                </a:solidFill>
              </a:rPr>
              <a:t>сообщения о нарушениях</a:t>
            </a:r>
            <a:r>
              <a:rPr lang="ru-RU" altLang="ru-RU" sz="1400" dirty="0">
                <a:solidFill>
                  <a:srgbClr val="D6ECFF">
                    <a:lumMod val="25000"/>
                  </a:srgbClr>
                </a:solidFill>
              </a:rPr>
              <a:t> или подачи сигнала судьям в соответствии со своими обязанностями. </a:t>
            </a:r>
          </a:p>
          <a:p>
            <a:pPr lvl="0" eaLnBrk="0" fontAlgn="base" hangingPunct="0">
              <a:spcBef>
                <a:spcPct val="50000"/>
              </a:spcBef>
              <a:spcAft>
                <a:spcPct val="0"/>
              </a:spcAft>
              <a:buFontTx/>
              <a:buChar char="•"/>
            </a:pPr>
            <a:r>
              <a:rPr lang="ru-RU" altLang="ru-RU" sz="1400" dirty="0">
                <a:solidFill>
                  <a:srgbClr val="D6ECFF">
                    <a:lumMod val="25000"/>
                  </a:srgbClr>
                </a:solidFill>
              </a:rPr>
              <a:t> </a:t>
            </a:r>
            <a:r>
              <a:rPr lang="ru-RU" altLang="ru-RU" sz="1400" b="1" u="sng" dirty="0">
                <a:solidFill>
                  <a:srgbClr val="D6ECFF">
                    <a:lumMod val="25000"/>
                  </a:srgbClr>
                </a:solidFill>
              </a:rPr>
              <a:t>уполномочен подтверждать и объявлять, используя зуммер, запросы замен игроков</a:t>
            </a:r>
            <a:r>
              <a:rPr lang="ru-RU" altLang="ru-RU" sz="1400" dirty="0">
                <a:solidFill>
                  <a:srgbClr val="D6ECFF">
                    <a:lumMod val="25000"/>
                  </a:srgbClr>
                </a:solidFill>
              </a:rPr>
              <a:t>, контролируя их количество; и записывает замены и тайм-ауты, информируя второго судью;</a:t>
            </a:r>
          </a:p>
          <a:p>
            <a:pPr lvl="0" eaLnBrk="0" fontAlgn="base" hangingPunct="0">
              <a:spcBef>
                <a:spcPct val="50000"/>
              </a:spcBef>
              <a:spcAft>
                <a:spcPct val="0"/>
              </a:spcAft>
              <a:buFontTx/>
              <a:buChar char="•"/>
            </a:pPr>
            <a:r>
              <a:rPr lang="ru-RU" altLang="ru-RU" sz="1400" dirty="0">
                <a:solidFill>
                  <a:srgbClr val="D6ECFF">
                    <a:lumMod val="25000"/>
                  </a:srgbClr>
                </a:solidFill>
              </a:rPr>
              <a:t> записывает любые санкции и </a:t>
            </a:r>
            <a:r>
              <a:rPr lang="ru-RU" altLang="ru-RU" sz="1400" b="1" u="sng" dirty="0">
                <a:solidFill>
                  <a:srgbClr val="D6ECFF">
                    <a:lumMod val="25000"/>
                  </a:srgbClr>
                </a:solidFill>
              </a:rPr>
              <a:t>неправильные запросы</a:t>
            </a:r>
            <a:r>
              <a:rPr lang="ru-RU" altLang="ru-RU" sz="1400" dirty="0">
                <a:solidFill>
                  <a:srgbClr val="D6ECFF">
                    <a:lumMod val="25000"/>
                  </a:srgbClr>
                </a:solidFill>
              </a:rPr>
              <a:t> </a:t>
            </a:r>
          </a:p>
          <a:p>
            <a:pPr lvl="0" eaLnBrk="0" fontAlgn="base" hangingPunct="0">
              <a:spcBef>
                <a:spcPct val="50000"/>
              </a:spcBef>
              <a:spcAft>
                <a:spcPct val="0"/>
              </a:spcAft>
              <a:buFontTx/>
              <a:buChar char="•"/>
            </a:pPr>
            <a:r>
              <a:rPr lang="ru-RU" altLang="ru-RU" sz="1400" dirty="0">
                <a:solidFill>
                  <a:srgbClr val="D6ECFF">
                    <a:lumMod val="25000"/>
                  </a:srgbClr>
                </a:solidFill>
              </a:rPr>
              <a:t> контролирует интервалы между партиями </a:t>
            </a:r>
            <a:endParaRPr lang="ru-RU" altLang="ru-RU" sz="1400" dirty="0" smtClean="0">
              <a:solidFill>
                <a:srgbClr val="D6ECFF">
                  <a:lumMod val="25000"/>
                </a:srgbClr>
              </a:solidFill>
            </a:endParaRPr>
          </a:p>
          <a:p>
            <a:pPr lvl="0" eaLnBrk="0" fontAlgn="base" hangingPunct="0">
              <a:spcBef>
                <a:spcPct val="50000"/>
              </a:spcBef>
              <a:spcAft>
                <a:spcPct val="0"/>
              </a:spcAft>
            </a:pPr>
            <a:r>
              <a:rPr lang="ru-RU" altLang="ru-RU" sz="1400" b="1" dirty="0" smtClean="0">
                <a:solidFill>
                  <a:srgbClr val="D6ECFF">
                    <a:lumMod val="25000"/>
                  </a:srgbClr>
                </a:solidFill>
                <a:latin typeface="Arial Cyr" pitchFamily="34" charset="0"/>
              </a:rPr>
              <a:t>                                                                           </a:t>
            </a:r>
            <a:r>
              <a:rPr lang="ru-RU" altLang="ru-RU" sz="1600" b="1" dirty="0" smtClean="0">
                <a:solidFill>
                  <a:srgbClr val="C00000"/>
                </a:solidFill>
                <a:latin typeface="Arial Cyr" pitchFamily="34" charset="0"/>
              </a:rPr>
              <a:t> </a:t>
            </a:r>
            <a:r>
              <a:rPr lang="ru-RU" altLang="ru-RU" sz="1400" b="1" dirty="0" smtClean="0">
                <a:solidFill>
                  <a:srgbClr val="C00000"/>
                </a:solidFill>
                <a:latin typeface="Arial Cyr" pitchFamily="34" charset="0"/>
              </a:rPr>
              <a:t>Для </a:t>
            </a:r>
            <a:r>
              <a:rPr lang="ru-RU" altLang="ru-RU" sz="1400" b="1" dirty="0">
                <a:solidFill>
                  <a:srgbClr val="C00000"/>
                </a:solidFill>
                <a:latin typeface="Arial Cyr" pitchFamily="34" charset="0"/>
              </a:rPr>
              <a:t>1 судьи</a:t>
            </a:r>
            <a:endParaRPr lang="ru-RU" altLang="ru-RU" sz="1400" dirty="0">
              <a:solidFill>
                <a:srgbClr val="D6ECFF">
                  <a:lumMod val="25000"/>
                </a:srgbClr>
              </a:solidFill>
            </a:endParaRPr>
          </a:p>
          <a:p>
            <a:pPr lvl="0" eaLnBrk="0" fontAlgn="base" hangingPunct="0">
              <a:spcBef>
                <a:spcPct val="0"/>
              </a:spcBef>
              <a:spcAft>
                <a:spcPct val="0"/>
              </a:spcAft>
              <a:buFontTx/>
              <a:buChar char="•"/>
            </a:pPr>
            <a:r>
              <a:rPr lang="ru-RU" altLang="ru-RU" sz="1400" b="1" dirty="0">
                <a:solidFill>
                  <a:schemeClr val="bg2">
                    <a:lumMod val="25000"/>
                  </a:schemeClr>
                </a:solidFill>
              </a:rPr>
              <a:t>Концентрация, способность замечать</a:t>
            </a:r>
            <a:r>
              <a:rPr lang="ru-RU" altLang="ru-RU" sz="1400" dirty="0">
                <a:solidFill>
                  <a:schemeClr val="bg2">
                    <a:lumMod val="25000"/>
                  </a:schemeClr>
                </a:solidFill>
              </a:rPr>
              <a:t> различные ошибки</a:t>
            </a:r>
          </a:p>
          <a:p>
            <a:pPr lvl="0" eaLnBrk="0" fontAlgn="base" hangingPunct="0">
              <a:spcBef>
                <a:spcPct val="0"/>
              </a:spcBef>
              <a:spcAft>
                <a:spcPct val="0"/>
              </a:spcAft>
              <a:buFontTx/>
              <a:buChar char="•"/>
            </a:pPr>
            <a:r>
              <a:rPr lang="ru-RU" altLang="ru-RU" sz="1400" b="1" dirty="0">
                <a:solidFill>
                  <a:schemeClr val="bg2">
                    <a:lumMod val="25000"/>
                  </a:schemeClr>
                </a:solidFill>
              </a:rPr>
              <a:t>Не выискивание ошибок</a:t>
            </a:r>
            <a:r>
              <a:rPr lang="ru-RU" altLang="ru-RU" sz="1400" dirty="0">
                <a:solidFill>
                  <a:schemeClr val="bg2">
                    <a:lumMod val="25000"/>
                  </a:schemeClr>
                </a:solidFill>
              </a:rPr>
              <a:t>, лучше пропустить ошибку, чем свистнуть необоснованно</a:t>
            </a:r>
          </a:p>
          <a:p>
            <a:pPr lvl="0" eaLnBrk="0" fontAlgn="base" hangingPunct="0">
              <a:spcBef>
                <a:spcPct val="0"/>
              </a:spcBef>
              <a:spcAft>
                <a:spcPct val="0"/>
              </a:spcAft>
              <a:buFontTx/>
              <a:buChar char="•"/>
            </a:pPr>
            <a:r>
              <a:rPr lang="ru-RU" altLang="ru-RU" sz="1400" b="1" dirty="0">
                <a:solidFill>
                  <a:schemeClr val="bg2">
                    <a:lumMod val="25000"/>
                  </a:schemeClr>
                </a:solidFill>
              </a:rPr>
              <a:t>Чувство Игры</a:t>
            </a:r>
            <a:r>
              <a:rPr lang="ru-RU" altLang="ru-RU" sz="1400" dirty="0">
                <a:solidFill>
                  <a:schemeClr val="bg2">
                    <a:lumMod val="25000"/>
                  </a:schemeClr>
                </a:solidFill>
              </a:rPr>
              <a:t> в оценке касания мяча, особенно в трудных ситуациях</a:t>
            </a:r>
          </a:p>
          <a:p>
            <a:pPr lvl="0" eaLnBrk="0" fontAlgn="base" hangingPunct="0">
              <a:spcBef>
                <a:spcPct val="0"/>
              </a:spcBef>
              <a:spcAft>
                <a:spcPct val="0"/>
              </a:spcAft>
              <a:buFontTx/>
              <a:buChar char="•"/>
            </a:pPr>
            <a:r>
              <a:rPr lang="ru-RU" altLang="ru-RU" sz="1400" b="1" dirty="0">
                <a:solidFill>
                  <a:schemeClr val="bg2">
                    <a:lumMod val="25000"/>
                  </a:schemeClr>
                </a:solidFill>
              </a:rPr>
              <a:t>Второе касание мяча</a:t>
            </a:r>
            <a:r>
              <a:rPr lang="ru-RU" altLang="ru-RU" sz="1400" dirty="0">
                <a:solidFill>
                  <a:schemeClr val="bg2">
                    <a:lumMod val="25000"/>
                  </a:schemeClr>
                </a:solidFill>
              </a:rPr>
              <a:t> в сравнении с </a:t>
            </a:r>
            <a:r>
              <a:rPr lang="ru-RU" altLang="ru-RU" sz="1400" b="1" dirty="0">
                <a:solidFill>
                  <a:schemeClr val="bg2">
                    <a:lumMod val="25000"/>
                  </a:schemeClr>
                </a:solidFill>
              </a:rPr>
              <a:t>другими касаниями. Единство, однообразие</a:t>
            </a:r>
            <a:r>
              <a:rPr lang="ru-RU" altLang="ru-RU" sz="1400" dirty="0">
                <a:solidFill>
                  <a:schemeClr val="bg2">
                    <a:lumMod val="25000"/>
                  </a:schemeClr>
                </a:solidFill>
              </a:rPr>
              <a:t> применяемых критериев</a:t>
            </a:r>
          </a:p>
          <a:p>
            <a:pPr lvl="0" eaLnBrk="0" fontAlgn="base" hangingPunct="0">
              <a:spcBef>
                <a:spcPct val="0"/>
              </a:spcBef>
              <a:spcAft>
                <a:spcPct val="0"/>
              </a:spcAft>
              <a:buFontTx/>
              <a:buChar char="•"/>
            </a:pPr>
            <a:r>
              <a:rPr lang="ru-RU" altLang="ru-RU" sz="1400" b="1" dirty="0">
                <a:solidFill>
                  <a:schemeClr val="bg2">
                    <a:lumMod val="25000"/>
                  </a:schemeClr>
                </a:solidFill>
              </a:rPr>
              <a:t>Оценка игровых ситуаций у сетки</a:t>
            </a:r>
            <a:r>
              <a:rPr lang="ru-RU" altLang="ru-RU" sz="1400" dirty="0">
                <a:solidFill>
                  <a:schemeClr val="bg2">
                    <a:lumMod val="25000"/>
                  </a:schemeClr>
                </a:solidFill>
              </a:rPr>
              <a:t> (атака, блок …),  </a:t>
            </a:r>
            <a:r>
              <a:rPr lang="ru-RU" altLang="ru-RU" sz="1400" b="1" dirty="0">
                <a:solidFill>
                  <a:schemeClr val="bg2">
                    <a:lumMod val="25000"/>
                  </a:schemeClr>
                </a:solidFill>
              </a:rPr>
              <a:t>Ошибка при атакующем ударе игрока задней линии</a:t>
            </a:r>
            <a:endParaRPr lang="ru-RU" altLang="ru-RU" sz="1400" dirty="0">
              <a:solidFill>
                <a:schemeClr val="bg2">
                  <a:lumMod val="25000"/>
                </a:schemeClr>
              </a:solidFill>
            </a:endParaRPr>
          </a:p>
          <a:p>
            <a:pPr lvl="0" eaLnBrk="0" fontAlgn="base" hangingPunct="0">
              <a:spcBef>
                <a:spcPct val="0"/>
              </a:spcBef>
              <a:spcAft>
                <a:spcPct val="0"/>
              </a:spcAft>
              <a:buFontTx/>
              <a:buChar char="•"/>
            </a:pPr>
            <a:r>
              <a:rPr lang="ru-RU" altLang="ru-RU" sz="1400" b="1" dirty="0">
                <a:solidFill>
                  <a:schemeClr val="bg2">
                    <a:lumMod val="25000"/>
                  </a:schemeClr>
                </a:solidFill>
              </a:rPr>
              <a:t>Использование желтой и красной карточки</a:t>
            </a:r>
            <a:r>
              <a:rPr lang="ru-RU" altLang="ru-RU" sz="1400" dirty="0">
                <a:solidFill>
                  <a:schemeClr val="bg2">
                    <a:lumMod val="25000"/>
                  </a:schemeClr>
                </a:solidFill>
              </a:rPr>
              <a:t> должным образом.</a:t>
            </a:r>
          </a:p>
          <a:p>
            <a:pPr lvl="0" algn="ctr" eaLnBrk="0" fontAlgn="base" hangingPunct="0">
              <a:spcBef>
                <a:spcPct val="50000"/>
              </a:spcBef>
              <a:spcAft>
                <a:spcPct val="0"/>
              </a:spcAft>
            </a:pPr>
            <a:r>
              <a:rPr lang="ru-RU" altLang="ru-RU" sz="1400" b="1" dirty="0">
                <a:solidFill>
                  <a:srgbClr val="C00000"/>
                </a:solidFill>
                <a:latin typeface="Arial Cyr" pitchFamily="34" charset="0"/>
              </a:rPr>
              <a:t>Для 2 судьи</a:t>
            </a:r>
            <a:r>
              <a:rPr lang="ru-RU" altLang="ru-RU" sz="1400" dirty="0" smtClean="0">
                <a:solidFill>
                  <a:srgbClr val="FFFF00"/>
                </a:solidFill>
                <a:latin typeface="Arial Cyr" pitchFamily="34" charset="0"/>
              </a:rPr>
              <a:t>:</a:t>
            </a:r>
          </a:p>
          <a:p>
            <a:pPr lvl="0" eaLnBrk="0" fontAlgn="base" hangingPunct="0">
              <a:spcBef>
                <a:spcPct val="50000"/>
              </a:spcBef>
              <a:spcAft>
                <a:spcPct val="0"/>
              </a:spcAft>
            </a:pPr>
            <a:r>
              <a:rPr lang="ru-RU" altLang="ru-RU" sz="1200" dirty="0" smtClean="0">
                <a:solidFill>
                  <a:schemeClr val="bg2">
                    <a:lumMod val="25000"/>
                  </a:schemeClr>
                </a:solidFill>
                <a:latin typeface="Arial Cyr" pitchFamily="34" charset="0"/>
              </a:rPr>
              <a:t>Активность, правильность занимаемой во время розыгрыша позиции</a:t>
            </a:r>
            <a:r>
              <a:rPr lang="ru-RU" altLang="ru-RU" sz="1200" dirty="0">
                <a:solidFill>
                  <a:schemeClr val="bg2">
                    <a:lumMod val="25000"/>
                  </a:schemeClr>
                </a:solidFill>
                <a:latin typeface="Arial Cyr" pitchFamily="34" charset="0"/>
              </a:rPr>
              <a:t/>
            </a:r>
            <a:br>
              <a:rPr lang="ru-RU" altLang="ru-RU" sz="1200" dirty="0">
                <a:solidFill>
                  <a:schemeClr val="bg2">
                    <a:lumMod val="25000"/>
                  </a:schemeClr>
                </a:solidFill>
                <a:latin typeface="Arial Cyr" pitchFamily="34" charset="0"/>
              </a:rPr>
            </a:br>
            <a:r>
              <a:rPr lang="ru-RU" altLang="ru-RU" sz="1200" b="1" dirty="0" smtClean="0">
                <a:solidFill>
                  <a:srgbClr val="D6ECFF">
                    <a:lumMod val="25000"/>
                  </a:srgbClr>
                </a:solidFill>
              </a:rPr>
              <a:t>Касания </a:t>
            </a:r>
            <a:r>
              <a:rPr lang="ru-RU" altLang="ru-RU" sz="1200" b="1" dirty="0">
                <a:solidFill>
                  <a:srgbClr val="D6ECFF">
                    <a:lumMod val="25000"/>
                  </a:srgbClr>
                </a:solidFill>
              </a:rPr>
              <a:t>сетки, касания антенны,  средняя линия, позиции игроков на площадке, ошибки в расстановке, переходы, ошибки на блоке игроков задней линии</a:t>
            </a:r>
          </a:p>
          <a:p>
            <a:pPr lvl="0" eaLnBrk="0" fontAlgn="base" hangingPunct="0">
              <a:spcBef>
                <a:spcPct val="0"/>
              </a:spcBef>
              <a:spcAft>
                <a:spcPct val="0"/>
              </a:spcAft>
            </a:pPr>
            <a:r>
              <a:rPr lang="ru-RU" altLang="ru-RU" sz="1200" dirty="0" smtClean="0">
                <a:solidFill>
                  <a:srgbClr val="D6ECFF">
                    <a:lumMod val="25000"/>
                  </a:srgbClr>
                </a:solidFill>
              </a:rPr>
              <a:t>Показ  </a:t>
            </a:r>
            <a:r>
              <a:rPr lang="ru-RU" altLang="ru-RU" sz="1200" b="1" dirty="0">
                <a:solidFill>
                  <a:srgbClr val="D6ECFF">
                    <a:lumMod val="25000"/>
                  </a:srgbClr>
                </a:solidFill>
              </a:rPr>
              <a:t>4-х касаний, касаний на блоке,  2-го тайм-аута, 5-ой и 6-ой замен</a:t>
            </a:r>
            <a:r>
              <a:rPr lang="ru-RU" altLang="ru-RU" sz="1200" dirty="0">
                <a:solidFill>
                  <a:srgbClr val="D6ECFF">
                    <a:lumMod val="25000"/>
                  </a:srgbClr>
                </a:solidFill>
              </a:rPr>
              <a:t>.</a:t>
            </a:r>
          </a:p>
          <a:p>
            <a:pPr lvl="0" eaLnBrk="0" fontAlgn="base" hangingPunct="0">
              <a:spcBef>
                <a:spcPct val="0"/>
              </a:spcBef>
              <a:spcAft>
                <a:spcPct val="0"/>
              </a:spcAft>
              <a:buFontTx/>
              <a:buChar char="•"/>
            </a:pPr>
            <a:r>
              <a:rPr lang="ru-RU" altLang="ru-RU" sz="1200" dirty="0">
                <a:solidFill>
                  <a:srgbClr val="D6ECFF">
                    <a:lumMod val="25000"/>
                  </a:srgbClr>
                </a:solidFill>
              </a:rPr>
              <a:t>Свисток </a:t>
            </a:r>
            <a:r>
              <a:rPr lang="ru-RU" altLang="ru-RU" sz="1200" b="1" dirty="0">
                <a:solidFill>
                  <a:srgbClr val="D6ECFF">
                    <a:lumMod val="25000"/>
                  </a:srgbClr>
                </a:solidFill>
              </a:rPr>
              <a:t>касания мячом пола</a:t>
            </a:r>
            <a:endParaRPr lang="ru-RU" altLang="ru-RU" sz="1200" dirty="0">
              <a:solidFill>
                <a:srgbClr val="D6ECFF">
                  <a:lumMod val="25000"/>
                </a:srgbClr>
              </a:solidFill>
            </a:endParaRPr>
          </a:p>
          <a:p>
            <a:pPr lvl="0" eaLnBrk="0" fontAlgn="base" hangingPunct="0">
              <a:spcBef>
                <a:spcPct val="0"/>
              </a:spcBef>
              <a:spcAft>
                <a:spcPct val="0"/>
              </a:spcAft>
              <a:buFontTx/>
              <a:buChar char="•"/>
            </a:pPr>
            <a:r>
              <a:rPr lang="ru-RU" altLang="ru-RU" sz="1200" dirty="0">
                <a:solidFill>
                  <a:srgbClr val="D6ECFF">
                    <a:lumMod val="25000"/>
                  </a:srgbClr>
                </a:solidFill>
              </a:rPr>
              <a:t>Предоставление </a:t>
            </a:r>
            <a:r>
              <a:rPr lang="ru-RU" altLang="ru-RU" sz="1200" b="1" dirty="0">
                <a:solidFill>
                  <a:srgbClr val="D6ECFF">
                    <a:lumMod val="25000"/>
                  </a:srgbClr>
                </a:solidFill>
              </a:rPr>
              <a:t>замен и тайм-аутов</a:t>
            </a:r>
            <a:endParaRPr lang="ru-RU" altLang="ru-RU" sz="1200" dirty="0">
              <a:solidFill>
                <a:srgbClr val="D6ECFF">
                  <a:lumMod val="25000"/>
                </a:srgbClr>
              </a:solidFill>
            </a:endParaRPr>
          </a:p>
          <a:p>
            <a:pPr lvl="0" eaLnBrk="0" fontAlgn="base" hangingPunct="0">
              <a:spcBef>
                <a:spcPct val="0"/>
              </a:spcBef>
              <a:spcAft>
                <a:spcPct val="0"/>
              </a:spcAft>
              <a:buFontTx/>
              <a:buChar char="•"/>
            </a:pPr>
            <a:r>
              <a:rPr lang="ru-RU" altLang="ru-RU" sz="1200" dirty="0">
                <a:solidFill>
                  <a:srgbClr val="D6ECFF">
                    <a:lumMod val="25000"/>
                  </a:srgbClr>
                </a:solidFill>
              </a:rPr>
              <a:t>Наблюдение за </a:t>
            </a:r>
            <a:r>
              <a:rPr lang="ru-RU" altLang="ru-RU" sz="1200" b="1" dirty="0">
                <a:solidFill>
                  <a:srgbClr val="D6ECFF">
                    <a:lumMod val="25000"/>
                  </a:srgbClr>
                </a:solidFill>
              </a:rPr>
              <a:t>скамейками команд</a:t>
            </a:r>
            <a:r>
              <a:rPr lang="ru-RU" altLang="ru-RU" sz="1200" dirty="0">
                <a:solidFill>
                  <a:srgbClr val="D6ECFF">
                    <a:lumMod val="25000"/>
                  </a:srgbClr>
                </a:solidFill>
              </a:rPr>
              <a:t> и </a:t>
            </a:r>
            <a:r>
              <a:rPr lang="ru-RU" altLang="ru-RU" sz="1200" b="1" dirty="0">
                <a:solidFill>
                  <a:srgbClr val="D6ECFF">
                    <a:lumMod val="25000"/>
                  </a:srgbClr>
                </a:solidFill>
              </a:rPr>
              <a:t>зонами разминки</a:t>
            </a:r>
            <a:endParaRPr lang="ru-RU" altLang="ru-RU" sz="1200" dirty="0">
              <a:solidFill>
                <a:srgbClr val="D6ECFF">
                  <a:lumMod val="25000"/>
                </a:srgbClr>
              </a:solidFill>
            </a:endParaRPr>
          </a:p>
          <a:p>
            <a:pPr lvl="0" eaLnBrk="0" fontAlgn="base" hangingPunct="0">
              <a:spcBef>
                <a:spcPct val="50000"/>
              </a:spcBef>
              <a:spcAft>
                <a:spcPct val="0"/>
              </a:spcAft>
              <a:buFontTx/>
              <a:buChar char="•"/>
            </a:pPr>
            <a:endParaRPr lang="ru-RU" altLang="ru-RU" sz="1200" dirty="0">
              <a:solidFill>
                <a:srgbClr val="D6ECFF">
                  <a:lumMod val="25000"/>
                </a:srgbClr>
              </a:solidFill>
            </a:endParaRPr>
          </a:p>
          <a:p>
            <a:pPr lvl="0" eaLnBrk="0" fontAlgn="base" hangingPunct="0">
              <a:spcBef>
                <a:spcPct val="50000"/>
              </a:spcBef>
              <a:spcAft>
                <a:spcPct val="0"/>
              </a:spcAft>
              <a:buFontTx/>
              <a:buChar char="•"/>
            </a:pPr>
            <a:endParaRPr lang="ru-RU" altLang="ru-RU" sz="1200" dirty="0" smtClean="0">
              <a:solidFill>
                <a:srgbClr val="D6ECFF">
                  <a:lumMod val="25000"/>
                </a:srgbClr>
              </a:solidFill>
            </a:endParaRPr>
          </a:p>
          <a:p>
            <a:pPr lvl="0" eaLnBrk="0" fontAlgn="base" hangingPunct="0">
              <a:spcBef>
                <a:spcPct val="50000"/>
              </a:spcBef>
              <a:spcAft>
                <a:spcPct val="0"/>
              </a:spcAft>
              <a:buFontTx/>
              <a:buChar char="•"/>
            </a:pPr>
            <a:endParaRPr lang="ru-RU" altLang="ru-RU" sz="1200" dirty="0">
              <a:solidFill>
                <a:srgbClr val="D6ECFF">
                  <a:lumMod val="25000"/>
                </a:srgbClr>
              </a:solidFill>
            </a:endParaRPr>
          </a:p>
          <a:p>
            <a:pPr lvl="0" eaLnBrk="0" fontAlgn="base" hangingPunct="0">
              <a:spcBef>
                <a:spcPct val="50000"/>
              </a:spcBef>
              <a:spcAft>
                <a:spcPct val="0"/>
              </a:spcAft>
              <a:buFontTx/>
              <a:buChar char="•"/>
            </a:pPr>
            <a:endParaRPr lang="ru-RU" altLang="ru-RU" sz="1200" dirty="0">
              <a:solidFill>
                <a:srgbClr val="D6ECFF">
                  <a:lumMod val="25000"/>
                </a:srgbClr>
              </a:solidFill>
            </a:endParaRPr>
          </a:p>
        </p:txBody>
      </p:sp>
    </p:spTree>
    <p:extLst>
      <p:ext uri="{BB962C8B-B14F-4D97-AF65-F5344CB8AC3E}">
        <p14:creationId xmlns:p14="http://schemas.microsoft.com/office/powerpoint/2010/main" val="20358427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1103865343"/>
              </p:ext>
            </p:extLst>
          </p:nvPr>
        </p:nvGraphicFramePr>
        <p:xfrm>
          <a:off x="269776" y="588750"/>
          <a:ext cx="8424935" cy="4690593"/>
        </p:xfrm>
        <a:graphic>
          <a:graphicData uri="http://schemas.openxmlformats.org/drawingml/2006/table">
            <a:tbl>
              <a:tblPr/>
              <a:tblGrid>
                <a:gridCol w="1684987"/>
                <a:gridCol w="1684987"/>
                <a:gridCol w="1684987"/>
                <a:gridCol w="1684987"/>
                <a:gridCol w="1684987"/>
              </a:tblGrid>
              <a:tr h="635469">
                <a:tc>
                  <a:txBody>
                    <a:bodyPr/>
                    <a:lstStyle/>
                    <a:p>
                      <a:pPr algn="ctr" fontAlgn="base"/>
                      <a:r>
                        <a:rPr lang="ru-RU" sz="1200" b="1" dirty="0" smtClean="0">
                          <a:solidFill>
                            <a:srgbClr val="C00000"/>
                          </a:solidFill>
                          <a:effectLst/>
                          <a:latin typeface="Arial"/>
                        </a:rPr>
                        <a:t>Характер</a:t>
                      </a:r>
                    </a:p>
                    <a:p>
                      <a:pPr algn="ctr" fontAlgn="base"/>
                      <a:r>
                        <a:rPr lang="ru-RU" sz="1200" b="1" dirty="0">
                          <a:solidFill>
                            <a:srgbClr val="C00000"/>
                          </a:solidFill>
                          <a:effectLst/>
                          <a:latin typeface="Arial"/>
                        </a:rPr>
                        <a:t> нарушения</a:t>
                      </a:r>
                      <a:endParaRPr lang="ru-RU" sz="1200" dirty="0">
                        <a:solidFill>
                          <a:srgbClr val="C00000"/>
                        </a:solidFill>
                        <a:effectLst/>
                        <a:latin typeface="Arial"/>
                      </a:endParaRPr>
                    </a:p>
                  </a:txBody>
                  <a:tcPr marL="36043" marR="36043" marT="7209" marB="7209"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c>
                  <a:txBody>
                    <a:bodyPr/>
                    <a:lstStyle/>
                    <a:p>
                      <a:pPr algn="ctr" fontAlgn="base"/>
                      <a:r>
                        <a:rPr lang="ru-RU" sz="1200" b="1" dirty="0" smtClean="0">
                          <a:solidFill>
                            <a:srgbClr val="C00000"/>
                          </a:solidFill>
                          <a:effectLst/>
                          <a:latin typeface="Arial"/>
                        </a:rPr>
                        <a:t>Очередность нарушений</a:t>
                      </a:r>
                      <a:endParaRPr lang="ru-RU" sz="1200" dirty="0">
                        <a:solidFill>
                          <a:srgbClr val="C00000"/>
                        </a:solidFill>
                        <a:effectLst/>
                        <a:latin typeface="Arial"/>
                      </a:endParaRPr>
                    </a:p>
                  </a:txBody>
                  <a:tcPr marL="36043" marR="36043" marT="7209" marB="7209"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c>
                  <a:txBody>
                    <a:bodyPr/>
                    <a:lstStyle/>
                    <a:p>
                      <a:pPr algn="ctr" fontAlgn="base"/>
                      <a:r>
                        <a:rPr lang="ru-RU" sz="1200" b="1" dirty="0">
                          <a:solidFill>
                            <a:srgbClr val="C00000"/>
                          </a:solidFill>
                          <a:effectLst/>
                          <a:latin typeface="Arial"/>
                        </a:rPr>
                        <a:t>Санкции</a:t>
                      </a:r>
                      <a:endParaRPr lang="ru-RU" sz="1200" dirty="0">
                        <a:solidFill>
                          <a:srgbClr val="C00000"/>
                        </a:solidFill>
                        <a:effectLst/>
                        <a:latin typeface="Arial"/>
                      </a:endParaRPr>
                    </a:p>
                  </a:txBody>
                  <a:tcPr marL="36043" marR="36043" marT="7209" marB="7209"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c>
                  <a:txBody>
                    <a:bodyPr/>
                    <a:lstStyle/>
                    <a:p>
                      <a:pPr algn="ctr" fontAlgn="base"/>
                      <a:r>
                        <a:rPr lang="ru-RU" sz="1200" b="1" dirty="0">
                          <a:solidFill>
                            <a:srgbClr val="C00000"/>
                          </a:solidFill>
                          <a:effectLst/>
                          <a:latin typeface="Arial"/>
                        </a:rPr>
                        <a:t>Показываемые карточки</a:t>
                      </a:r>
                      <a:endParaRPr lang="ru-RU" sz="1200" dirty="0">
                        <a:solidFill>
                          <a:srgbClr val="C00000"/>
                        </a:solidFill>
                        <a:effectLst/>
                        <a:latin typeface="Arial"/>
                      </a:endParaRPr>
                    </a:p>
                  </a:txBody>
                  <a:tcPr marL="36043" marR="36043" marT="7209" marB="7209"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c>
                  <a:txBody>
                    <a:bodyPr/>
                    <a:lstStyle/>
                    <a:p>
                      <a:pPr algn="ctr" fontAlgn="base"/>
                      <a:r>
                        <a:rPr lang="ru-RU" sz="1200" b="1" dirty="0">
                          <a:solidFill>
                            <a:srgbClr val="C00000"/>
                          </a:solidFill>
                          <a:effectLst/>
                          <a:latin typeface="Arial"/>
                        </a:rPr>
                        <a:t>Последствия санкций</a:t>
                      </a:r>
                      <a:endParaRPr lang="ru-RU" sz="1200" dirty="0">
                        <a:solidFill>
                          <a:srgbClr val="C00000"/>
                        </a:solidFill>
                        <a:effectLst/>
                        <a:latin typeface="Arial"/>
                      </a:endParaRPr>
                    </a:p>
                  </a:txBody>
                  <a:tcPr marL="36043" marR="36043" marT="7209" marB="7209"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r>
              <a:tr h="343963">
                <a:tc rowSpan="3">
                  <a:txBody>
                    <a:bodyPr/>
                    <a:lstStyle/>
                    <a:p>
                      <a:pPr fontAlgn="base"/>
                      <a:r>
                        <a:rPr lang="ru-RU" sz="1200" dirty="0">
                          <a:solidFill>
                            <a:srgbClr val="C00000"/>
                          </a:solidFill>
                          <a:effectLst/>
                          <a:latin typeface="Arial"/>
                        </a:rPr>
                        <a:t>Неспортивное поведение</a:t>
                      </a:r>
                    </a:p>
                  </a:txBody>
                  <a:tcPr marL="36043" marR="36043" marT="7209" marB="7209"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c>
                  <a:txBody>
                    <a:bodyPr/>
                    <a:lstStyle/>
                    <a:p>
                      <a:pPr algn="ctr" fontAlgn="base"/>
                      <a:r>
                        <a:rPr lang="ru-RU" sz="1200" dirty="0">
                          <a:solidFill>
                            <a:srgbClr val="0070C0"/>
                          </a:solidFill>
                          <a:effectLst/>
                          <a:latin typeface="Arial"/>
                        </a:rPr>
                        <a:t>Первый раз</a:t>
                      </a:r>
                    </a:p>
                  </a:txBody>
                  <a:tcPr marL="36043" marR="36043" marT="7209" marB="7209"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c>
                  <a:txBody>
                    <a:bodyPr/>
                    <a:lstStyle/>
                    <a:p>
                      <a:pPr algn="ctr" fontAlgn="base"/>
                      <a:r>
                        <a:rPr lang="ru-RU" sz="1200" dirty="0">
                          <a:solidFill>
                            <a:srgbClr val="0070C0"/>
                          </a:solidFill>
                          <a:effectLst/>
                          <a:latin typeface="Arial"/>
                        </a:rPr>
                        <a:t>Предупреждение</a:t>
                      </a:r>
                    </a:p>
                  </a:txBody>
                  <a:tcPr marL="36043" marR="36043" marT="7209" marB="7209"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c>
                  <a:txBody>
                    <a:bodyPr/>
                    <a:lstStyle/>
                    <a:p>
                      <a:pPr algn="ctr" fontAlgn="base"/>
                      <a:r>
                        <a:rPr lang="ru-RU" sz="1200" dirty="0">
                          <a:solidFill>
                            <a:srgbClr val="0070C0"/>
                          </a:solidFill>
                          <a:effectLst/>
                          <a:latin typeface="Arial"/>
                        </a:rPr>
                        <a:t>Желтая</a:t>
                      </a:r>
                    </a:p>
                  </a:txBody>
                  <a:tcPr marL="36043" marR="36043" marT="7209" marB="7209"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c>
                  <a:txBody>
                    <a:bodyPr/>
                    <a:lstStyle/>
                    <a:p>
                      <a:pPr algn="ctr" fontAlgn="base"/>
                      <a:r>
                        <a:rPr lang="ru-RU" sz="1200">
                          <a:solidFill>
                            <a:srgbClr val="0070C0"/>
                          </a:solidFill>
                          <a:effectLst/>
                          <a:latin typeface="Arial"/>
                        </a:rPr>
                        <a:t>Предупреждение</a:t>
                      </a:r>
                    </a:p>
                  </a:txBody>
                  <a:tcPr marL="36043" marR="36043" marT="7209" marB="7209"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r>
              <a:tr h="635469">
                <a:tc vMerge="1">
                  <a:txBody>
                    <a:bodyPr/>
                    <a:lstStyle/>
                    <a:p>
                      <a:endParaRPr lang="ru-RU"/>
                    </a:p>
                  </a:txBody>
                  <a:tcPr/>
                </a:tc>
                <a:tc>
                  <a:txBody>
                    <a:bodyPr/>
                    <a:lstStyle/>
                    <a:p>
                      <a:pPr algn="ctr" fontAlgn="base"/>
                      <a:r>
                        <a:rPr lang="ru-RU" sz="1200" dirty="0">
                          <a:solidFill>
                            <a:srgbClr val="0070C0"/>
                          </a:solidFill>
                          <a:effectLst/>
                          <a:latin typeface="Arial"/>
                        </a:rPr>
                        <a:t>Второй раз</a:t>
                      </a:r>
                    </a:p>
                  </a:txBody>
                  <a:tcPr marL="36043" marR="36043" marT="7209" marB="7209"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c>
                  <a:txBody>
                    <a:bodyPr/>
                    <a:lstStyle/>
                    <a:p>
                      <a:pPr algn="ctr" fontAlgn="base"/>
                      <a:r>
                        <a:rPr lang="ru-RU" sz="1200" dirty="0">
                          <a:solidFill>
                            <a:srgbClr val="0070C0"/>
                          </a:solidFill>
                          <a:effectLst/>
                          <a:latin typeface="Arial"/>
                        </a:rPr>
                        <a:t>Замечание</a:t>
                      </a:r>
                    </a:p>
                  </a:txBody>
                  <a:tcPr marL="36043" marR="36043" marT="7209" marB="7209"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c>
                  <a:txBody>
                    <a:bodyPr/>
                    <a:lstStyle/>
                    <a:p>
                      <a:pPr algn="ctr" fontAlgn="base"/>
                      <a:r>
                        <a:rPr lang="ru-RU" sz="1200" dirty="0">
                          <a:solidFill>
                            <a:srgbClr val="0070C0"/>
                          </a:solidFill>
                          <a:effectLst/>
                          <a:latin typeface="Arial"/>
                        </a:rPr>
                        <a:t>Красная</a:t>
                      </a:r>
                    </a:p>
                  </a:txBody>
                  <a:tcPr marL="36043" marR="36043" marT="7209" marB="7209"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c>
                  <a:txBody>
                    <a:bodyPr/>
                    <a:lstStyle/>
                    <a:p>
                      <a:pPr algn="ctr" fontAlgn="base"/>
                      <a:r>
                        <a:rPr lang="ru-RU" sz="1200">
                          <a:solidFill>
                            <a:srgbClr val="0070C0"/>
                          </a:solidFill>
                          <a:effectLst/>
                          <a:latin typeface="Arial"/>
                        </a:rPr>
                        <a:t>Проигрыш подачи или очка</a:t>
                      </a:r>
                    </a:p>
                  </a:txBody>
                  <a:tcPr marL="36043" marR="36043" marT="7209" marB="7209"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r>
              <a:tr h="507356">
                <a:tc vMerge="1">
                  <a:txBody>
                    <a:bodyPr/>
                    <a:lstStyle/>
                    <a:p>
                      <a:endParaRPr lang="ru-RU"/>
                    </a:p>
                  </a:txBody>
                  <a:tcPr/>
                </a:tc>
                <a:tc>
                  <a:txBody>
                    <a:bodyPr/>
                    <a:lstStyle/>
                    <a:p>
                      <a:pPr algn="ctr" fontAlgn="base"/>
                      <a:r>
                        <a:rPr lang="ru-RU" sz="1200" dirty="0">
                          <a:solidFill>
                            <a:srgbClr val="0070C0"/>
                          </a:solidFill>
                          <a:effectLst/>
                          <a:latin typeface="Arial"/>
                        </a:rPr>
                        <a:t>Третий раз</a:t>
                      </a:r>
                    </a:p>
                  </a:txBody>
                  <a:tcPr marL="36043" marR="36043" marT="7209" marB="7209"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c>
                  <a:txBody>
                    <a:bodyPr/>
                    <a:lstStyle/>
                    <a:p>
                      <a:pPr algn="ctr" fontAlgn="base"/>
                      <a:r>
                        <a:rPr lang="ru-RU" sz="1200" dirty="0">
                          <a:solidFill>
                            <a:srgbClr val="0070C0"/>
                          </a:solidFill>
                          <a:effectLst/>
                          <a:latin typeface="Arial"/>
                        </a:rPr>
                        <a:t>Удаление</a:t>
                      </a:r>
                    </a:p>
                  </a:txBody>
                  <a:tcPr marL="36043" marR="36043" marT="7209" marB="7209"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c>
                  <a:txBody>
                    <a:bodyPr/>
                    <a:lstStyle/>
                    <a:p>
                      <a:pPr algn="ctr" fontAlgn="base"/>
                      <a:r>
                        <a:rPr lang="ru-RU" sz="1200" dirty="0">
                          <a:solidFill>
                            <a:srgbClr val="0070C0"/>
                          </a:solidFill>
                          <a:effectLst/>
                          <a:latin typeface="Arial"/>
                        </a:rPr>
                        <a:t>Красная и желтая вместе</a:t>
                      </a:r>
                    </a:p>
                  </a:txBody>
                  <a:tcPr marL="36043" marR="36043" marT="7209" marB="7209"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c>
                  <a:txBody>
                    <a:bodyPr/>
                    <a:lstStyle/>
                    <a:p>
                      <a:pPr algn="ctr" fontAlgn="base"/>
                      <a:r>
                        <a:rPr lang="ru-RU" sz="1200" dirty="0">
                          <a:solidFill>
                            <a:srgbClr val="0070C0"/>
                          </a:solidFill>
                          <a:effectLst/>
                          <a:latin typeface="Arial"/>
                        </a:rPr>
                        <a:t>Удаление на партию</a:t>
                      </a:r>
                    </a:p>
                  </a:txBody>
                  <a:tcPr marL="36043" marR="36043" marT="7209" marB="7209"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r>
              <a:tr h="635469">
                <a:tc rowSpan="2">
                  <a:txBody>
                    <a:bodyPr/>
                    <a:lstStyle/>
                    <a:p>
                      <a:pPr fontAlgn="base"/>
                      <a:r>
                        <a:rPr lang="ru-RU" sz="1200" dirty="0">
                          <a:solidFill>
                            <a:srgbClr val="C00000"/>
                          </a:solidFill>
                          <a:effectLst/>
                          <a:latin typeface="Arial"/>
                        </a:rPr>
                        <a:t>Грубое поведение</a:t>
                      </a:r>
                    </a:p>
                  </a:txBody>
                  <a:tcPr marL="36043" marR="36043" marT="7209" marB="7209"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c>
                  <a:txBody>
                    <a:bodyPr/>
                    <a:lstStyle/>
                    <a:p>
                      <a:pPr algn="ctr" fontAlgn="base"/>
                      <a:r>
                        <a:rPr lang="ru-RU" sz="1200">
                          <a:solidFill>
                            <a:srgbClr val="0070C0"/>
                          </a:solidFill>
                          <a:effectLst/>
                          <a:latin typeface="Arial"/>
                        </a:rPr>
                        <a:t>Первый раз</a:t>
                      </a:r>
                    </a:p>
                  </a:txBody>
                  <a:tcPr marL="36043" marR="36043" marT="7209" marB="7209"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c>
                  <a:txBody>
                    <a:bodyPr/>
                    <a:lstStyle/>
                    <a:p>
                      <a:pPr algn="ctr" fontAlgn="base"/>
                      <a:r>
                        <a:rPr lang="ru-RU" sz="1200" dirty="0">
                          <a:solidFill>
                            <a:srgbClr val="0070C0"/>
                          </a:solidFill>
                          <a:effectLst/>
                          <a:latin typeface="Arial"/>
                        </a:rPr>
                        <a:t>Замечание</a:t>
                      </a:r>
                    </a:p>
                  </a:txBody>
                  <a:tcPr marL="36043" marR="36043" marT="7209" marB="7209"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c>
                  <a:txBody>
                    <a:bodyPr/>
                    <a:lstStyle/>
                    <a:p>
                      <a:pPr algn="ctr" fontAlgn="base"/>
                      <a:r>
                        <a:rPr lang="ru-RU" sz="1200" dirty="0">
                          <a:solidFill>
                            <a:srgbClr val="0070C0"/>
                          </a:solidFill>
                          <a:effectLst/>
                          <a:latin typeface="Arial"/>
                        </a:rPr>
                        <a:t>Красная</a:t>
                      </a:r>
                    </a:p>
                  </a:txBody>
                  <a:tcPr marL="36043" marR="36043" marT="7209" marB="7209"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c>
                  <a:txBody>
                    <a:bodyPr/>
                    <a:lstStyle/>
                    <a:p>
                      <a:pPr algn="ctr" fontAlgn="base"/>
                      <a:r>
                        <a:rPr lang="ru-RU" sz="1200" dirty="0">
                          <a:solidFill>
                            <a:srgbClr val="0070C0"/>
                          </a:solidFill>
                          <a:effectLst/>
                          <a:latin typeface="Arial"/>
                        </a:rPr>
                        <a:t>Проигрыш подачи или очка</a:t>
                      </a:r>
                    </a:p>
                  </a:txBody>
                  <a:tcPr marL="36043" marR="36043" marT="7209" marB="7209"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r>
              <a:tr h="507356">
                <a:tc vMerge="1">
                  <a:txBody>
                    <a:bodyPr/>
                    <a:lstStyle/>
                    <a:p>
                      <a:endParaRPr lang="ru-RU"/>
                    </a:p>
                  </a:txBody>
                  <a:tcPr/>
                </a:tc>
                <a:tc>
                  <a:txBody>
                    <a:bodyPr/>
                    <a:lstStyle/>
                    <a:p>
                      <a:pPr algn="ctr" fontAlgn="base"/>
                      <a:r>
                        <a:rPr lang="ru-RU" sz="1200">
                          <a:solidFill>
                            <a:srgbClr val="0070C0"/>
                          </a:solidFill>
                          <a:effectLst/>
                          <a:latin typeface="Arial"/>
                        </a:rPr>
                        <a:t>Второй раз</a:t>
                      </a:r>
                    </a:p>
                  </a:txBody>
                  <a:tcPr marL="36043" marR="36043" marT="7209" marB="7209"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c>
                  <a:txBody>
                    <a:bodyPr/>
                    <a:lstStyle/>
                    <a:p>
                      <a:pPr algn="ctr" fontAlgn="base"/>
                      <a:r>
                        <a:rPr lang="ru-RU" sz="1200" dirty="0">
                          <a:solidFill>
                            <a:srgbClr val="0070C0"/>
                          </a:solidFill>
                          <a:effectLst/>
                          <a:latin typeface="Arial"/>
                        </a:rPr>
                        <a:t>Удаление</a:t>
                      </a:r>
                    </a:p>
                  </a:txBody>
                  <a:tcPr marL="36043" marR="36043" marT="7209" marB="7209"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c>
                  <a:txBody>
                    <a:bodyPr/>
                    <a:lstStyle/>
                    <a:p>
                      <a:pPr algn="ctr" fontAlgn="base"/>
                      <a:r>
                        <a:rPr lang="ru-RU" sz="1200" dirty="0">
                          <a:solidFill>
                            <a:srgbClr val="0070C0"/>
                          </a:solidFill>
                          <a:effectLst/>
                          <a:latin typeface="Arial"/>
                        </a:rPr>
                        <a:t>Красная и </a:t>
                      </a:r>
                      <a:r>
                        <a:rPr lang="ru-RU" sz="1200">
                          <a:solidFill>
                            <a:srgbClr val="0070C0"/>
                          </a:solidFill>
                          <a:effectLst/>
                          <a:latin typeface="Arial"/>
                        </a:rPr>
                        <a:t>желтая </a:t>
                      </a:r>
                      <a:r>
                        <a:rPr lang="ru-RU" sz="1200" smtClean="0">
                          <a:solidFill>
                            <a:srgbClr val="0070C0"/>
                          </a:solidFill>
                          <a:effectLst/>
                          <a:latin typeface="Arial"/>
                        </a:rPr>
                        <a:t>вместе</a:t>
                      </a:r>
                      <a:endParaRPr lang="ru-RU" sz="1200" dirty="0">
                        <a:solidFill>
                          <a:srgbClr val="0070C0"/>
                        </a:solidFill>
                        <a:effectLst/>
                        <a:latin typeface="Arial"/>
                      </a:endParaRPr>
                    </a:p>
                  </a:txBody>
                  <a:tcPr marL="36043" marR="36043" marT="7209" marB="7209"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c>
                  <a:txBody>
                    <a:bodyPr/>
                    <a:lstStyle/>
                    <a:p>
                      <a:pPr algn="ctr" fontAlgn="base"/>
                      <a:r>
                        <a:rPr lang="ru-RU" sz="1200" dirty="0">
                          <a:solidFill>
                            <a:srgbClr val="0070C0"/>
                          </a:solidFill>
                          <a:effectLst/>
                          <a:latin typeface="Arial"/>
                        </a:rPr>
                        <a:t>Удаление на партию</a:t>
                      </a:r>
                    </a:p>
                  </a:txBody>
                  <a:tcPr marL="36043" marR="36043" marT="7209" marB="7209"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r>
              <a:tr h="635469">
                <a:tc>
                  <a:txBody>
                    <a:bodyPr/>
                    <a:lstStyle/>
                    <a:p>
                      <a:pPr fontAlgn="base"/>
                      <a:r>
                        <a:rPr lang="ru-RU" sz="1200" dirty="0" err="1">
                          <a:solidFill>
                            <a:srgbClr val="C00000"/>
                          </a:solidFill>
                          <a:effectLst/>
                          <a:latin typeface="Arial"/>
                        </a:rPr>
                        <a:t>Оскорбительноеповедение</a:t>
                      </a:r>
                      <a:endParaRPr lang="ru-RU" sz="1200" dirty="0">
                        <a:solidFill>
                          <a:srgbClr val="C00000"/>
                        </a:solidFill>
                        <a:effectLst/>
                        <a:latin typeface="Arial"/>
                      </a:endParaRPr>
                    </a:p>
                  </a:txBody>
                  <a:tcPr marL="36043" marR="36043" marT="7209" marB="7209"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c>
                  <a:txBody>
                    <a:bodyPr/>
                    <a:lstStyle/>
                    <a:p>
                      <a:pPr algn="ctr" fontAlgn="base"/>
                      <a:r>
                        <a:rPr lang="ru-RU" sz="1200">
                          <a:solidFill>
                            <a:srgbClr val="0070C0"/>
                          </a:solidFill>
                          <a:effectLst/>
                          <a:latin typeface="Arial"/>
                        </a:rPr>
                        <a:t>Первый раз</a:t>
                      </a:r>
                    </a:p>
                  </a:txBody>
                  <a:tcPr marL="36043" marR="36043" marT="7209" marB="7209"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c>
                  <a:txBody>
                    <a:bodyPr/>
                    <a:lstStyle/>
                    <a:p>
                      <a:pPr algn="ctr" fontAlgn="base"/>
                      <a:r>
                        <a:rPr lang="ru-RU" sz="1200">
                          <a:solidFill>
                            <a:srgbClr val="0070C0"/>
                          </a:solidFill>
                          <a:effectLst/>
                          <a:latin typeface="Arial"/>
                        </a:rPr>
                        <a:t>То же</a:t>
                      </a:r>
                    </a:p>
                  </a:txBody>
                  <a:tcPr marL="36043" marR="36043" marT="7209" marB="7209"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c>
                  <a:txBody>
                    <a:bodyPr/>
                    <a:lstStyle/>
                    <a:p>
                      <a:pPr algn="ctr" fontAlgn="base"/>
                      <a:r>
                        <a:rPr lang="ru-RU" sz="1200" dirty="0">
                          <a:solidFill>
                            <a:srgbClr val="0070C0"/>
                          </a:solidFill>
                          <a:effectLst/>
                          <a:latin typeface="Arial"/>
                        </a:rPr>
                        <a:t>То же</a:t>
                      </a:r>
                    </a:p>
                  </a:txBody>
                  <a:tcPr marL="36043" marR="36043" marT="7209" marB="7209"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c>
                  <a:txBody>
                    <a:bodyPr/>
                    <a:lstStyle/>
                    <a:p>
                      <a:pPr algn="ctr" fontAlgn="base"/>
                      <a:r>
                        <a:rPr lang="ru-RU" sz="1200" dirty="0">
                          <a:solidFill>
                            <a:srgbClr val="0070C0"/>
                          </a:solidFill>
                          <a:effectLst/>
                          <a:latin typeface="Arial"/>
                        </a:rPr>
                        <a:t>То же</a:t>
                      </a:r>
                    </a:p>
                  </a:txBody>
                  <a:tcPr marL="36043" marR="36043" marT="7209" marB="7209"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r>
              <a:tr h="790042">
                <a:tc>
                  <a:txBody>
                    <a:bodyPr/>
                    <a:lstStyle/>
                    <a:p>
                      <a:pPr fontAlgn="base"/>
                      <a:r>
                        <a:rPr lang="ru-RU" sz="1200" dirty="0">
                          <a:solidFill>
                            <a:srgbClr val="C00000"/>
                          </a:solidFill>
                          <a:effectLst/>
                          <a:latin typeface="Arial"/>
                        </a:rPr>
                        <a:t>Агрессивное поведение</a:t>
                      </a:r>
                    </a:p>
                  </a:txBody>
                  <a:tcPr marL="36043" marR="36043" marT="7209" marB="7209"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c>
                  <a:txBody>
                    <a:bodyPr/>
                    <a:lstStyle/>
                    <a:p>
                      <a:pPr algn="ctr" fontAlgn="base"/>
                      <a:r>
                        <a:rPr lang="ru-RU" sz="1200">
                          <a:solidFill>
                            <a:srgbClr val="0070C0"/>
                          </a:solidFill>
                          <a:effectLst/>
                          <a:latin typeface="Arial"/>
                        </a:rPr>
                        <a:t>Первый раз</a:t>
                      </a:r>
                    </a:p>
                  </a:txBody>
                  <a:tcPr marL="36043" marR="36043" marT="7209" marB="7209"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c>
                  <a:txBody>
                    <a:bodyPr/>
                    <a:lstStyle/>
                    <a:p>
                      <a:pPr algn="ctr" fontAlgn="base"/>
                      <a:r>
                        <a:rPr lang="ru-RU" sz="1200">
                          <a:solidFill>
                            <a:srgbClr val="0070C0"/>
                          </a:solidFill>
                          <a:effectLst/>
                          <a:latin typeface="Arial"/>
                        </a:rPr>
                        <a:t>Дисквалификация</a:t>
                      </a:r>
                    </a:p>
                  </a:txBody>
                  <a:tcPr marL="36043" marR="36043" marT="7209" marB="7209"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c>
                  <a:txBody>
                    <a:bodyPr/>
                    <a:lstStyle/>
                    <a:p>
                      <a:pPr algn="ctr" fontAlgn="base"/>
                      <a:r>
                        <a:rPr lang="ru-RU" sz="1200" dirty="0">
                          <a:solidFill>
                            <a:srgbClr val="0070C0"/>
                          </a:solidFill>
                          <a:effectLst/>
                          <a:latin typeface="Arial"/>
                        </a:rPr>
                        <a:t>Желтая и красная раздельно</a:t>
                      </a:r>
                    </a:p>
                  </a:txBody>
                  <a:tcPr marL="36043" marR="36043" marT="7209" marB="7209"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c>
                  <a:txBody>
                    <a:bodyPr/>
                    <a:lstStyle/>
                    <a:p>
                      <a:pPr algn="ctr" fontAlgn="base"/>
                      <a:r>
                        <a:rPr lang="ru-RU" sz="1200" dirty="0">
                          <a:solidFill>
                            <a:srgbClr val="0070C0"/>
                          </a:solidFill>
                          <a:effectLst/>
                          <a:latin typeface="Arial"/>
                        </a:rPr>
                        <a:t>Удаление до конца встречи</a:t>
                      </a:r>
                    </a:p>
                  </a:txBody>
                  <a:tcPr marL="36043" marR="36043" marT="7209" marB="7209"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r>
            </a:tbl>
          </a:graphicData>
        </a:graphic>
      </p:graphicFrame>
      <p:sp>
        <p:nvSpPr>
          <p:cNvPr id="3" name="Rectangle 1"/>
          <p:cNvSpPr>
            <a:spLocks noChangeArrowheads="1"/>
          </p:cNvSpPr>
          <p:nvPr/>
        </p:nvSpPr>
        <p:spPr bwMode="auto">
          <a:xfrm>
            <a:off x="251520" y="5772662"/>
            <a:ext cx="8424936"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2000" b="1" i="0" u="none" strike="noStrike" cap="none" normalizeH="0" baseline="0" dirty="0" smtClean="0">
                <a:ln>
                  <a:noFill/>
                </a:ln>
                <a:solidFill>
                  <a:srgbClr val="000000"/>
                </a:solidFill>
                <a:effectLst/>
                <a:latin typeface="Arial" pitchFamily="34" charset="0"/>
                <a:cs typeface="Arial" pitchFamily="34" charset="0"/>
              </a:rPr>
              <a:t>                 </a:t>
            </a:r>
            <a:endParaRPr kumimoji="0" lang="ru-RU" altLang="ru-RU" sz="2000" b="0" i="0" u="none" strike="noStrike" cap="none" normalizeH="0" baseline="0" dirty="0" smtClean="0">
              <a:ln>
                <a:noFill/>
              </a:ln>
              <a:solidFill>
                <a:srgbClr val="C0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200" b="0" i="0" u="none" strike="noStrike" cap="none" normalizeH="0" baseline="0" dirty="0" smtClean="0">
                <a:ln>
                  <a:noFill/>
                </a:ln>
                <a:solidFill>
                  <a:schemeClr val="accent5">
                    <a:lumMod val="50000"/>
                  </a:schemeClr>
                </a:solidFill>
                <a:effectLst/>
                <a:latin typeface="Arial" pitchFamily="34" charset="0"/>
                <a:cs typeface="Arial" pitchFamily="34" charset="0"/>
              </a:rPr>
              <a:t>Повторение любых действий, задерживающих встречу, игроками команды в течение партии должно быть наказано предупреждением. Делается оно капитану команды, но действие его распространяется на всех членов команды.</a:t>
            </a:r>
          </a:p>
        </p:txBody>
      </p:sp>
      <p:sp>
        <p:nvSpPr>
          <p:cNvPr id="4" name="Прямоугольник 3"/>
          <p:cNvSpPr/>
          <p:nvPr/>
        </p:nvSpPr>
        <p:spPr>
          <a:xfrm>
            <a:off x="467544" y="188640"/>
            <a:ext cx="8352928" cy="307777"/>
          </a:xfrm>
          <a:prstGeom prst="rect">
            <a:avLst/>
          </a:prstGeom>
        </p:spPr>
        <p:txBody>
          <a:bodyPr wrap="square">
            <a:spAutoFit/>
          </a:bodyPr>
          <a:lstStyle/>
          <a:p>
            <a:pPr lvl="0" algn="ctr" fontAlgn="base">
              <a:spcBef>
                <a:spcPct val="0"/>
              </a:spcBef>
              <a:spcAft>
                <a:spcPct val="0"/>
              </a:spcAft>
            </a:pPr>
            <a:r>
              <a:rPr lang="ru-RU" altLang="ru-RU" sz="1400" b="1" dirty="0">
                <a:solidFill>
                  <a:srgbClr val="C00000"/>
                </a:solidFill>
                <a:latin typeface="Arial" pitchFamily="34" charset="0"/>
                <a:cs typeface="Arial" pitchFamily="34" charset="0"/>
              </a:rPr>
              <a:t>Шкала наказаний за неправильное поведение</a:t>
            </a:r>
            <a:endParaRPr lang="ru-RU" altLang="ru-RU" sz="1400" dirty="0">
              <a:solidFill>
                <a:srgbClr val="C00000"/>
              </a:solidFill>
              <a:latin typeface="Arial" pitchFamily="34" charset="0"/>
              <a:cs typeface="Arial" pitchFamily="34" charset="0"/>
            </a:endParaRPr>
          </a:p>
        </p:txBody>
      </p:sp>
    </p:spTree>
    <p:extLst>
      <p:ext uri="{BB962C8B-B14F-4D97-AF65-F5344CB8AC3E}">
        <p14:creationId xmlns:p14="http://schemas.microsoft.com/office/powerpoint/2010/main" val="39078978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5417"/>
            <a:ext cx="9144000" cy="1384995"/>
          </a:xfrm>
          <a:prstGeom prst="rect">
            <a:avLst/>
          </a:prstGeom>
        </p:spPr>
        <p:txBody>
          <a:bodyPr wrap="square">
            <a:spAutoFit/>
          </a:bodyPr>
          <a:lstStyle/>
          <a:p>
            <a:r>
              <a:rPr lang="ru-RU" sz="1200" b="1" dirty="0">
                <a:solidFill>
                  <a:srgbClr val="FF0000"/>
                </a:solidFill>
                <a:latin typeface="Verdana"/>
                <a:cs typeface="Simplified Arabic Fixed" panose="02070309020205020404" pitchFamily="49" charset="-78"/>
              </a:rPr>
              <a:t>Волейбол</a:t>
            </a:r>
            <a:r>
              <a:rPr lang="ru-RU" sz="1200" dirty="0">
                <a:solidFill>
                  <a:srgbClr val="FF0000"/>
                </a:solidFill>
                <a:latin typeface="Verdana"/>
                <a:cs typeface="Simplified Arabic Fixed" panose="02070309020205020404" pitchFamily="49" charset="-78"/>
              </a:rPr>
              <a:t> </a:t>
            </a:r>
            <a:r>
              <a:rPr lang="ru-RU" sz="1200" dirty="0">
                <a:solidFill>
                  <a:srgbClr val="0070C0"/>
                </a:solidFill>
                <a:latin typeface="Verdana"/>
                <a:cs typeface="Simplified Arabic Fixed" panose="02070309020205020404" pitchFamily="49" charset="-78"/>
              </a:rPr>
              <a:t>- (англ. </a:t>
            </a:r>
            <a:r>
              <a:rPr lang="ru-RU" sz="1200" dirty="0" err="1">
                <a:solidFill>
                  <a:srgbClr val="0070C0"/>
                </a:solidFill>
                <a:latin typeface="Verdana"/>
                <a:cs typeface="Simplified Arabic Fixed" panose="02070309020205020404" pitchFamily="49" charset="-78"/>
              </a:rPr>
              <a:t>Voleyball</a:t>
            </a:r>
            <a:r>
              <a:rPr lang="ru-RU" sz="1200" dirty="0">
                <a:solidFill>
                  <a:srgbClr val="0070C0"/>
                </a:solidFill>
                <a:latin typeface="Verdana"/>
                <a:cs typeface="Simplified Arabic Fixed" panose="02070309020205020404" pitchFamily="49" charset="-78"/>
              </a:rPr>
              <a:t> от </a:t>
            </a:r>
            <a:r>
              <a:rPr lang="ru-RU" sz="1200" dirty="0" err="1">
                <a:solidFill>
                  <a:srgbClr val="0070C0"/>
                </a:solidFill>
                <a:latin typeface="Verdana"/>
                <a:cs typeface="Simplified Arabic Fixed" panose="02070309020205020404" pitchFamily="49" charset="-78"/>
              </a:rPr>
              <a:t>volley</a:t>
            </a:r>
            <a:r>
              <a:rPr lang="ru-RU" sz="1200" dirty="0">
                <a:solidFill>
                  <a:srgbClr val="0070C0"/>
                </a:solidFill>
                <a:latin typeface="Verdana"/>
                <a:cs typeface="Simplified Arabic Fixed" panose="02070309020205020404" pitchFamily="49" charset="-78"/>
              </a:rPr>
              <a:t> – летающий и </a:t>
            </a:r>
            <a:r>
              <a:rPr lang="ru-RU" sz="1200" dirty="0" err="1">
                <a:solidFill>
                  <a:srgbClr val="0070C0"/>
                </a:solidFill>
                <a:latin typeface="Verdana"/>
                <a:cs typeface="Simplified Arabic Fixed" panose="02070309020205020404" pitchFamily="49" charset="-78"/>
              </a:rPr>
              <a:t>ball</a:t>
            </a:r>
            <a:r>
              <a:rPr lang="ru-RU" sz="1200" dirty="0">
                <a:solidFill>
                  <a:srgbClr val="0070C0"/>
                </a:solidFill>
                <a:latin typeface="Verdana"/>
                <a:cs typeface="Simplified Arabic Fixed" panose="02070309020205020404" pitchFamily="49" charset="-78"/>
              </a:rPr>
              <a:t>– мяч) - командная спортивная игра, в процессе которой две команды на специальной площадке, разделенной сеткой, стремятся направить мяч на сторону соперника таким образом, чтобы он приземлился на площадке противника, либо игрок защищающейся команды допустил ошибку</a:t>
            </a:r>
            <a:r>
              <a:rPr lang="ru-RU" sz="1200" dirty="0" smtClean="0">
                <a:solidFill>
                  <a:srgbClr val="0070C0"/>
                </a:solidFill>
                <a:latin typeface="Verdana"/>
                <a:cs typeface="Simplified Arabic Fixed" panose="02070309020205020404" pitchFamily="49" charset="-78"/>
              </a:rPr>
              <a:t>.</a:t>
            </a:r>
            <a:r>
              <a:rPr lang="en-US" sz="1200" dirty="0" smtClean="0">
                <a:solidFill>
                  <a:srgbClr val="0070C0"/>
                </a:solidFill>
                <a:latin typeface="Simplified Arabic Fixed" panose="02070309020205020404" pitchFamily="49" charset="-78"/>
                <a:cs typeface="Simplified Arabic Fixed" panose="02070309020205020404" pitchFamily="49" charset="-78"/>
              </a:rPr>
              <a:t> </a:t>
            </a:r>
            <a:r>
              <a:rPr lang="ru-RU" sz="1200" dirty="0" smtClean="0">
                <a:solidFill>
                  <a:srgbClr val="0070C0"/>
                </a:solidFill>
                <a:latin typeface="Verdana"/>
                <a:cs typeface="Simplified Arabic Fixed" panose="02070309020205020404" pitchFamily="49" charset="-78"/>
              </a:rPr>
              <a:t>От </a:t>
            </a:r>
            <a:r>
              <a:rPr lang="ru-RU" sz="1200" dirty="0">
                <a:solidFill>
                  <a:srgbClr val="0070C0"/>
                </a:solidFill>
                <a:latin typeface="Verdana"/>
                <a:cs typeface="Simplified Arabic Fixed" panose="02070309020205020404" pitchFamily="49" charset="-78"/>
              </a:rPr>
              <a:t>каждой команды в игре участвуют по 6 спортсменов, всего в команде 12 человек, замены ограничены правилами. Площадка 9х12 м разделена пополам сеткой (высота - 2,43 м для мужчин и 2, 24 м – для женщин, ширина – 1 м, длина – 9,5 м, состоит из черных ячеек в виде квадрата со стороной 10 см). Окружность мяча 65-67 см, масса – 260-280 г. </a:t>
            </a:r>
            <a:endParaRPr lang="ru-RU" sz="1200" dirty="0">
              <a:solidFill>
                <a:srgbClr val="0070C0"/>
              </a:solidFill>
              <a:cs typeface="Simplified Arabic Fixed" panose="02070309020205020404" pitchFamily="49" charset="-78"/>
            </a:endParaRPr>
          </a:p>
        </p:txBody>
      </p:sp>
      <p:sp>
        <p:nvSpPr>
          <p:cNvPr id="3" name="Прямоугольник 2"/>
          <p:cNvSpPr/>
          <p:nvPr/>
        </p:nvSpPr>
        <p:spPr>
          <a:xfrm>
            <a:off x="0" y="1810465"/>
            <a:ext cx="9144000" cy="7448193"/>
          </a:xfrm>
          <a:prstGeom prst="rect">
            <a:avLst/>
          </a:prstGeom>
        </p:spPr>
        <p:txBody>
          <a:bodyPr wrap="square">
            <a:spAutoFit/>
          </a:bodyPr>
          <a:lstStyle/>
          <a:p>
            <a:pPr lvl="0"/>
            <a:r>
              <a:rPr lang="ru-RU" sz="1200" dirty="0">
                <a:solidFill>
                  <a:srgbClr val="0070C0"/>
                </a:solidFill>
                <a:latin typeface="Verdana"/>
              </a:rPr>
              <a:t>Международная федерация волейбола (ФИВБ) основана в 1947 году и объединяет 220 национальных федераций (1998). В программе </a:t>
            </a:r>
            <a:r>
              <a:rPr lang="ru-RU" sz="1200" b="1" u="sng" dirty="0">
                <a:solidFill>
                  <a:srgbClr val="C00000"/>
                </a:solidFill>
                <a:latin typeface="Verdana"/>
                <a:hlinkClick r:id="rId2"/>
              </a:rPr>
              <a:t>Олимпийских игр</a:t>
            </a:r>
            <a:r>
              <a:rPr lang="ru-RU" sz="1200" dirty="0">
                <a:solidFill>
                  <a:srgbClr val="C00000"/>
                </a:solidFill>
                <a:latin typeface="Verdana"/>
              </a:rPr>
              <a:t> </a:t>
            </a:r>
            <a:r>
              <a:rPr lang="ru-RU" sz="1200" dirty="0">
                <a:solidFill>
                  <a:srgbClr val="0070C0"/>
                </a:solidFill>
                <a:latin typeface="Verdana"/>
              </a:rPr>
              <a:t>с 1964 (мужчины и женщины). В олимпийском турнире участвуют 12 мужских и 12 женских команд. Состав команд определяется ФИВБ по результатам предыдущих ОИ, а также по итогам чемпионатов мира, континента и отборочных соревнований. Турнир проводится в три этапа: вначале по круговой системе в двух подгруппах, затем по круговой системе между командами, занявшими в них первое-второе места; две сильнейшие команды в финальном матче разыгрывают олимпийское первенство. За каждую выигранную подачу начисляется очко (исключение – в решающей партии). Принимающая команда, выигравшая мяч, получает право на передачу. В программу Игр 1996 года был включен пляжный волейбол</a:t>
            </a:r>
            <a:r>
              <a:rPr lang="ru-RU" sz="1200" dirty="0" smtClean="0">
                <a:solidFill>
                  <a:srgbClr val="0070C0"/>
                </a:solidFill>
                <a:latin typeface="Verdana"/>
              </a:rPr>
              <a:t>.</a:t>
            </a:r>
          </a:p>
          <a:p>
            <a:r>
              <a:rPr lang="ru-RU" sz="1200" dirty="0" smtClean="0">
                <a:solidFill>
                  <a:srgbClr val="0070C0"/>
                </a:solidFill>
                <a:latin typeface="Verdana"/>
              </a:rPr>
              <a:t>Официально </a:t>
            </a:r>
            <a:r>
              <a:rPr lang="ru-RU" sz="1200" dirty="0">
                <a:solidFill>
                  <a:srgbClr val="0070C0"/>
                </a:solidFill>
                <a:latin typeface="Verdana"/>
              </a:rPr>
              <a:t>датой рождения игры считается 1895 год. Двадцатилетний американский преподаватель физкультуры из </a:t>
            </a:r>
            <a:r>
              <a:rPr lang="ru-RU" sz="1200" dirty="0" err="1">
                <a:solidFill>
                  <a:srgbClr val="0070C0"/>
                </a:solidFill>
                <a:latin typeface="Verdana"/>
              </a:rPr>
              <a:t>Гелиокского</a:t>
            </a:r>
            <a:r>
              <a:rPr lang="ru-RU" sz="1200" dirty="0">
                <a:solidFill>
                  <a:srgbClr val="0070C0"/>
                </a:solidFill>
                <a:latin typeface="Verdana"/>
              </a:rPr>
              <a:t> колледжа (штат Массачусетс) Уильям Г. Морган объявил об изобретении игры волейбол, а также разработал первые правила, обнародованные в 1897 г., которые состояли из 10-ти параграфов:</a:t>
            </a:r>
          </a:p>
          <a:p>
            <a:r>
              <a:rPr lang="ru-RU" sz="1200" dirty="0">
                <a:solidFill>
                  <a:srgbClr val="0070C0"/>
                </a:solidFill>
                <a:latin typeface="Verdana"/>
              </a:rPr>
              <a:t/>
            </a:r>
            <a:br>
              <a:rPr lang="ru-RU" sz="1200" dirty="0">
                <a:solidFill>
                  <a:srgbClr val="0070C0"/>
                </a:solidFill>
                <a:latin typeface="Verdana"/>
              </a:rPr>
            </a:br>
            <a:r>
              <a:rPr lang="ru-RU" sz="1200" dirty="0">
                <a:solidFill>
                  <a:srgbClr val="0070C0"/>
                </a:solidFill>
                <a:latin typeface="Verdana"/>
              </a:rPr>
              <a:t>1. Разметка площадки.</a:t>
            </a:r>
          </a:p>
          <a:p>
            <a:r>
              <a:rPr lang="ru-RU" sz="1200" dirty="0">
                <a:solidFill>
                  <a:srgbClr val="0070C0"/>
                </a:solidFill>
                <a:latin typeface="Verdana"/>
              </a:rPr>
              <a:t>2. Принадлежности для игры.</a:t>
            </a:r>
          </a:p>
          <a:p>
            <a:r>
              <a:rPr lang="ru-RU" sz="1200" dirty="0">
                <a:solidFill>
                  <a:srgbClr val="0070C0"/>
                </a:solidFill>
                <a:latin typeface="Verdana"/>
              </a:rPr>
              <a:t>3. Величина площадки 25х50 футов (7,6х15,1 м).</a:t>
            </a:r>
          </a:p>
          <a:p>
            <a:r>
              <a:rPr lang="ru-RU" sz="1200" dirty="0">
                <a:solidFill>
                  <a:srgbClr val="0070C0"/>
                </a:solidFill>
                <a:latin typeface="Verdana"/>
              </a:rPr>
              <a:t>4. Размер сетки 2х27 футов (0,61х8,2 м). Высота сетки 6,5 футов (198 см).</a:t>
            </a:r>
          </a:p>
          <a:p>
            <a:r>
              <a:rPr lang="ru-RU" sz="1200" dirty="0">
                <a:solidFill>
                  <a:srgbClr val="0070C0"/>
                </a:solidFill>
                <a:latin typeface="Verdana"/>
              </a:rPr>
              <a:t>5. Мяч - резиновая камера в кожаном или полотняном футляре, окружность мяча - 25-27 дюймов (63,5-68,5 см), вес 340 г.</a:t>
            </a:r>
          </a:p>
          <a:p>
            <a:r>
              <a:rPr lang="ru-RU" sz="1200" dirty="0">
                <a:solidFill>
                  <a:srgbClr val="0070C0"/>
                </a:solidFill>
                <a:latin typeface="Verdana"/>
              </a:rPr>
              <a:t>6. Подача. Игрок, производящий подачу, должен стоять одной ногой на линии и ударять мяч открытой ладонью. Если допущена ошибка при первой подаче, то подача повторяется.</a:t>
            </a:r>
          </a:p>
          <a:p>
            <a:r>
              <a:rPr lang="ru-RU" sz="1200" dirty="0">
                <a:solidFill>
                  <a:srgbClr val="0070C0"/>
                </a:solidFill>
                <a:latin typeface="Verdana"/>
              </a:rPr>
              <a:t>7. Счет. Каждая не принятая противником подача дает одно очко. Очки засчитываются только при собственной подаче. Если после подачи мяч на стороне подающих и они допускают ошибку, то подающий игрок сменяется.</a:t>
            </a:r>
          </a:p>
          <a:p>
            <a:r>
              <a:rPr lang="ru-RU" sz="1200" dirty="0">
                <a:solidFill>
                  <a:srgbClr val="0070C0"/>
                </a:solidFill>
                <a:latin typeface="Verdana"/>
              </a:rPr>
              <a:t>8. Если мяч во время игры (не при подаче!) попадает в сетку - это ошибка.</a:t>
            </a:r>
          </a:p>
          <a:p>
            <a:r>
              <a:rPr lang="ru-RU" sz="1200" dirty="0">
                <a:solidFill>
                  <a:srgbClr val="0070C0"/>
                </a:solidFill>
                <a:latin typeface="Verdana"/>
              </a:rPr>
              <a:t>9. Если мяч попадает на линию - это считается ошибкой.</a:t>
            </a:r>
            <a:endParaRPr lang="ru-RU" sz="1200" dirty="0" smtClean="0">
              <a:solidFill>
                <a:srgbClr val="0070C0"/>
              </a:solidFill>
              <a:latin typeface="Verdana"/>
            </a:endParaRPr>
          </a:p>
          <a:p>
            <a:pPr lvl="0"/>
            <a:endParaRPr lang="ru-RU" sz="1400" dirty="0">
              <a:solidFill>
                <a:srgbClr val="0070C0"/>
              </a:solidFill>
              <a:latin typeface="Verdana"/>
            </a:endParaRPr>
          </a:p>
          <a:p>
            <a:pPr lvl="0"/>
            <a:endParaRPr lang="ru-RU" sz="1400" dirty="0" smtClean="0">
              <a:solidFill>
                <a:srgbClr val="0070C0"/>
              </a:solidFill>
              <a:latin typeface="Verdana"/>
            </a:endParaRPr>
          </a:p>
          <a:p>
            <a:pPr lvl="0"/>
            <a:endParaRPr lang="ru-RU" sz="1400" dirty="0">
              <a:solidFill>
                <a:srgbClr val="0070C0"/>
              </a:solidFill>
              <a:latin typeface="Verdana"/>
            </a:endParaRPr>
          </a:p>
          <a:p>
            <a:pPr lvl="0"/>
            <a:endParaRPr lang="ru-RU" sz="1400" dirty="0" smtClean="0">
              <a:solidFill>
                <a:srgbClr val="0070C0"/>
              </a:solidFill>
              <a:latin typeface="Verdana"/>
            </a:endParaRPr>
          </a:p>
          <a:p>
            <a:pPr lvl="0"/>
            <a:endParaRPr lang="ru-RU" sz="1400" dirty="0">
              <a:solidFill>
                <a:srgbClr val="0070C0"/>
              </a:solidFill>
              <a:latin typeface="Verdana"/>
            </a:endParaRPr>
          </a:p>
          <a:p>
            <a:pPr lvl="0"/>
            <a:endParaRPr lang="ru-RU" sz="1400" dirty="0" smtClean="0">
              <a:solidFill>
                <a:srgbClr val="0070C0"/>
              </a:solidFill>
              <a:latin typeface="Verdana"/>
            </a:endParaRPr>
          </a:p>
          <a:p>
            <a:pPr lvl="0"/>
            <a:endParaRPr lang="ru-RU" sz="1400" dirty="0">
              <a:solidFill>
                <a:srgbClr val="0070C0"/>
              </a:solidFill>
              <a:latin typeface="Verdana"/>
            </a:endParaRPr>
          </a:p>
          <a:p>
            <a:pPr lvl="0"/>
            <a:endParaRPr lang="ru-RU" sz="1400" dirty="0" smtClean="0">
              <a:solidFill>
                <a:srgbClr val="0070C0"/>
              </a:solidFill>
              <a:latin typeface="Verdana"/>
            </a:endParaRPr>
          </a:p>
          <a:p>
            <a:pPr lvl="0"/>
            <a:endParaRPr lang="ru-RU" sz="1400" dirty="0">
              <a:solidFill>
                <a:srgbClr val="0070C0"/>
              </a:solidFill>
              <a:latin typeface="Verdana"/>
            </a:endParaRPr>
          </a:p>
          <a:p>
            <a:pPr lvl="0"/>
            <a:endParaRPr lang="ru-RU" sz="1400" dirty="0" smtClean="0">
              <a:solidFill>
                <a:srgbClr val="0070C0"/>
              </a:solidFill>
              <a:latin typeface="Verdana"/>
            </a:endParaRPr>
          </a:p>
          <a:p>
            <a:pPr lvl="0"/>
            <a:endParaRPr lang="ru-RU" sz="1400" dirty="0">
              <a:solidFill>
                <a:srgbClr val="0070C0"/>
              </a:solidFill>
              <a:latin typeface="Verdana"/>
            </a:endParaRPr>
          </a:p>
        </p:txBody>
      </p:sp>
    </p:spTree>
    <p:extLst>
      <p:ext uri="{BB962C8B-B14F-4D97-AF65-F5344CB8AC3E}">
        <p14:creationId xmlns:p14="http://schemas.microsoft.com/office/powerpoint/2010/main" val="9176026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24568"/>
            <a:ext cx="9144000" cy="5001369"/>
          </a:xfrm>
          <a:prstGeom prst="rect">
            <a:avLst/>
          </a:prstGeom>
        </p:spPr>
        <p:txBody>
          <a:bodyPr wrap="square">
            <a:spAutoFit/>
          </a:bodyPr>
          <a:lstStyle/>
          <a:p>
            <a:pPr algn="ctr" fontAlgn="base"/>
            <a:r>
              <a:rPr lang="ru-RU" sz="1100" b="1" dirty="0">
                <a:solidFill>
                  <a:srgbClr val="C00000"/>
                </a:solidFill>
                <a:latin typeface="Arial"/>
              </a:rPr>
              <a:t>Положение о </a:t>
            </a:r>
            <a:r>
              <a:rPr lang="ru-RU" sz="1100" b="1" dirty="0" smtClean="0">
                <a:solidFill>
                  <a:srgbClr val="C00000"/>
                </a:solidFill>
                <a:latin typeface="Arial"/>
              </a:rPr>
              <a:t>соревновании</a:t>
            </a:r>
          </a:p>
          <a:p>
            <a:pPr algn="ctr" fontAlgn="base"/>
            <a:endParaRPr lang="ru-RU" sz="1100" b="1" dirty="0">
              <a:solidFill>
                <a:srgbClr val="C00000"/>
              </a:solidFill>
              <a:latin typeface="Arial"/>
            </a:endParaRPr>
          </a:p>
          <a:p>
            <a:pPr fontAlgn="base"/>
            <a:r>
              <a:rPr lang="ru-RU" sz="1100" dirty="0" smtClean="0">
                <a:solidFill>
                  <a:srgbClr val="0070C0"/>
                </a:solidFill>
                <a:latin typeface="Arial"/>
              </a:rPr>
              <a:t>Заблаговременно </a:t>
            </a:r>
            <a:r>
              <a:rPr lang="ru-RU" sz="1100" dirty="0">
                <a:solidFill>
                  <a:srgbClr val="0070C0"/>
                </a:solidFill>
                <a:latin typeface="Arial"/>
              </a:rPr>
              <a:t>до начала соревнований (не менее чем за один месяц) учитель совместно с активом секции волейбола разрабатывает положение о соревновании. После утверждения положения директором школы оно доводится до сведения физоргов классов.</a:t>
            </a:r>
          </a:p>
          <a:p>
            <a:pPr fontAlgn="base"/>
            <a:r>
              <a:rPr lang="ru-RU" sz="1100" dirty="0">
                <a:solidFill>
                  <a:srgbClr val="0070C0"/>
                </a:solidFill>
                <a:latin typeface="Arial"/>
              </a:rPr>
              <a:t>В положении необходимо предусмотреть основные моменты организации и проведения соревнований с учетом особенностей участников и условий- школы.</a:t>
            </a:r>
          </a:p>
          <a:p>
            <a:pPr fontAlgn="base"/>
            <a:r>
              <a:rPr lang="ru-RU" sz="1100" dirty="0">
                <a:solidFill>
                  <a:srgbClr val="0070C0"/>
                </a:solidFill>
                <a:latin typeface="Arial"/>
              </a:rPr>
              <a:t>Наиболее типичными разделами положения являются:</a:t>
            </a:r>
          </a:p>
          <a:p>
            <a:pPr fontAlgn="base"/>
            <a:r>
              <a:rPr lang="ru-RU" sz="1100" dirty="0">
                <a:solidFill>
                  <a:srgbClr val="0070C0"/>
                </a:solidFill>
                <a:latin typeface="Arial"/>
              </a:rPr>
              <a:t>1. Цели и задачи соревнований.</a:t>
            </a:r>
          </a:p>
          <a:p>
            <a:pPr fontAlgn="base"/>
            <a:r>
              <a:rPr lang="ru-RU" sz="1100" dirty="0">
                <a:solidFill>
                  <a:srgbClr val="0070C0"/>
                </a:solidFill>
                <a:latin typeface="Arial"/>
              </a:rPr>
              <a:t>2. Место и сроки проведения.</a:t>
            </a:r>
          </a:p>
          <a:p>
            <a:pPr fontAlgn="base"/>
            <a:r>
              <a:rPr lang="ru-RU" sz="1100" dirty="0">
                <a:solidFill>
                  <a:srgbClr val="0070C0"/>
                </a:solidFill>
                <a:latin typeface="Arial"/>
              </a:rPr>
              <a:t>3. Руководство соревнованиями. Судейство.</a:t>
            </a:r>
          </a:p>
          <a:p>
            <a:pPr fontAlgn="base"/>
            <a:r>
              <a:rPr lang="ru-RU" sz="1100" dirty="0">
                <a:solidFill>
                  <a:srgbClr val="0070C0"/>
                </a:solidFill>
                <a:latin typeface="Arial"/>
              </a:rPr>
              <a:t>4. Участвующие команды и требования к участникам.</a:t>
            </a:r>
          </a:p>
          <a:p>
            <a:pPr fontAlgn="base"/>
            <a:r>
              <a:rPr lang="ru-RU" sz="1100" dirty="0">
                <a:solidFill>
                  <a:srgbClr val="0070C0"/>
                </a:solidFill>
                <a:latin typeface="Arial"/>
              </a:rPr>
              <a:t>5. Правила проведения соревнований, способ проведения, оценка результатов, выявление победителей.</a:t>
            </a:r>
          </a:p>
          <a:p>
            <a:pPr fontAlgn="base"/>
            <a:r>
              <a:rPr lang="ru-RU" sz="1100" dirty="0">
                <a:solidFill>
                  <a:srgbClr val="0070C0"/>
                </a:solidFill>
                <a:latin typeface="Arial"/>
              </a:rPr>
              <a:t>6. Порядок награждения команд-победительниц и отдельных игроков</a:t>
            </a:r>
            <a:r>
              <a:rPr lang="ru-RU" sz="1100" dirty="0" smtClean="0">
                <a:solidFill>
                  <a:srgbClr val="0070C0"/>
                </a:solidFill>
                <a:latin typeface="Arial"/>
              </a:rPr>
              <a:t>.</a:t>
            </a:r>
          </a:p>
          <a:p>
            <a:pPr lvl="0" fontAlgn="base"/>
            <a:r>
              <a:rPr lang="ru-RU" sz="1100" dirty="0" smtClean="0">
                <a:solidFill>
                  <a:srgbClr val="0070C0"/>
                </a:solidFill>
                <a:latin typeface="Arial"/>
              </a:rPr>
              <a:t>При </a:t>
            </a:r>
            <a:r>
              <a:rPr lang="ru-RU" sz="1100" dirty="0">
                <a:solidFill>
                  <a:srgbClr val="0070C0"/>
                </a:solidFill>
                <a:latin typeface="Arial"/>
              </a:rPr>
              <a:t>составлении положения особое внимание уделяется разделам «Оценка результатов» и «Выявление победителей». Здесь необходимо предусмотреть все возможные случаи распределения результатов, чтобы избежать разночтений положения. Применительно к условиям школы эти разделы могут быть сформулированы следующим образом: оценка результатов игры проводится из трех партий: выигрыш — 2 очка, проигрыш — 1 очко, неявка — 0.</a:t>
            </a:r>
          </a:p>
          <a:p>
            <a:pPr lvl="0" fontAlgn="base"/>
            <a:r>
              <a:rPr lang="ru-RU" sz="1100" dirty="0">
                <a:solidFill>
                  <a:srgbClr val="0070C0"/>
                </a:solidFill>
                <a:latin typeface="Arial"/>
              </a:rPr>
              <a:t>Команда-победитель определяется по наибольшей сумме выигрышных очков. В случае равенства очков у двух команд победитель определяется по результату игры между ними. Как вариант может быть назначена и дополнительная игра.</a:t>
            </a:r>
          </a:p>
          <a:p>
            <a:pPr lvl="0" fontAlgn="base"/>
            <a:r>
              <a:rPr lang="ru-RU" sz="1100" dirty="0">
                <a:solidFill>
                  <a:srgbClr val="0070C0"/>
                </a:solidFill>
                <a:latin typeface="Arial"/>
              </a:rPr>
              <a:t>При равенстве очков у трех и более команд победитель определяется по лучшей разности выигрышных партий между этими командами. Если же и этот показатель одинаковый — по лучшей разности очков в партиях.</a:t>
            </a:r>
          </a:p>
          <a:p>
            <a:pPr lvl="0" fontAlgn="base"/>
            <a:r>
              <a:rPr lang="ru-RU" sz="1100" dirty="0">
                <a:solidFill>
                  <a:srgbClr val="0070C0"/>
                </a:solidFill>
                <a:latin typeface="Arial"/>
              </a:rPr>
              <a:t>В указанный срок проводится совещание с представителями команд (капитанами или физоргами), на котором уточняются наиболее важные вопросы положения, организации и проведения соревнований и проводится жеребьевка.</a:t>
            </a:r>
          </a:p>
          <a:p>
            <a:pPr lvl="0" fontAlgn="base"/>
            <a:r>
              <a:rPr lang="ru-RU" sz="1100" dirty="0">
                <a:solidFill>
                  <a:srgbClr val="0070C0"/>
                </a:solidFill>
                <a:latin typeface="Arial"/>
              </a:rPr>
              <a:t>Сразу же после проведения жеребьевки составляется календарь игр. Кроме этого, календарь игр вместе с объявлением о соревнованиях должен быть вывешен в общепринятом месте школы.</a:t>
            </a:r>
          </a:p>
          <a:p>
            <a:pPr lvl="0" fontAlgn="base"/>
            <a:r>
              <a:rPr lang="ru-RU" sz="1100" dirty="0">
                <a:solidFill>
                  <a:srgbClr val="C00000"/>
                </a:solidFill>
                <a:latin typeface="Arial"/>
              </a:rPr>
              <a:t>Соревнования по волейболу могут лишь тогда достигнуть своей цели, когда они организованы и проведены на высоком уровне. </a:t>
            </a:r>
          </a:p>
          <a:p>
            <a:pPr fontAlgn="base"/>
            <a:endParaRPr lang="ru-RU" sz="1100" dirty="0">
              <a:solidFill>
                <a:srgbClr val="0070C0"/>
              </a:solidFill>
              <a:latin typeface="Arial"/>
            </a:endParaRPr>
          </a:p>
        </p:txBody>
      </p:sp>
      <p:graphicFrame>
        <p:nvGraphicFramePr>
          <p:cNvPr id="3" name="Таблица 2"/>
          <p:cNvGraphicFramePr>
            <a:graphicFrameLocks noGrp="1"/>
          </p:cNvGraphicFramePr>
          <p:nvPr>
            <p:extLst>
              <p:ext uri="{D42A27DB-BD31-4B8C-83A1-F6EECF244321}">
                <p14:modId xmlns:p14="http://schemas.microsoft.com/office/powerpoint/2010/main" val="2996735833"/>
              </p:ext>
            </p:extLst>
          </p:nvPr>
        </p:nvGraphicFramePr>
        <p:xfrm>
          <a:off x="2051719" y="4581128"/>
          <a:ext cx="5040560" cy="2276872"/>
        </p:xfrm>
        <a:graphic>
          <a:graphicData uri="http://schemas.openxmlformats.org/drawingml/2006/table">
            <a:tbl>
              <a:tblPr/>
              <a:tblGrid>
                <a:gridCol w="1008112"/>
                <a:gridCol w="1008112"/>
                <a:gridCol w="1008112"/>
                <a:gridCol w="1008112"/>
                <a:gridCol w="1008112"/>
              </a:tblGrid>
              <a:tr h="451851">
                <a:tc rowSpan="2">
                  <a:txBody>
                    <a:bodyPr/>
                    <a:lstStyle/>
                    <a:p>
                      <a:pPr fontAlgn="base"/>
                      <a:r>
                        <a:rPr lang="ru-RU" dirty="0">
                          <a:effectLst/>
                          <a:latin typeface="Arial"/>
                        </a:rPr>
                        <a:t> </a:t>
                      </a:r>
                    </a:p>
                  </a:txBody>
                  <a:tcPr marL="76200" marR="76200" marT="15240" marB="15240"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c gridSpan="4">
                  <a:txBody>
                    <a:bodyPr/>
                    <a:lstStyle/>
                    <a:p>
                      <a:pPr algn="ctr" fontAlgn="base"/>
                      <a:r>
                        <a:rPr lang="ru-RU" sz="1100" b="1" dirty="0">
                          <a:solidFill>
                            <a:srgbClr val="C00000"/>
                          </a:solidFill>
                          <a:effectLst/>
                          <a:latin typeface="Arial"/>
                        </a:rPr>
                        <a:t>Возраст юных волейболистов</a:t>
                      </a:r>
                      <a:endParaRPr lang="ru-RU" sz="1100" dirty="0">
                        <a:solidFill>
                          <a:srgbClr val="C00000"/>
                        </a:solidFill>
                        <a:effectLst/>
                        <a:latin typeface="Arial"/>
                      </a:endParaRPr>
                    </a:p>
                  </a:txBody>
                  <a:tcPr marL="76200" marR="76200" marT="15240" marB="15240"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c hMerge="1">
                  <a:txBody>
                    <a:bodyPr/>
                    <a:lstStyle/>
                    <a:p>
                      <a:endParaRPr lang="ru-RU"/>
                    </a:p>
                  </a:txBody>
                  <a:tcPr/>
                </a:tc>
                <a:tc hMerge="1">
                  <a:txBody>
                    <a:bodyPr/>
                    <a:lstStyle/>
                    <a:p>
                      <a:endParaRPr lang="ru-RU"/>
                    </a:p>
                  </a:txBody>
                  <a:tcPr/>
                </a:tc>
                <a:tc hMerge="1">
                  <a:txBody>
                    <a:bodyPr/>
                    <a:lstStyle/>
                    <a:p>
                      <a:endParaRPr lang="ru-RU"/>
                    </a:p>
                  </a:txBody>
                  <a:tcPr/>
                </a:tc>
              </a:tr>
              <a:tr h="490052">
                <a:tc vMerge="1">
                  <a:txBody>
                    <a:bodyPr/>
                    <a:lstStyle/>
                    <a:p>
                      <a:endParaRPr lang="ru-RU"/>
                    </a:p>
                  </a:txBody>
                  <a:tcPr/>
                </a:tc>
                <a:tc>
                  <a:txBody>
                    <a:bodyPr/>
                    <a:lstStyle/>
                    <a:p>
                      <a:pPr algn="ctr" fontAlgn="base"/>
                      <a:r>
                        <a:rPr lang="ru-RU" sz="1100" b="1" dirty="0">
                          <a:solidFill>
                            <a:srgbClr val="C00000"/>
                          </a:solidFill>
                          <a:effectLst/>
                          <a:latin typeface="Arial"/>
                        </a:rPr>
                        <a:t>11 —12 лет</a:t>
                      </a:r>
                      <a:endParaRPr lang="ru-RU" sz="1100" dirty="0">
                        <a:solidFill>
                          <a:srgbClr val="C00000"/>
                        </a:solidFill>
                        <a:effectLst/>
                        <a:latin typeface="Arial"/>
                      </a:endParaRPr>
                    </a:p>
                  </a:txBody>
                  <a:tcPr marL="76200" marR="76200" marT="15240" marB="15240"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c>
                  <a:txBody>
                    <a:bodyPr/>
                    <a:lstStyle/>
                    <a:p>
                      <a:pPr algn="ctr" fontAlgn="base"/>
                      <a:r>
                        <a:rPr lang="ru-RU" sz="1100" b="1" dirty="0">
                          <a:solidFill>
                            <a:srgbClr val="C00000"/>
                          </a:solidFill>
                          <a:effectLst/>
                          <a:latin typeface="Arial"/>
                        </a:rPr>
                        <a:t>13-.14 лет</a:t>
                      </a:r>
                      <a:endParaRPr lang="ru-RU" sz="1100" dirty="0">
                        <a:solidFill>
                          <a:srgbClr val="C00000"/>
                        </a:solidFill>
                        <a:effectLst/>
                        <a:latin typeface="Arial"/>
                      </a:endParaRPr>
                    </a:p>
                  </a:txBody>
                  <a:tcPr marL="76200" marR="76200" marT="15240" marB="15240"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c>
                  <a:txBody>
                    <a:bodyPr/>
                    <a:lstStyle/>
                    <a:p>
                      <a:pPr algn="ctr" fontAlgn="base"/>
                      <a:r>
                        <a:rPr lang="ru-RU" sz="1100" b="1" dirty="0">
                          <a:solidFill>
                            <a:srgbClr val="C00000"/>
                          </a:solidFill>
                          <a:effectLst/>
                          <a:latin typeface="Arial"/>
                        </a:rPr>
                        <a:t>15—16 лет</a:t>
                      </a:r>
                      <a:endParaRPr lang="ru-RU" sz="1100" dirty="0">
                        <a:solidFill>
                          <a:srgbClr val="C00000"/>
                        </a:solidFill>
                        <a:effectLst/>
                        <a:latin typeface="Arial"/>
                      </a:endParaRPr>
                    </a:p>
                  </a:txBody>
                  <a:tcPr marL="76200" marR="76200" marT="15240" marB="15240"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c>
                  <a:txBody>
                    <a:bodyPr/>
                    <a:lstStyle/>
                    <a:p>
                      <a:pPr algn="ctr" fontAlgn="base"/>
                      <a:r>
                        <a:rPr lang="ru-RU" sz="1100" b="1" dirty="0">
                          <a:solidFill>
                            <a:srgbClr val="C00000"/>
                          </a:solidFill>
                          <a:effectLst/>
                          <a:latin typeface="Arial"/>
                        </a:rPr>
                        <a:t>17-18 лет</a:t>
                      </a:r>
                      <a:endParaRPr lang="ru-RU" sz="1100" dirty="0">
                        <a:solidFill>
                          <a:srgbClr val="C00000"/>
                        </a:solidFill>
                        <a:effectLst/>
                        <a:latin typeface="Arial"/>
                      </a:endParaRPr>
                    </a:p>
                  </a:txBody>
                  <a:tcPr marL="76200" marR="76200" marT="15240" marB="15240"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r>
              <a:tr h="726629">
                <a:tc>
                  <a:txBody>
                    <a:bodyPr/>
                    <a:lstStyle/>
                    <a:p>
                      <a:pPr fontAlgn="base"/>
                      <a:r>
                        <a:rPr lang="ru-RU" sz="1100" dirty="0">
                          <a:solidFill>
                            <a:srgbClr val="C00000"/>
                          </a:solidFill>
                          <a:effectLst/>
                          <a:latin typeface="Arial"/>
                        </a:rPr>
                        <a:t>Мальчики и юноши</a:t>
                      </a:r>
                    </a:p>
                  </a:txBody>
                  <a:tcPr marL="76200" marR="76200" marT="15240" marB="15240"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c>
                  <a:txBody>
                    <a:bodyPr/>
                    <a:lstStyle/>
                    <a:p>
                      <a:pPr algn="ctr" fontAlgn="base"/>
                      <a:r>
                        <a:rPr lang="ru-RU" sz="1100" dirty="0">
                          <a:solidFill>
                            <a:srgbClr val="0070C0"/>
                          </a:solidFill>
                          <a:effectLst/>
                          <a:latin typeface="Arial"/>
                        </a:rPr>
                        <a:t>2,20 м</a:t>
                      </a:r>
                    </a:p>
                  </a:txBody>
                  <a:tcPr marL="76200" marR="76200" marT="15240" marB="15240"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c>
                  <a:txBody>
                    <a:bodyPr/>
                    <a:lstStyle/>
                    <a:p>
                      <a:pPr algn="ctr" fontAlgn="base"/>
                      <a:r>
                        <a:rPr lang="ru-RU" sz="1100" dirty="0">
                          <a:solidFill>
                            <a:srgbClr val="0070C0"/>
                          </a:solidFill>
                          <a:effectLst/>
                          <a:latin typeface="Arial"/>
                        </a:rPr>
                        <a:t>2,30 м</a:t>
                      </a:r>
                    </a:p>
                  </a:txBody>
                  <a:tcPr marL="76200" marR="76200" marT="15240" marB="15240"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c>
                  <a:txBody>
                    <a:bodyPr/>
                    <a:lstStyle/>
                    <a:p>
                      <a:pPr algn="ctr" fontAlgn="base"/>
                      <a:r>
                        <a:rPr lang="ru-RU" sz="1100" dirty="0">
                          <a:solidFill>
                            <a:srgbClr val="0070C0"/>
                          </a:solidFill>
                          <a:effectLst/>
                          <a:latin typeface="Arial"/>
                        </a:rPr>
                        <a:t>2,40 м</a:t>
                      </a:r>
                    </a:p>
                  </a:txBody>
                  <a:tcPr marL="76200" marR="76200" marT="15240" marB="15240"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c>
                  <a:txBody>
                    <a:bodyPr/>
                    <a:lstStyle/>
                    <a:p>
                      <a:pPr algn="ctr" fontAlgn="base"/>
                      <a:r>
                        <a:rPr lang="ru-RU" sz="1100" dirty="0">
                          <a:solidFill>
                            <a:srgbClr val="0070C0"/>
                          </a:solidFill>
                          <a:effectLst/>
                          <a:latin typeface="Arial"/>
                        </a:rPr>
                        <a:t>2,43 м</a:t>
                      </a:r>
                    </a:p>
                  </a:txBody>
                  <a:tcPr marL="76200" marR="76200" marT="15240" marB="15240"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r>
              <a:tr h="608340">
                <a:tc>
                  <a:txBody>
                    <a:bodyPr/>
                    <a:lstStyle/>
                    <a:p>
                      <a:pPr fontAlgn="base"/>
                      <a:r>
                        <a:rPr lang="ru-RU" sz="1100" dirty="0" smtClean="0">
                          <a:solidFill>
                            <a:srgbClr val="C00000"/>
                          </a:solidFill>
                          <a:effectLst/>
                          <a:latin typeface="Arial"/>
                        </a:rPr>
                        <a:t>Девочки </a:t>
                      </a:r>
                      <a:r>
                        <a:rPr lang="ru-RU" sz="1100" dirty="0">
                          <a:solidFill>
                            <a:srgbClr val="C00000"/>
                          </a:solidFill>
                          <a:effectLst/>
                          <a:latin typeface="Arial"/>
                        </a:rPr>
                        <a:t>и девушки</a:t>
                      </a:r>
                    </a:p>
                  </a:txBody>
                  <a:tcPr marL="76200" marR="76200" marT="15240" marB="15240"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c>
                  <a:txBody>
                    <a:bodyPr/>
                    <a:lstStyle/>
                    <a:p>
                      <a:pPr algn="ctr" fontAlgn="base"/>
                      <a:r>
                        <a:rPr lang="ru-RU" sz="1100">
                          <a:solidFill>
                            <a:srgbClr val="0070C0"/>
                          </a:solidFill>
                          <a:effectLst/>
                          <a:latin typeface="Arial"/>
                        </a:rPr>
                        <a:t>2,00 м</a:t>
                      </a:r>
                    </a:p>
                  </a:txBody>
                  <a:tcPr marL="76200" marR="76200" marT="15240" marB="15240"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c>
                  <a:txBody>
                    <a:bodyPr/>
                    <a:lstStyle/>
                    <a:p>
                      <a:pPr algn="ctr" fontAlgn="base"/>
                      <a:r>
                        <a:rPr lang="ru-RU" sz="1100" dirty="0">
                          <a:solidFill>
                            <a:srgbClr val="0070C0"/>
                          </a:solidFill>
                          <a:effectLst/>
                          <a:latin typeface="Arial"/>
                        </a:rPr>
                        <a:t>2,10 м</a:t>
                      </a:r>
                    </a:p>
                  </a:txBody>
                  <a:tcPr marL="76200" marR="76200" marT="15240" marB="15240"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c>
                  <a:txBody>
                    <a:bodyPr/>
                    <a:lstStyle/>
                    <a:p>
                      <a:pPr algn="ctr" fontAlgn="base"/>
                      <a:r>
                        <a:rPr lang="ru-RU" sz="1100" dirty="0">
                          <a:solidFill>
                            <a:srgbClr val="0070C0"/>
                          </a:solidFill>
                          <a:effectLst/>
                          <a:latin typeface="Arial"/>
                        </a:rPr>
                        <a:t>2,20 м</a:t>
                      </a:r>
                    </a:p>
                  </a:txBody>
                  <a:tcPr marL="76200" marR="76200" marT="15240" marB="15240"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c>
                  <a:txBody>
                    <a:bodyPr/>
                    <a:lstStyle/>
                    <a:p>
                      <a:pPr algn="ctr" fontAlgn="base"/>
                      <a:r>
                        <a:rPr lang="ru-RU" sz="1100" dirty="0">
                          <a:solidFill>
                            <a:srgbClr val="0070C0"/>
                          </a:solidFill>
                          <a:effectLst/>
                          <a:latin typeface="Arial"/>
                        </a:rPr>
                        <a:t>2,24 м</a:t>
                      </a:r>
                    </a:p>
                  </a:txBody>
                  <a:tcPr marL="76200" marR="76200" marT="15240" marB="15240" anchor="ctr">
                    <a:lnL w="7620" cap="flat" cmpd="sng" algn="ctr">
                      <a:solidFill>
                        <a:srgbClr val="BFC8D3"/>
                      </a:solidFill>
                      <a:prstDash val="solid"/>
                      <a:round/>
                      <a:headEnd type="none" w="med" len="med"/>
                      <a:tailEnd type="none" w="med" len="med"/>
                    </a:lnL>
                    <a:lnR w="7620" cap="flat" cmpd="sng" algn="ctr">
                      <a:solidFill>
                        <a:srgbClr val="BFC8D3"/>
                      </a:solidFill>
                      <a:prstDash val="solid"/>
                      <a:round/>
                      <a:headEnd type="none" w="med" len="med"/>
                      <a:tailEnd type="none" w="med" len="med"/>
                    </a:lnR>
                    <a:lnT w="7620" cap="flat" cmpd="sng" algn="ctr">
                      <a:solidFill>
                        <a:srgbClr val="BFC8D3"/>
                      </a:solidFill>
                      <a:prstDash val="solid"/>
                      <a:round/>
                      <a:headEnd type="none" w="med" len="med"/>
                      <a:tailEnd type="none" w="med" len="med"/>
                    </a:lnT>
                    <a:lnB w="7620" cap="flat" cmpd="sng" algn="ctr">
                      <a:solidFill>
                        <a:srgbClr val="BFC8D3"/>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15698924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5776" y="116632"/>
            <a:ext cx="9036496" cy="10341293"/>
          </a:xfrm>
          <a:prstGeom prst="rect">
            <a:avLst/>
          </a:prstGeom>
        </p:spPr>
        <p:txBody>
          <a:bodyPr wrap="square">
            <a:spAutoFit/>
          </a:bodyPr>
          <a:lstStyle/>
          <a:p>
            <a:pPr algn="ctr" fontAlgn="base"/>
            <a:r>
              <a:rPr lang="ru-RU" b="1" dirty="0" smtClean="0">
                <a:solidFill>
                  <a:srgbClr val="000000"/>
                </a:solidFill>
                <a:latin typeface="Arial"/>
              </a:rPr>
              <a:t>       </a:t>
            </a:r>
            <a:r>
              <a:rPr lang="ru-RU" sz="1200" b="1" dirty="0" smtClean="0">
                <a:solidFill>
                  <a:srgbClr val="C00000"/>
                </a:solidFill>
                <a:latin typeface="Arial"/>
              </a:rPr>
              <a:t>Основные </a:t>
            </a:r>
            <a:r>
              <a:rPr lang="ru-RU" sz="1200" b="1" dirty="0">
                <a:solidFill>
                  <a:srgbClr val="C00000"/>
                </a:solidFill>
                <a:latin typeface="Arial"/>
              </a:rPr>
              <a:t>положения правил </a:t>
            </a:r>
            <a:r>
              <a:rPr lang="ru-RU" sz="1200" b="1" dirty="0" smtClean="0">
                <a:solidFill>
                  <a:srgbClr val="C00000"/>
                </a:solidFill>
                <a:latin typeface="Arial"/>
              </a:rPr>
              <a:t>игры</a:t>
            </a:r>
          </a:p>
          <a:p>
            <a:pPr fontAlgn="base"/>
            <a:r>
              <a:rPr lang="ru-RU" sz="1200" b="1" i="1" dirty="0" smtClean="0">
                <a:solidFill>
                  <a:srgbClr val="C00000"/>
                </a:solidFill>
                <a:latin typeface="Arial"/>
              </a:rPr>
              <a:t>Счет </a:t>
            </a:r>
            <a:r>
              <a:rPr lang="ru-RU" sz="1200" b="1" i="1" dirty="0">
                <a:solidFill>
                  <a:srgbClr val="C00000"/>
                </a:solidFill>
                <a:latin typeface="Arial"/>
              </a:rPr>
              <a:t>и результат игры.</a:t>
            </a:r>
            <a:r>
              <a:rPr lang="ru-RU" sz="1200" dirty="0">
                <a:solidFill>
                  <a:srgbClr val="000000"/>
                </a:solidFill>
                <a:latin typeface="Arial"/>
              </a:rPr>
              <a:t> </a:t>
            </a:r>
            <a:r>
              <a:rPr lang="ru-RU" sz="1200" dirty="0">
                <a:solidFill>
                  <a:srgbClr val="0070C0"/>
                </a:solidFill>
                <a:latin typeface="Arial"/>
              </a:rPr>
              <a:t>Игра состоит из трех или пяти партий. Выигравшей партию считается команда, которая первой набирает </a:t>
            </a:r>
            <a:r>
              <a:rPr lang="ru-RU" sz="1200" dirty="0" smtClean="0">
                <a:solidFill>
                  <a:srgbClr val="0070C0"/>
                </a:solidFill>
                <a:latin typeface="Arial"/>
              </a:rPr>
              <a:t>25 </a:t>
            </a:r>
            <a:r>
              <a:rPr lang="ru-RU" sz="1200" dirty="0">
                <a:solidFill>
                  <a:srgbClr val="0070C0"/>
                </a:solidFill>
                <a:latin typeface="Arial"/>
              </a:rPr>
              <a:t>очков с перевесом не менее чем в 2 очка. При счете </a:t>
            </a:r>
            <a:r>
              <a:rPr lang="ru-RU" sz="1200" dirty="0" smtClean="0">
                <a:solidFill>
                  <a:srgbClr val="0070C0"/>
                </a:solidFill>
                <a:latin typeface="Arial"/>
              </a:rPr>
              <a:t>25: 25 </a:t>
            </a:r>
            <a:r>
              <a:rPr lang="ru-RU" sz="1200" dirty="0">
                <a:solidFill>
                  <a:srgbClr val="0070C0"/>
                </a:solidFill>
                <a:latin typeface="Arial"/>
              </a:rPr>
              <a:t>игра продолжается до тех пор, пока одна из команд не добьется перевеса в 2 очка</a:t>
            </a:r>
            <a:r>
              <a:rPr lang="ru-RU" sz="1200" dirty="0" smtClean="0">
                <a:solidFill>
                  <a:srgbClr val="0070C0"/>
                </a:solidFill>
                <a:latin typeface="Arial"/>
              </a:rPr>
              <a:t>.. </a:t>
            </a:r>
            <a:r>
              <a:rPr lang="ru-RU" sz="1200" dirty="0">
                <a:solidFill>
                  <a:srgbClr val="0070C0"/>
                </a:solidFill>
                <a:latin typeface="Arial"/>
              </a:rPr>
              <a:t>В третьей или пятой (решающей) партии розыгрыш </a:t>
            </a:r>
            <a:r>
              <a:rPr lang="ru-RU" sz="1200" dirty="0" smtClean="0">
                <a:solidFill>
                  <a:srgbClr val="0070C0"/>
                </a:solidFill>
                <a:latin typeface="Arial"/>
              </a:rPr>
              <a:t> идет до счета 15 , с разрывом в 2 очка.</a:t>
            </a:r>
            <a:r>
              <a:rPr lang="en-US" sz="1200" dirty="0" smtClean="0">
                <a:solidFill>
                  <a:srgbClr val="0070C0"/>
                </a:solidFill>
                <a:latin typeface="Arial"/>
              </a:rPr>
              <a:t> </a:t>
            </a:r>
            <a:r>
              <a:rPr lang="ru-RU" sz="1200" dirty="0" smtClean="0">
                <a:solidFill>
                  <a:srgbClr val="0070C0"/>
                </a:solidFill>
                <a:latin typeface="Arial"/>
              </a:rPr>
              <a:t>При </a:t>
            </a:r>
            <a:r>
              <a:rPr lang="ru-RU" sz="1200" dirty="0">
                <a:solidFill>
                  <a:srgbClr val="0070C0"/>
                </a:solidFill>
                <a:latin typeface="Arial"/>
              </a:rPr>
              <a:t>счете </a:t>
            </a:r>
            <a:r>
              <a:rPr lang="ru-RU" sz="1200" dirty="0" smtClean="0">
                <a:solidFill>
                  <a:srgbClr val="0070C0"/>
                </a:solidFill>
                <a:latin typeface="Arial"/>
              </a:rPr>
              <a:t>15</a:t>
            </a:r>
            <a:r>
              <a:rPr lang="ru-RU" sz="1200" dirty="0">
                <a:solidFill>
                  <a:srgbClr val="0070C0"/>
                </a:solidFill>
                <a:latin typeface="Arial"/>
              </a:rPr>
              <a:t>: </a:t>
            </a:r>
            <a:r>
              <a:rPr lang="ru-RU" sz="1200" dirty="0" smtClean="0">
                <a:solidFill>
                  <a:srgbClr val="0070C0"/>
                </a:solidFill>
                <a:latin typeface="Arial"/>
              </a:rPr>
              <a:t>15 </a:t>
            </a:r>
            <a:r>
              <a:rPr lang="ru-RU" sz="1200" dirty="0">
                <a:solidFill>
                  <a:srgbClr val="0070C0"/>
                </a:solidFill>
                <a:latin typeface="Arial"/>
              </a:rPr>
              <a:t>игра продолжается до тех пор, пока одна из команд не добьется перевеса в 2 очка.. </a:t>
            </a:r>
            <a:r>
              <a:rPr lang="ru-RU" sz="1200" b="1" dirty="0">
                <a:solidFill>
                  <a:srgbClr val="C00000"/>
                </a:solidFill>
                <a:latin typeface="Arial"/>
              </a:rPr>
              <a:t>П</a:t>
            </a:r>
            <a:r>
              <a:rPr lang="ru-RU" sz="1200" b="1" i="1" dirty="0" smtClean="0">
                <a:solidFill>
                  <a:srgbClr val="C00000"/>
                </a:solidFill>
                <a:latin typeface="Arial"/>
              </a:rPr>
              <a:t>родолжительность </a:t>
            </a:r>
            <a:r>
              <a:rPr lang="ru-RU" sz="1200" b="1" i="1" dirty="0">
                <a:solidFill>
                  <a:srgbClr val="C00000"/>
                </a:solidFill>
                <a:latin typeface="Arial"/>
              </a:rPr>
              <a:t>игры.</a:t>
            </a:r>
            <a:r>
              <a:rPr lang="ru-RU" sz="1200" dirty="0">
                <a:solidFill>
                  <a:srgbClr val="000000"/>
                </a:solidFill>
                <a:latin typeface="Arial"/>
              </a:rPr>
              <a:t> </a:t>
            </a:r>
            <a:r>
              <a:rPr lang="ru-RU" sz="1200" dirty="0">
                <a:solidFill>
                  <a:srgbClr val="0070C0"/>
                </a:solidFill>
                <a:latin typeface="Arial"/>
              </a:rPr>
              <a:t>Если из трех (пяти) партий команда выигрывает две (три), то она считается победительницей встречи.</a:t>
            </a:r>
          </a:p>
          <a:p>
            <a:pPr fontAlgn="base"/>
            <a:r>
              <a:rPr lang="ru-RU" sz="1200" dirty="0">
                <a:solidFill>
                  <a:srgbClr val="0070C0"/>
                </a:solidFill>
                <a:latin typeface="Arial"/>
              </a:rPr>
              <a:t>Игра, по каким-либо причинам прерванная, но не отложенная, продолжается с того счета, с тем же расположением игроков на площадке, какие были до перерыва.</a:t>
            </a:r>
          </a:p>
          <a:p>
            <a:pPr fontAlgn="base"/>
            <a:r>
              <a:rPr lang="ru-RU" sz="1200" dirty="0">
                <a:solidFill>
                  <a:srgbClr val="0070C0"/>
                </a:solidFill>
                <a:latin typeface="Arial"/>
              </a:rPr>
              <a:t>Результат игры, по каким-либо причинам отложенной, аннулируется, и счет при возобновлении игры начинается </a:t>
            </a:r>
            <a:r>
              <a:rPr lang="ru-RU" sz="1200" dirty="0" smtClean="0">
                <a:solidFill>
                  <a:srgbClr val="0070C0"/>
                </a:solidFill>
                <a:latin typeface="Arial"/>
              </a:rPr>
              <a:t>снова.</a:t>
            </a:r>
          </a:p>
          <a:p>
            <a:pPr lvl="0"/>
            <a:r>
              <a:rPr lang="ru-RU" sz="1200" dirty="0" smtClean="0">
                <a:solidFill>
                  <a:srgbClr val="FF0000"/>
                </a:solidFill>
                <a:latin typeface="Arial"/>
              </a:rPr>
              <a:t>Соревнования </a:t>
            </a:r>
            <a:r>
              <a:rPr lang="ru-RU" sz="1200" dirty="0">
                <a:solidFill>
                  <a:srgbClr val="FF0000"/>
                </a:solidFill>
                <a:latin typeface="Arial"/>
              </a:rPr>
              <a:t>для участников 11—14 лет состоят из 3 партий (до двух выигранных), для участников 15 лет и старше—из 3 или 5 партий (до трех выигранных). Это устанавливается положением о соревнованиях</a:t>
            </a:r>
            <a:r>
              <a:rPr lang="ru-RU" sz="1200" dirty="0" smtClean="0">
                <a:solidFill>
                  <a:srgbClr val="FF0000"/>
                </a:solidFill>
                <a:latin typeface="Arial"/>
              </a:rPr>
              <a:t>.</a:t>
            </a:r>
          </a:p>
          <a:p>
            <a:pPr lvl="0" fontAlgn="base"/>
            <a:r>
              <a:rPr lang="ru-RU" sz="1200" b="1" i="1" dirty="0" smtClean="0">
                <a:solidFill>
                  <a:srgbClr val="C00000"/>
                </a:solidFill>
                <a:latin typeface="Arial"/>
              </a:rPr>
              <a:t>Выбор </a:t>
            </a:r>
            <a:r>
              <a:rPr lang="ru-RU" sz="1200" b="1" i="1" dirty="0">
                <a:solidFill>
                  <a:srgbClr val="C00000"/>
                </a:solidFill>
                <a:latin typeface="Arial"/>
              </a:rPr>
              <a:t>сторон.</a:t>
            </a:r>
            <a:r>
              <a:rPr lang="ru-RU" sz="1200" dirty="0">
                <a:solidFill>
                  <a:srgbClr val="000000"/>
                </a:solidFill>
                <a:latin typeface="Arial"/>
              </a:rPr>
              <a:t> </a:t>
            </a:r>
            <a:r>
              <a:rPr lang="ru-RU" sz="1200" dirty="0">
                <a:solidFill>
                  <a:srgbClr val="0070C0"/>
                </a:solidFill>
                <a:latin typeface="Arial"/>
              </a:rPr>
              <a:t>Перед началом соревнования судья проводит жеребьевку на право выбора стороны площадки или на право первой подачи. Если команда, вытянувшая жребий, выберет право первой подачи, то ее соперники получают право выбора стороны площадки.</a:t>
            </a:r>
          </a:p>
          <a:p>
            <a:pPr lvl="0" fontAlgn="base"/>
            <a:r>
              <a:rPr lang="ru-RU" sz="1200" dirty="0">
                <a:solidFill>
                  <a:srgbClr val="0070C0"/>
                </a:solidFill>
                <a:latin typeface="Arial"/>
              </a:rPr>
              <a:t>После окончания первой партии команды меняются сторонами, и первую подачу в новой партии выполняет другая команда. Перед третьей партией делается 5-минутный перерыв, после которого судья снова разыгрывает право выбора стороны или право первой подачи.</a:t>
            </a:r>
          </a:p>
          <a:p>
            <a:pPr lvl="0" fontAlgn="base"/>
            <a:r>
              <a:rPr lang="ru-RU" sz="1200" dirty="0">
                <a:solidFill>
                  <a:srgbClr val="0070C0"/>
                </a:solidFill>
                <a:latin typeface="Arial"/>
              </a:rPr>
              <a:t>В третьей партии, после того как одна команда наберет 8 очков, соперники меняются сторонами площадки без перерыва. Подачу в этом случае выполняет игрок, который подавал и до смены сторон.</a:t>
            </a:r>
          </a:p>
          <a:p>
            <a:pPr lvl="0" algn="just"/>
            <a:r>
              <a:rPr lang="ru-RU" sz="1200" dirty="0" smtClean="0">
                <a:solidFill>
                  <a:srgbClr val="FF0000"/>
                </a:solidFill>
                <a:latin typeface="Arial"/>
              </a:rPr>
              <a:t>                                                                                      </a:t>
            </a:r>
            <a:r>
              <a:rPr lang="ru-RU" sz="1200" b="1" dirty="0" smtClean="0">
                <a:solidFill>
                  <a:srgbClr val="C00000"/>
                </a:solidFill>
                <a:latin typeface="Trebuchet MS"/>
              </a:rPr>
              <a:t>Нарушения </a:t>
            </a:r>
            <a:r>
              <a:rPr lang="ru-RU" sz="1200" b="1" dirty="0">
                <a:solidFill>
                  <a:srgbClr val="C00000"/>
                </a:solidFill>
                <a:latin typeface="Trebuchet MS"/>
              </a:rPr>
              <a:t>правил</a:t>
            </a:r>
          </a:p>
          <a:p>
            <a:pPr lvl="0" algn="just"/>
            <a:r>
              <a:rPr lang="ru-RU" sz="1200" b="1" dirty="0">
                <a:solidFill>
                  <a:srgbClr val="C00000"/>
                </a:solidFill>
                <a:latin typeface="Trebuchet MS"/>
              </a:rPr>
              <a:t>                                 </a:t>
            </a:r>
            <a:r>
              <a:rPr lang="ru-RU" sz="1200" b="1" dirty="0" smtClean="0">
                <a:solidFill>
                  <a:srgbClr val="C00000"/>
                </a:solidFill>
                <a:latin typeface="Trebuchet MS"/>
              </a:rPr>
              <a:t>                                            </a:t>
            </a:r>
            <a:r>
              <a:rPr lang="ru-RU" sz="1200" b="1" dirty="0" smtClean="0">
                <a:solidFill>
                  <a:srgbClr val="C00000"/>
                </a:solidFill>
                <a:latin typeface="Lucida Grande"/>
              </a:rPr>
              <a:t>При подаче</a:t>
            </a:r>
          </a:p>
          <a:p>
            <a:pPr lvl="0" algn="just"/>
            <a:r>
              <a:rPr lang="ru-RU" sz="1200" dirty="0" smtClean="0">
                <a:solidFill>
                  <a:srgbClr val="0070C0"/>
                </a:solidFill>
                <a:latin typeface="Lucida Grande"/>
              </a:rPr>
              <a:t>Игрок </a:t>
            </a:r>
            <a:r>
              <a:rPr lang="ru-RU" sz="1200" dirty="0">
                <a:solidFill>
                  <a:srgbClr val="0070C0"/>
                </a:solidFill>
                <a:latin typeface="Lucida Grande"/>
              </a:rPr>
              <a:t>заступил ногой на пространство площадки.</a:t>
            </a:r>
          </a:p>
          <a:p>
            <a:pPr lvl="0" algn="just">
              <a:buFont typeface="Arial"/>
              <a:buChar char="•"/>
            </a:pPr>
            <a:r>
              <a:rPr lang="ru-RU" sz="1200" dirty="0">
                <a:solidFill>
                  <a:srgbClr val="0070C0"/>
                </a:solidFill>
                <a:latin typeface="Lucida Grande"/>
              </a:rPr>
              <a:t>Игрок подбросил и поймал мяч.</a:t>
            </a:r>
          </a:p>
          <a:p>
            <a:pPr lvl="0" algn="just">
              <a:buFont typeface="Arial"/>
              <a:buChar char="•"/>
            </a:pPr>
            <a:r>
              <a:rPr lang="ru-RU" sz="1200" dirty="0">
                <a:solidFill>
                  <a:srgbClr val="0070C0"/>
                </a:solidFill>
                <a:latin typeface="Lucida Grande"/>
              </a:rPr>
              <a:t>По истечении 8 секунд после свистка судьи мяч передаётся команде соперников.</a:t>
            </a:r>
          </a:p>
          <a:p>
            <a:pPr lvl="0" algn="just">
              <a:buFont typeface="Arial"/>
              <a:buChar char="•"/>
            </a:pPr>
            <a:r>
              <a:rPr lang="ru-RU" sz="1200" dirty="0">
                <a:solidFill>
                  <a:srgbClr val="0070C0"/>
                </a:solidFill>
                <a:latin typeface="Lucida Grande"/>
              </a:rPr>
              <a:t>Касание антенны мячом.</a:t>
            </a:r>
          </a:p>
          <a:p>
            <a:pPr lvl="0" algn="just">
              <a:buFont typeface="Arial"/>
              <a:buChar char="•"/>
            </a:pPr>
            <a:r>
              <a:rPr lang="ru-RU" sz="1200" dirty="0">
                <a:solidFill>
                  <a:srgbClr val="0070C0"/>
                </a:solidFill>
                <a:latin typeface="Lucida Grande"/>
              </a:rPr>
              <a:t>Совершил подачу до свистка судьи</a:t>
            </a:r>
          </a:p>
          <a:p>
            <a:pPr lvl="0" algn="just"/>
            <a:r>
              <a:rPr lang="ru-RU" sz="1200" b="1" dirty="0">
                <a:solidFill>
                  <a:srgbClr val="C00000"/>
                </a:solidFill>
                <a:latin typeface="Lucida Grande"/>
              </a:rPr>
              <a:t>                                                              При розыгрыше</a:t>
            </a:r>
          </a:p>
          <a:p>
            <a:pPr lvl="0" algn="just"/>
            <a:r>
              <a:rPr lang="ru-RU" sz="1200" dirty="0" smtClean="0">
                <a:solidFill>
                  <a:srgbClr val="0070C0"/>
                </a:solidFill>
                <a:latin typeface="Lucida Grande"/>
              </a:rPr>
              <a:t>Сделано </a:t>
            </a:r>
            <a:r>
              <a:rPr lang="ru-RU" sz="1200" dirty="0">
                <a:solidFill>
                  <a:srgbClr val="0070C0"/>
                </a:solidFill>
                <a:latin typeface="Lucida Grande"/>
              </a:rPr>
              <a:t>более трёх касаний.</a:t>
            </a:r>
          </a:p>
          <a:p>
            <a:pPr lvl="0" algn="just">
              <a:buFont typeface="Arial"/>
              <a:buChar char="•"/>
            </a:pPr>
            <a:r>
              <a:rPr lang="ru-RU" sz="1200" dirty="0">
                <a:solidFill>
                  <a:srgbClr val="0070C0"/>
                </a:solidFill>
                <a:latin typeface="Lucida Grande"/>
              </a:rPr>
              <a:t>Касание верхнего края сетки игроком, выполняющим активное игровое действие.</a:t>
            </a:r>
          </a:p>
          <a:p>
            <a:pPr lvl="0" algn="just">
              <a:buFont typeface="Arial"/>
              <a:buChar char="•"/>
            </a:pPr>
            <a:r>
              <a:rPr lang="ru-RU" sz="1200" dirty="0">
                <a:solidFill>
                  <a:srgbClr val="0070C0"/>
                </a:solidFill>
                <a:latin typeface="Lucida Grande"/>
              </a:rPr>
              <a:t>Заступ игроком задней линии трёхметровой линии при атаке.</a:t>
            </a:r>
          </a:p>
          <a:p>
            <a:pPr lvl="0" algn="just">
              <a:buFont typeface="Arial"/>
              <a:buChar char="•"/>
            </a:pPr>
            <a:r>
              <a:rPr lang="ru-RU" sz="1200" dirty="0">
                <a:solidFill>
                  <a:srgbClr val="0070C0"/>
                </a:solidFill>
                <a:latin typeface="Lucida Grande"/>
              </a:rPr>
              <a:t>Ошибка на приёме: двойное касание или задержка мяча.</a:t>
            </a:r>
          </a:p>
          <a:p>
            <a:pPr lvl="0" algn="just">
              <a:buFont typeface="Arial"/>
              <a:buChar char="•"/>
            </a:pPr>
            <a:r>
              <a:rPr lang="ru-RU" sz="1200" dirty="0">
                <a:solidFill>
                  <a:srgbClr val="0070C0"/>
                </a:solidFill>
                <a:latin typeface="Lucida Grande"/>
              </a:rPr>
              <a:t>Касание антенны мячом при ударе.</a:t>
            </a:r>
          </a:p>
          <a:p>
            <a:pPr lvl="0" algn="just">
              <a:buFont typeface="Arial"/>
              <a:buChar char="•"/>
            </a:pPr>
            <a:r>
              <a:rPr lang="ru-RU" sz="1200" dirty="0">
                <a:solidFill>
                  <a:srgbClr val="0070C0"/>
                </a:solidFill>
                <a:latin typeface="Lucida Grande"/>
              </a:rPr>
              <a:t>Заступ на игровую половину противника.</a:t>
            </a:r>
          </a:p>
          <a:p>
            <a:pPr lvl="0" algn="just"/>
            <a:r>
              <a:rPr lang="ru-RU" sz="1200" b="1" dirty="0">
                <a:solidFill>
                  <a:srgbClr val="C00000"/>
                </a:solidFill>
                <a:latin typeface="Lucida Grande"/>
              </a:rPr>
              <a:t>                                                                      Регламент</a:t>
            </a:r>
          </a:p>
          <a:p>
            <a:pPr lvl="0" algn="just">
              <a:buFont typeface="Arial"/>
              <a:buChar char="•"/>
            </a:pPr>
            <a:r>
              <a:rPr lang="ru-RU" sz="1200" dirty="0">
                <a:solidFill>
                  <a:srgbClr val="0070C0"/>
                </a:solidFill>
                <a:latin typeface="Lucida Grande"/>
              </a:rPr>
              <a:t>Нарушение расстановки</a:t>
            </a:r>
            <a:r>
              <a:rPr lang="ru-RU" sz="1200" dirty="0" smtClean="0">
                <a:solidFill>
                  <a:srgbClr val="0070C0"/>
                </a:solidFill>
                <a:latin typeface="Lucida Grande"/>
              </a:rPr>
              <a:t>.</a:t>
            </a:r>
            <a:r>
              <a:rPr lang="ru-RU" sz="1200" dirty="0">
                <a:solidFill>
                  <a:srgbClr val="0070C0"/>
                </a:solidFill>
                <a:latin typeface="Lucida Grande"/>
              </a:rPr>
              <a:t> Неспортивное поведение одного из игроков или тренера</a:t>
            </a:r>
            <a:r>
              <a:rPr lang="ru-RU" sz="1200" dirty="0" smtClean="0">
                <a:solidFill>
                  <a:srgbClr val="0070C0"/>
                </a:solidFill>
                <a:latin typeface="Lucida Grande"/>
              </a:rPr>
              <a:t>.</a:t>
            </a:r>
            <a:r>
              <a:rPr lang="ru-RU" sz="1200" dirty="0">
                <a:solidFill>
                  <a:srgbClr val="0070C0"/>
                </a:solidFill>
                <a:latin typeface="Lucida Grande"/>
              </a:rPr>
              <a:t> Касание верхнего края сетки</a:t>
            </a:r>
          </a:p>
          <a:p>
            <a:pPr lvl="0" algn="just">
              <a:buFont typeface="Arial"/>
              <a:buChar char="•"/>
            </a:pPr>
            <a:endParaRPr lang="ru-RU" sz="1200" dirty="0">
              <a:solidFill>
                <a:srgbClr val="0070C0"/>
              </a:solidFill>
              <a:latin typeface="Lucida Grande"/>
            </a:endParaRPr>
          </a:p>
          <a:p>
            <a:pPr lvl="0" algn="just">
              <a:buFont typeface="Arial"/>
              <a:buChar char="•"/>
            </a:pPr>
            <a:r>
              <a:rPr lang="ru-RU" sz="1200" dirty="0" smtClean="0">
                <a:solidFill>
                  <a:srgbClr val="333333"/>
                </a:solidFill>
                <a:latin typeface="Lucida Grande"/>
              </a:rPr>
              <a:t>.</a:t>
            </a:r>
            <a:endParaRPr lang="ru-RU" sz="1200" dirty="0">
              <a:solidFill>
                <a:srgbClr val="333333"/>
              </a:solidFill>
              <a:latin typeface="Lucida Grande"/>
            </a:endParaRPr>
          </a:p>
          <a:p>
            <a:pPr lvl="0"/>
            <a:endParaRPr lang="ru-RU" sz="1200" dirty="0" smtClean="0">
              <a:solidFill>
                <a:srgbClr val="FF0000"/>
              </a:solidFill>
              <a:latin typeface="Arial"/>
            </a:endParaRPr>
          </a:p>
          <a:p>
            <a:pPr lvl="0"/>
            <a:endParaRPr lang="ru-RU" sz="1200" dirty="0">
              <a:solidFill>
                <a:srgbClr val="FF0000"/>
              </a:solidFill>
              <a:latin typeface="Arial"/>
            </a:endParaRPr>
          </a:p>
          <a:p>
            <a:pPr lvl="0"/>
            <a:endParaRPr lang="ru-RU" sz="1200" dirty="0" smtClean="0">
              <a:solidFill>
                <a:srgbClr val="FF0000"/>
              </a:solidFill>
              <a:latin typeface="Arial"/>
            </a:endParaRPr>
          </a:p>
          <a:p>
            <a:pPr lvl="0"/>
            <a:endParaRPr lang="ru-RU" sz="1200" dirty="0">
              <a:solidFill>
                <a:srgbClr val="FF0000"/>
              </a:solidFill>
              <a:latin typeface="Arial"/>
            </a:endParaRPr>
          </a:p>
          <a:p>
            <a:pPr lvl="0"/>
            <a:endParaRPr lang="ru-RU" sz="1200" dirty="0" smtClean="0">
              <a:solidFill>
                <a:srgbClr val="FF0000"/>
              </a:solidFill>
              <a:latin typeface="Arial"/>
            </a:endParaRPr>
          </a:p>
          <a:p>
            <a:pPr lvl="0"/>
            <a:endParaRPr lang="ru-RU" sz="1200" dirty="0">
              <a:solidFill>
                <a:srgbClr val="FF0000"/>
              </a:solidFill>
              <a:latin typeface="Arial"/>
            </a:endParaRPr>
          </a:p>
          <a:p>
            <a:pPr lvl="0"/>
            <a:endParaRPr lang="ru-RU" sz="1200" dirty="0" smtClean="0">
              <a:solidFill>
                <a:srgbClr val="FF0000"/>
              </a:solidFill>
              <a:latin typeface="Arial"/>
            </a:endParaRPr>
          </a:p>
          <a:p>
            <a:pPr lvl="0"/>
            <a:endParaRPr lang="ru-RU" sz="1200" dirty="0">
              <a:solidFill>
                <a:srgbClr val="FF0000"/>
              </a:solidFill>
              <a:latin typeface="Arial"/>
            </a:endParaRPr>
          </a:p>
          <a:p>
            <a:pPr lvl="0"/>
            <a:endParaRPr lang="ru-RU" sz="1200" dirty="0" smtClean="0">
              <a:solidFill>
                <a:srgbClr val="FF0000"/>
              </a:solidFill>
              <a:latin typeface="Arial"/>
            </a:endParaRPr>
          </a:p>
          <a:p>
            <a:pPr lvl="0"/>
            <a:endParaRPr lang="ru-RU" sz="1200" dirty="0">
              <a:solidFill>
                <a:srgbClr val="FF0000"/>
              </a:solidFill>
              <a:latin typeface="Arial"/>
            </a:endParaRPr>
          </a:p>
          <a:p>
            <a:pPr lvl="0"/>
            <a:endParaRPr lang="ru-RU" sz="1200" dirty="0" smtClean="0">
              <a:solidFill>
                <a:srgbClr val="FF0000"/>
              </a:solidFill>
              <a:latin typeface="Arial"/>
            </a:endParaRPr>
          </a:p>
          <a:p>
            <a:pPr lvl="0"/>
            <a:endParaRPr lang="ru-RU" sz="1200" dirty="0">
              <a:solidFill>
                <a:srgbClr val="FF0000"/>
              </a:solidFill>
              <a:latin typeface="Arial"/>
            </a:endParaRPr>
          </a:p>
          <a:p>
            <a:pPr lvl="0"/>
            <a:endParaRPr lang="ru-RU" sz="1200" dirty="0" smtClean="0">
              <a:solidFill>
                <a:srgbClr val="FF0000"/>
              </a:solidFill>
              <a:latin typeface="Arial"/>
            </a:endParaRPr>
          </a:p>
          <a:p>
            <a:pPr lvl="0"/>
            <a:endParaRPr lang="ru-RU" sz="1200" dirty="0">
              <a:solidFill>
                <a:srgbClr val="FF0000"/>
              </a:solidFill>
              <a:latin typeface="Arial"/>
            </a:endParaRPr>
          </a:p>
          <a:p>
            <a:pPr lvl="0"/>
            <a:endParaRPr lang="ru-RU" sz="1200" dirty="0">
              <a:solidFill>
                <a:srgbClr val="FF0000"/>
              </a:solidFill>
            </a:endParaRPr>
          </a:p>
          <a:p>
            <a:pPr fontAlgn="base"/>
            <a:endParaRPr lang="ru-RU" sz="1200" b="0" i="0" dirty="0">
              <a:solidFill>
                <a:srgbClr val="FF0000"/>
              </a:solidFill>
              <a:effectLst/>
              <a:latin typeface="Arial"/>
            </a:endParaRPr>
          </a:p>
        </p:txBody>
      </p:sp>
    </p:spTree>
    <p:extLst>
      <p:ext uri="{BB962C8B-B14F-4D97-AF65-F5344CB8AC3E}">
        <p14:creationId xmlns:p14="http://schemas.microsoft.com/office/powerpoint/2010/main" val="26185026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4145" y="1129"/>
            <a:ext cx="9144001" cy="6986528"/>
          </a:xfrm>
          <a:prstGeom prst="rect">
            <a:avLst/>
          </a:prstGeom>
        </p:spPr>
        <p:txBody>
          <a:bodyPr wrap="square">
            <a:spAutoFit/>
          </a:bodyPr>
          <a:lstStyle/>
          <a:p>
            <a:r>
              <a:rPr lang="ru-RU" sz="1400" b="1" dirty="0">
                <a:solidFill>
                  <a:srgbClr val="C00000"/>
                </a:solidFill>
              </a:rPr>
              <a:t>ЭКИПИРОВКА </a:t>
            </a:r>
          </a:p>
          <a:p>
            <a:pPr algn="ctr"/>
            <a:r>
              <a:rPr lang="ru-RU" sz="1400" dirty="0"/>
              <a:t> </a:t>
            </a:r>
          </a:p>
          <a:p>
            <a:pPr algn="ctr"/>
            <a:r>
              <a:rPr lang="ru-RU" sz="1400" dirty="0"/>
              <a:t> </a:t>
            </a:r>
          </a:p>
          <a:p>
            <a:r>
              <a:rPr lang="ru-RU" sz="1400" dirty="0"/>
              <a:t> </a:t>
            </a:r>
            <a:r>
              <a:rPr lang="ru-RU" sz="1400" dirty="0">
                <a:solidFill>
                  <a:srgbClr val="002060"/>
                </a:solidFill>
              </a:rPr>
              <a:t>Экипировку игрока составляют футболка, трусы, носки </a:t>
            </a:r>
          </a:p>
          <a:p>
            <a:r>
              <a:rPr lang="ru-RU" sz="1400" dirty="0">
                <a:solidFill>
                  <a:srgbClr val="002060"/>
                </a:solidFill>
              </a:rPr>
              <a:t>(форма) и спортивная обувь. </a:t>
            </a:r>
          </a:p>
          <a:p>
            <a:r>
              <a:rPr lang="ru-RU" sz="1400" dirty="0">
                <a:solidFill>
                  <a:srgbClr val="002060"/>
                </a:solidFill>
              </a:rPr>
              <a:t> </a:t>
            </a:r>
            <a:r>
              <a:rPr lang="ru-RU" sz="1400" dirty="0" smtClean="0">
                <a:solidFill>
                  <a:schemeClr val="bg2">
                    <a:lumMod val="50000"/>
                  </a:schemeClr>
                </a:solidFill>
              </a:rPr>
              <a:t>Цвет </a:t>
            </a:r>
            <a:r>
              <a:rPr lang="ru-RU" sz="1400" dirty="0">
                <a:solidFill>
                  <a:schemeClr val="bg2">
                    <a:lumMod val="50000"/>
                  </a:schemeClr>
                </a:solidFill>
              </a:rPr>
              <a:t>и фасон футболок, трусов и носков должны быть </a:t>
            </a:r>
          </a:p>
          <a:p>
            <a:r>
              <a:rPr lang="ru-RU" sz="1400" dirty="0">
                <a:solidFill>
                  <a:schemeClr val="bg2">
                    <a:lumMod val="50000"/>
                  </a:schemeClr>
                </a:solidFill>
              </a:rPr>
              <a:t>одинаковыми для команды (исключение: для Либеро). </a:t>
            </a:r>
          </a:p>
          <a:p>
            <a:r>
              <a:rPr lang="ru-RU" sz="1400" dirty="0">
                <a:solidFill>
                  <a:schemeClr val="bg2">
                    <a:lumMod val="50000"/>
                  </a:schemeClr>
                </a:solidFill>
              </a:rPr>
              <a:t>Форма должна быть чистой. </a:t>
            </a:r>
          </a:p>
          <a:p>
            <a:r>
              <a:rPr lang="ru-RU" sz="1400" dirty="0">
                <a:solidFill>
                  <a:srgbClr val="002060"/>
                </a:solidFill>
              </a:rPr>
              <a:t> </a:t>
            </a:r>
            <a:r>
              <a:rPr lang="ru-RU" sz="1400" dirty="0" smtClean="0">
                <a:solidFill>
                  <a:srgbClr val="002060"/>
                </a:solidFill>
              </a:rPr>
              <a:t>Обувь </a:t>
            </a:r>
            <a:r>
              <a:rPr lang="ru-RU" sz="1400" dirty="0">
                <a:solidFill>
                  <a:srgbClr val="002060"/>
                </a:solidFill>
              </a:rPr>
              <a:t>должна быть легкой и гибкой с резиновыми или </a:t>
            </a:r>
          </a:p>
          <a:p>
            <a:r>
              <a:rPr lang="ru-RU" sz="1400" dirty="0">
                <a:solidFill>
                  <a:srgbClr val="002060"/>
                </a:solidFill>
              </a:rPr>
              <a:t>композиционными подошвами без каблуков. </a:t>
            </a:r>
          </a:p>
          <a:p>
            <a:r>
              <a:rPr lang="ru-RU" sz="1400" dirty="0" smtClean="0">
                <a:solidFill>
                  <a:schemeClr val="bg2">
                    <a:lumMod val="50000"/>
                  </a:schemeClr>
                </a:solidFill>
              </a:rPr>
              <a:t>Футболки </a:t>
            </a:r>
            <a:r>
              <a:rPr lang="ru-RU" sz="1400" dirty="0">
                <a:solidFill>
                  <a:schemeClr val="bg2">
                    <a:lumMod val="50000"/>
                  </a:schemeClr>
                </a:solidFill>
              </a:rPr>
              <a:t>игроков должны быть пронумерованы от 1 до 20. </a:t>
            </a:r>
          </a:p>
          <a:p>
            <a:r>
              <a:rPr lang="ru-RU" sz="1400" dirty="0" smtClean="0">
                <a:solidFill>
                  <a:schemeClr val="bg2">
                    <a:lumMod val="50000"/>
                  </a:schemeClr>
                </a:solidFill>
              </a:rPr>
              <a:t>Номер </a:t>
            </a:r>
            <a:r>
              <a:rPr lang="ru-RU" sz="1400" dirty="0">
                <a:solidFill>
                  <a:schemeClr val="bg2">
                    <a:lumMod val="50000"/>
                  </a:schemeClr>
                </a:solidFill>
              </a:rPr>
              <a:t>должен быть расположен на футболке по центру на </a:t>
            </a:r>
          </a:p>
          <a:p>
            <a:r>
              <a:rPr lang="ru-RU" sz="1400" dirty="0">
                <a:solidFill>
                  <a:schemeClr val="bg2">
                    <a:lumMod val="50000"/>
                  </a:schemeClr>
                </a:solidFill>
              </a:rPr>
              <a:t>груди и на спине. Цвет и яркость номеров должны </a:t>
            </a:r>
          </a:p>
          <a:p>
            <a:r>
              <a:rPr lang="ru-RU" sz="1400" dirty="0">
                <a:solidFill>
                  <a:schemeClr val="bg2">
                    <a:lumMod val="50000"/>
                  </a:schemeClr>
                </a:solidFill>
              </a:rPr>
              <a:t>контрастировать с цветом и яркостью футболок</a:t>
            </a:r>
            <a:r>
              <a:rPr lang="ru-RU" sz="1400" dirty="0" smtClean="0">
                <a:solidFill>
                  <a:schemeClr val="bg2">
                    <a:lumMod val="50000"/>
                  </a:schemeClr>
                </a:solidFill>
              </a:rPr>
              <a:t>.</a:t>
            </a:r>
          </a:p>
          <a:p>
            <a:pPr lvl="0"/>
            <a:r>
              <a:rPr lang="ru-RU" sz="1400" dirty="0" smtClean="0">
                <a:solidFill>
                  <a:srgbClr val="002060"/>
                </a:solidFill>
              </a:rPr>
              <a:t>Номер </a:t>
            </a:r>
            <a:r>
              <a:rPr lang="ru-RU" sz="1400" dirty="0">
                <a:solidFill>
                  <a:srgbClr val="002060"/>
                </a:solidFill>
              </a:rPr>
              <a:t>должен быть высотой минимум 15 см на груди и </a:t>
            </a:r>
          </a:p>
          <a:p>
            <a:pPr lvl="0"/>
            <a:r>
              <a:rPr lang="ru-RU" sz="1400" dirty="0">
                <a:solidFill>
                  <a:srgbClr val="002060"/>
                </a:solidFill>
              </a:rPr>
              <a:t>минимум 20 см на спине. Полоски, образующие номера, </a:t>
            </a:r>
          </a:p>
          <a:p>
            <a:pPr lvl="0"/>
            <a:r>
              <a:rPr lang="ru-RU" sz="1400" dirty="0">
                <a:solidFill>
                  <a:srgbClr val="002060"/>
                </a:solidFill>
              </a:rPr>
              <a:t>должны быть шириной минимум 2 см. </a:t>
            </a:r>
          </a:p>
          <a:p>
            <a:pPr lvl="0"/>
            <a:r>
              <a:rPr lang="ru-RU" sz="1400" dirty="0" smtClean="0">
                <a:solidFill>
                  <a:schemeClr val="bg2">
                    <a:lumMod val="50000"/>
                  </a:schemeClr>
                </a:solidFill>
              </a:rPr>
              <a:t>Капитан </a:t>
            </a:r>
            <a:r>
              <a:rPr lang="ru-RU" sz="1400" dirty="0">
                <a:solidFill>
                  <a:schemeClr val="bg2">
                    <a:lumMod val="50000"/>
                  </a:schemeClr>
                </a:solidFill>
              </a:rPr>
              <a:t>команды должен иметь на его/ее футболке полоску </a:t>
            </a:r>
          </a:p>
          <a:p>
            <a:pPr lvl="0"/>
            <a:r>
              <a:rPr lang="ru-RU" sz="1400" dirty="0">
                <a:solidFill>
                  <a:schemeClr val="bg2">
                    <a:lumMod val="50000"/>
                  </a:schemeClr>
                </a:solidFill>
              </a:rPr>
              <a:t>8 х 2 см, подчеркивающую номер на груди. </a:t>
            </a:r>
          </a:p>
          <a:p>
            <a:pPr lvl="0"/>
            <a:r>
              <a:rPr lang="ru-RU" sz="1400" dirty="0">
                <a:solidFill>
                  <a:srgbClr val="002060"/>
                </a:solidFill>
              </a:rPr>
              <a:t> </a:t>
            </a:r>
            <a:r>
              <a:rPr lang="ru-RU" sz="1400" dirty="0" smtClean="0">
                <a:solidFill>
                  <a:srgbClr val="002060"/>
                </a:solidFill>
              </a:rPr>
              <a:t>Запрещено </a:t>
            </a:r>
            <a:r>
              <a:rPr lang="ru-RU" sz="1400" dirty="0">
                <a:solidFill>
                  <a:srgbClr val="002060"/>
                </a:solidFill>
              </a:rPr>
              <a:t>носить форму, цвет которой отличается от </a:t>
            </a:r>
          </a:p>
          <a:p>
            <a:pPr lvl="0"/>
            <a:r>
              <a:rPr lang="ru-RU" sz="1400" dirty="0">
                <a:solidFill>
                  <a:srgbClr val="002060"/>
                </a:solidFill>
              </a:rPr>
              <a:t>цвета формы других игроков (за исключением игроков </a:t>
            </a:r>
          </a:p>
          <a:p>
            <a:pPr lvl="0"/>
            <a:r>
              <a:rPr lang="ru-RU" sz="1400" dirty="0">
                <a:solidFill>
                  <a:srgbClr val="002060"/>
                </a:solidFill>
              </a:rPr>
              <a:t>Либеро), и/или без официальных номеров.</a:t>
            </a:r>
          </a:p>
          <a:p>
            <a:r>
              <a:rPr lang="ru-RU" sz="1400" dirty="0"/>
              <a:t> </a:t>
            </a:r>
            <a:endParaRPr lang="ru-RU" sz="1400" dirty="0" smtClean="0"/>
          </a:p>
          <a:p>
            <a:endParaRPr lang="ru-RU" sz="1400" dirty="0"/>
          </a:p>
          <a:p>
            <a:endParaRPr lang="ru-RU" sz="1400" dirty="0" smtClean="0"/>
          </a:p>
          <a:p>
            <a:endParaRPr lang="ru-RU" sz="1400" dirty="0"/>
          </a:p>
          <a:p>
            <a:endParaRPr lang="ru-RU" sz="1400" dirty="0" smtClean="0"/>
          </a:p>
          <a:p>
            <a:endParaRPr lang="ru-RU" sz="1400" dirty="0"/>
          </a:p>
          <a:p>
            <a:endParaRPr lang="ru-RU" sz="1400" dirty="0" smtClean="0"/>
          </a:p>
          <a:p>
            <a:endParaRPr lang="ru-RU" sz="1400" dirty="0"/>
          </a:p>
          <a:p>
            <a:endParaRPr lang="ru-RU" sz="1400" dirty="0" smtClean="0"/>
          </a:p>
          <a:p>
            <a:endParaRPr lang="ru-RU" sz="1400" dirty="0"/>
          </a:p>
        </p:txBody>
      </p:sp>
      <p:pic>
        <p:nvPicPr>
          <p:cNvPr id="3" name="Рисунок 2"/>
          <p:cNvPicPr>
            <a:picLocks noChangeAspect="1"/>
          </p:cNvPicPr>
          <p:nvPr/>
        </p:nvPicPr>
        <p:blipFill>
          <a:blip r:embed="rId2"/>
          <a:stretch>
            <a:fillRect/>
          </a:stretch>
        </p:blipFill>
        <p:spPr>
          <a:xfrm>
            <a:off x="3059832" y="4879860"/>
            <a:ext cx="1006997" cy="1512168"/>
          </a:xfrm>
          <a:prstGeom prst="rect">
            <a:avLst/>
          </a:prstGeom>
        </p:spPr>
      </p:pic>
      <p:sp>
        <p:nvSpPr>
          <p:cNvPr id="4" name="Заголовок 3"/>
          <p:cNvSpPr>
            <a:spLocks noGrp="1"/>
          </p:cNvSpPr>
          <p:nvPr>
            <p:ph type="title"/>
          </p:nvPr>
        </p:nvSpPr>
        <p:spPr>
          <a:xfrm>
            <a:off x="4834640" y="559399"/>
            <a:ext cx="3422483" cy="349322"/>
          </a:xfrm>
        </p:spPr>
        <p:txBody>
          <a:bodyPr/>
          <a:lstStyle/>
          <a:p>
            <a:pPr algn="ctr"/>
            <a:r>
              <a:rPr lang="ru-RU" sz="1400" b="1" dirty="0" smtClean="0">
                <a:solidFill>
                  <a:srgbClr val="FF0000"/>
                </a:solidFill>
              </a:rPr>
              <a:t>Состав команды</a:t>
            </a:r>
            <a:endParaRPr lang="ru-RU" sz="1400" b="1" dirty="0">
              <a:solidFill>
                <a:srgbClr val="FF0000"/>
              </a:solidFill>
            </a:endParaRPr>
          </a:p>
        </p:txBody>
      </p:sp>
      <p:sp>
        <p:nvSpPr>
          <p:cNvPr id="5" name="Объект 4"/>
          <p:cNvSpPr>
            <a:spLocks noGrp="1"/>
          </p:cNvSpPr>
          <p:nvPr>
            <p:ph idx="1"/>
          </p:nvPr>
        </p:nvSpPr>
        <p:spPr>
          <a:xfrm>
            <a:off x="34319" y="711010"/>
            <a:ext cx="4681697" cy="6146990"/>
          </a:xfrm>
        </p:spPr>
        <p:txBody>
          <a:bodyPr/>
          <a:lstStyle/>
          <a:p>
            <a:endParaRPr lang="ru-RU" dirty="0"/>
          </a:p>
        </p:txBody>
      </p:sp>
      <p:sp>
        <p:nvSpPr>
          <p:cNvPr id="6" name="Текст 5"/>
          <p:cNvSpPr>
            <a:spLocks noGrp="1"/>
          </p:cNvSpPr>
          <p:nvPr>
            <p:ph type="body" sz="half" idx="2"/>
          </p:nvPr>
        </p:nvSpPr>
        <p:spPr>
          <a:xfrm>
            <a:off x="4716016" y="939727"/>
            <a:ext cx="4427984" cy="6628154"/>
          </a:xfrm>
        </p:spPr>
        <p:txBody>
          <a:bodyPr>
            <a:noAutofit/>
          </a:bodyPr>
          <a:lstStyle/>
          <a:p>
            <a:pPr lvl="0" algn="just" eaLnBrk="0" fontAlgn="base" hangingPunct="0">
              <a:spcBef>
                <a:spcPct val="0"/>
              </a:spcBef>
              <a:spcAft>
                <a:spcPct val="0"/>
              </a:spcAft>
              <a:buClr>
                <a:srgbClr val="7FD13B"/>
              </a:buClr>
            </a:pPr>
            <a:r>
              <a:rPr lang="ru-RU" altLang="ru-RU" sz="1200" dirty="0">
                <a:solidFill>
                  <a:srgbClr val="D6ECFF">
                    <a:lumMod val="25000"/>
                  </a:srgbClr>
                </a:solidFill>
              </a:rPr>
              <a:t>Команда может иметь в составе до 12 игроков, одного тренера, одного помощника тренера, одного массажиста и одного врача. </a:t>
            </a:r>
          </a:p>
          <a:p>
            <a:pPr lvl="0" algn="just" eaLnBrk="0" fontAlgn="base" hangingPunct="0">
              <a:spcBef>
                <a:spcPct val="0"/>
              </a:spcBef>
              <a:spcAft>
                <a:spcPct val="0"/>
              </a:spcAft>
              <a:buClr>
                <a:srgbClr val="7FD13B"/>
              </a:buClr>
            </a:pPr>
            <a:endParaRPr lang="ru-RU" altLang="ru-RU" sz="1200" dirty="0">
              <a:solidFill>
                <a:srgbClr val="D6ECFF">
                  <a:lumMod val="25000"/>
                </a:srgbClr>
              </a:solidFill>
            </a:endParaRPr>
          </a:p>
          <a:p>
            <a:pPr lvl="0" algn="just" eaLnBrk="0" fontAlgn="base" hangingPunct="0">
              <a:spcBef>
                <a:spcPct val="0"/>
              </a:spcBef>
              <a:spcAft>
                <a:spcPct val="0"/>
              </a:spcAft>
              <a:buClr>
                <a:srgbClr val="7FD13B"/>
              </a:buClr>
            </a:pPr>
            <a:r>
              <a:rPr lang="ru-RU" altLang="ru-RU" sz="1200" b="1" dirty="0">
                <a:solidFill>
                  <a:srgbClr val="D6ECFF">
                    <a:lumMod val="25000"/>
                  </a:srgbClr>
                </a:solidFill>
              </a:rPr>
              <a:t>На ФИВБ, Мировых и Официальных Соревнованиях врач должен быть заблаговременно аккредитован ФИВБ.</a:t>
            </a:r>
          </a:p>
          <a:p>
            <a:pPr lvl="0" algn="just" eaLnBrk="0" fontAlgn="base" hangingPunct="0">
              <a:spcBef>
                <a:spcPct val="0"/>
              </a:spcBef>
              <a:spcAft>
                <a:spcPct val="0"/>
              </a:spcAft>
              <a:buClr>
                <a:srgbClr val="7FD13B"/>
              </a:buClr>
            </a:pPr>
            <a:endParaRPr lang="ru-RU" altLang="ru-RU" sz="1200" b="1" dirty="0">
              <a:solidFill>
                <a:srgbClr val="FFFF00"/>
              </a:solidFill>
            </a:endParaRPr>
          </a:p>
          <a:p>
            <a:pPr lvl="0" algn="just" eaLnBrk="0" fontAlgn="base" hangingPunct="0">
              <a:spcBef>
                <a:spcPct val="0"/>
              </a:spcBef>
              <a:spcAft>
                <a:spcPct val="0"/>
              </a:spcAft>
              <a:buClr>
                <a:srgbClr val="7FD13B"/>
              </a:buClr>
            </a:pPr>
            <a:r>
              <a:rPr lang="ru-RU" altLang="ru-RU" sz="1200" b="1" dirty="0">
                <a:solidFill>
                  <a:srgbClr val="FF0000"/>
                </a:solidFill>
              </a:rPr>
              <a:t>На ФИВБ и Мировых Соревнованиях для взрослых команда может состоять максимум из четырнадцати (14) игроков (максимум из двенадцати (12) обычных игроков).</a:t>
            </a:r>
          </a:p>
          <a:p>
            <a:pPr lvl="0">
              <a:spcBef>
                <a:spcPts val="0"/>
              </a:spcBef>
              <a:buClrTx/>
            </a:pPr>
            <a:r>
              <a:rPr lang="ru-RU" sz="1200" b="1" dirty="0">
                <a:solidFill>
                  <a:srgbClr val="C00000"/>
                </a:solidFill>
              </a:rPr>
              <a:t>                                                     </a:t>
            </a:r>
          </a:p>
          <a:p>
            <a:pPr lvl="0">
              <a:spcBef>
                <a:spcPts val="0"/>
              </a:spcBef>
              <a:buClrTx/>
            </a:pPr>
            <a:r>
              <a:rPr lang="ru-RU" sz="1200" b="1" dirty="0">
                <a:solidFill>
                  <a:srgbClr val="C00000"/>
                </a:solidFill>
              </a:rPr>
              <a:t>                         </a:t>
            </a:r>
            <a:r>
              <a:rPr lang="ru-RU" sz="1200" b="1" dirty="0" smtClean="0">
                <a:solidFill>
                  <a:srgbClr val="C00000"/>
                </a:solidFill>
              </a:rPr>
              <a:t> </a:t>
            </a:r>
            <a:r>
              <a:rPr lang="ru-RU" sz="1200" b="1" dirty="0">
                <a:solidFill>
                  <a:srgbClr val="C00000"/>
                </a:solidFill>
              </a:rPr>
              <a:t>РУКОВОДИТЕЛИ КОМАНДЫ </a:t>
            </a:r>
          </a:p>
          <a:p>
            <a:pPr lvl="0">
              <a:spcBef>
                <a:spcPts val="0"/>
              </a:spcBef>
              <a:buClrTx/>
            </a:pPr>
            <a:r>
              <a:rPr lang="ru-RU" sz="1200" dirty="0">
                <a:solidFill>
                  <a:prstClr val="black"/>
                </a:solidFill>
              </a:rPr>
              <a:t> </a:t>
            </a:r>
            <a:r>
              <a:rPr lang="ru-RU" sz="1200" dirty="0" smtClean="0">
                <a:solidFill>
                  <a:srgbClr val="002060"/>
                </a:solidFill>
              </a:rPr>
              <a:t>Оба</a:t>
            </a:r>
            <a:r>
              <a:rPr lang="ru-RU" sz="1200" dirty="0">
                <a:solidFill>
                  <a:srgbClr val="002060"/>
                </a:solidFill>
              </a:rPr>
              <a:t>, капитан команды и тренер отвечают за поведение и </a:t>
            </a:r>
          </a:p>
          <a:p>
            <a:pPr lvl="0">
              <a:spcBef>
                <a:spcPts val="0"/>
              </a:spcBef>
              <a:buClrTx/>
            </a:pPr>
            <a:r>
              <a:rPr lang="ru-RU" sz="1200" dirty="0">
                <a:solidFill>
                  <a:srgbClr val="002060"/>
                </a:solidFill>
              </a:rPr>
              <a:t>дисциплину членов их команды. </a:t>
            </a:r>
          </a:p>
          <a:p>
            <a:pPr lvl="0">
              <a:spcBef>
                <a:spcPts val="0"/>
              </a:spcBef>
              <a:buClrTx/>
            </a:pPr>
            <a:r>
              <a:rPr lang="ru-RU" sz="1200" dirty="0">
                <a:solidFill>
                  <a:srgbClr val="002060"/>
                </a:solidFill>
              </a:rPr>
              <a:t> </a:t>
            </a:r>
          </a:p>
          <a:p>
            <a:pPr lvl="0">
              <a:spcBef>
                <a:spcPts val="0"/>
              </a:spcBef>
              <a:buClrTx/>
            </a:pPr>
            <a:r>
              <a:rPr lang="ru-RU" sz="1200" dirty="0">
                <a:solidFill>
                  <a:srgbClr val="002060"/>
                </a:solidFill>
              </a:rPr>
              <a:t>Игроки Либеро не могут быть капитаном команды или </a:t>
            </a:r>
          </a:p>
          <a:p>
            <a:pPr lvl="0">
              <a:spcBef>
                <a:spcPts val="0"/>
              </a:spcBef>
              <a:buClrTx/>
            </a:pPr>
            <a:r>
              <a:rPr lang="ru-RU" sz="1200" dirty="0">
                <a:solidFill>
                  <a:srgbClr val="002060"/>
                </a:solidFill>
              </a:rPr>
              <a:t>игровым капитаном. </a:t>
            </a:r>
          </a:p>
          <a:p>
            <a:pPr lvl="0" algn="ctr">
              <a:spcBef>
                <a:spcPts val="0"/>
              </a:spcBef>
              <a:buClrTx/>
            </a:pPr>
            <a:r>
              <a:rPr lang="ru-RU" sz="1200" b="1" dirty="0">
                <a:solidFill>
                  <a:srgbClr val="C00000"/>
                </a:solidFill>
              </a:rPr>
              <a:t>КАПИТАН</a:t>
            </a:r>
            <a:r>
              <a:rPr lang="ru-RU" sz="1200" dirty="0">
                <a:solidFill>
                  <a:prstClr val="black"/>
                </a:solidFill>
              </a:rPr>
              <a:t> </a:t>
            </a:r>
          </a:p>
          <a:p>
            <a:pPr lvl="0">
              <a:spcBef>
                <a:spcPts val="0"/>
              </a:spcBef>
              <a:buClrTx/>
            </a:pPr>
            <a:r>
              <a:rPr lang="ru-RU" sz="1200" dirty="0">
                <a:solidFill>
                  <a:prstClr val="black"/>
                </a:solidFill>
              </a:rPr>
              <a:t> </a:t>
            </a:r>
            <a:r>
              <a:rPr lang="ru-RU" sz="1200" dirty="0" smtClean="0">
                <a:solidFill>
                  <a:srgbClr val="FF0000"/>
                </a:solidFill>
              </a:rPr>
              <a:t>ПЕРЕД </a:t>
            </a:r>
            <a:r>
              <a:rPr lang="ru-RU" sz="1200" dirty="0">
                <a:solidFill>
                  <a:srgbClr val="FF0000"/>
                </a:solidFill>
              </a:rPr>
              <a:t>МАТЧЕМ </a:t>
            </a:r>
            <a:r>
              <a:rPr lang="ru-RU" sz="1200" dirty="0">
                <a:solidFill>
                  <a:srgbClr val="002060"/>
                </a:solidFill>
              </a:rPr>
              <a:t>капитан команды подписывает протокол и </a:t>
            </a:r>
          </a:p>
          <a:p>
            <a:pPr lvl="0">
              <a:spcBef>
                <a:spcPts val="0"/>
              </a:spcBef>
              <a:buClrTx/>
            </a:pPr>
            <a:r>
              <a:rPr lang="ru-RU" sz="1200" dirty="0">
                <a:solidFill>
                  <a:srgbClr val="002060"/>
                </a:solidFill>
              </a:rPr>
              <a:t>представляет свою команду на жеребьевке. </a:t>
            </a:r>
          </a:p>
          <a:p>
            <a:pPr lvl="0">
              <a:spcBef>
                <a:spcPts val="0"/>
              </a:spcBef>
              <a:buClrTx/>
            </a:pPr>
            <a:r>
              <a:rPr lang="ru-RU" sz="1200" dirty="0">
                <a:solidFill>
                  <a:srgbClr val="002060"/>
                </a:solidFill>
              </a:rPr>
              <a:t>  </a:t>
            </a:r>
            <a:r>
              <a:rPr lang="ru-RU" sz="1200" dirty="0">
                <a:solidFill>
                  <a:srgbClr val="FF0000"/>
                </a:solidFill>
              </a:rPr>
              <a:t>ВО ВРЕМЯ МАТЧА </a:t>
            </a:r>
            <a:r>
              <a:rPr lang="ru-RU" sz="1200" dirty="0">
                <a:solidFill>
                  <a:srgbClr val="002060"/>
                </a:solidFill>
              </a:rPr>
              <a:t>капитан команды является игровым </a:t>
            </a:r>
          </a:p>
          <a:p>
            <a:pPr lvl="0">
              <a:spcBef>
                <a:spcPts val="0"/>
              </a:spcBef>
              <a:buClrTx/>
            </a:pPr>
            <a:r>
              <a:rPr lang="ru-RU" sz="1200" dirty="0">
                <a:solidFill>
                  <a:srgbClr val="002060"/>
                </a:solidFill>
              </a:rPr>
              <a:t>капитаном, если он на площадке. Когда капитан команды не </a:t>
            </a:r>
          </a:p>
          <a:p>
            <a:pPr lvl="0">
              <a:spcBef>
                <a:spcPts val="0"/>
              </a:spcBef>
              <a:buClrTx/>
            </a:pPr>
            <a:r>
              <a:rPr lang="ru-RU" sz="1200" dirty="0">
                <a:solidFill>
                  <a:srgbClr val="002060"/>
                </a:solidFill>
              </a:rPr>
              <a:t>находится на площадке, тренер или капитан команды </a:t>
            </a:r>
          </a:p>
          <a:p>
            <a:pPr lvl="0">
              <a:spcBef>
                <a:spcPts val="0"/>
              </a:spcBef>
              <a:buClrTx/>
            </a:pPr>
            <a:r>
              <a:rPr lang="ru-RU" sz="1200" dirty="0">
                <a:solidFill>
                  <a:srgbClr val="002060"/>
                </a:solidFill>
              </a:rPr>
              <a:t>должен назначить другого игрока на площадке, но не </a:t>
            </a:r>
          </a:p>
          <a:p>
            <a:pPr lvl="0">
              <a:spcBef>
                <a:spcPts val="0"/>
              </a:spcBef>
              <a:buClrTx/>
            </a:pPr>
            <a:r>
              <a:rPr lang="ru-RU" sz="1200" dirty="0">
                <a:solidFill>
                  <a:srgbClr val="002060"/>
                </a:solidFill>
              </a:rPr>
              <a:t>Либеро, принять на себя роль игрового капитана. Этот </a:t>
            </a:r>
          </a:p>
          <a:p>
            <a:pPr lvl="0">
              <a:spcBef>
                <a:spcPts val="0"/>
              </a:spcBef>
              <a:buClrTx/>
            </a:pPr>
            <a:r>
              <a:rPr lang="ru-RU" sz="1200" dirty="0">
                <a:solidFill>
                  <a:srgbClr val="002060"/>
                </a:solidFill>
              </a:rPr>
              <a:t>игровой капитан сохраняет свои обязанности до своей </a:t>
            </a:r>
          </a:p>
          <a:p>
            <a:pPr lvl="0">
              <a:spcBef>
                <a:spcPts val="0"/>
              </a:spcBef>
              <a:buClrTx/>
            </a:pPr>
            <a:r>
              <a:rPr lang="ru-RU" sz="1200" dirty="0">
                <a:solidFill>
                  <a:srgbClr val="002060"/>
                </a:solidFill>
              </a:rPr>
              <a:t>замены, или возвращения капитана команды в игру, или до </a:t>
            </a:r>
          </a:p>
          <a:p>
            <a:pPr lvl="0">
              <a:spcBef>
                <a:spcPts val="0"/>
              </a:spcBef>
              <a:buClrTx/>
            </a:pPr>
            <a:r>
              <a:rPr lang="ru-RU" sz="1200" dirty="0">
                <a:solidFill>
                  <a:srgbClr val="002060"/>
                </a:solidFill>
              </a:rPr>
              <a:t>окончания партии. </a:t>
            </a:r>
          </a:p>
          <a:p>
            <a:pPr lvl="0">
              <a:spcBef>
                <a:spcPts val="0"/>
              </a:spcBef>
              <a:buClrTx/>
            </a:pPr>
            <a:r>
              <a:rPr lang="ru-RU" sz="1200" dirty="0">
                <a:solidFill>
                  <a:srgbClr val="002060"/>
                </a:solidFill>
              </a:rPr>
              <a:t> </a:t>
            </a:r>
            <a:r>
              <a:rPr lang="ru-RU" altLang="ru-RU" sz="1200" dirty="0">
                <a:solidFill>
                  <a:srgbClr val="FF0000"/>
                </a:solidFill>
              </a:rPr>
              <a:t>в отсутствие тренера: </a:t>
            </a:r>
          </a:p>
          <a:p>
            <a:pPr lvl="0" eaLnBrk="0" fontAlgn="base" hangingPunct="0">
              <a:spcBef>
                <a:spcPct val="50000"/>
              </a:spcBef>
              <a:spcAft>
                <a:spcPct val="0"/>
              </a:spcAft>
              <a:buClr>
                <a:srgbClr val="7FD13B"/>
              </a:buClr>
            </a:pPr>
            <a:r>
              <a:rPr lang="ru-RU" altLang="ru-RU" sz="1200" dirty="0">
                <a:solidFill>
                  <a:srgbClr val="D6ECFF">
                    <a:lumMod val="25000"/>
                  </a:srgbClr>
                </a:solidFill>
              </a:rPr>
              <a:t>запрашивать тайм-ауты и замены.</a:t>
            </a:r>
          </a:p>
          <a:p>
            <a:pPr lvl="0" algn="ctr">
              <a:spcBef>
                <a:spcPts val="0"/>
              </a:spcBef>
              <a:buClrTx/>
            </a:pPr>
            <a:r>
              <a:rPr lang="ru-RU" sz="1200" dirty="0">
                <a:solidFill>
                  <a:srgbClr val="0070C0"/>
                </a:solidFill>
              </a:rPr>
              <a:t> </a:t>
            </a:r>
          </a:p>
          <a:p>
            <a:pPr marL="365760" lvl="0" indent="-365760">
              <a:buClr>
                <a:srgbClr val="7FD13B"/>
              </a:buClr>
              <a:buFont typeface="Wingdings" pitchFamily="2" charset="2"/>
              <a:buChar char=""/>
            </a:pPr>
            <a:endParaRPr lang="ru-RU" sz="1200" dirty="0">
              <a:solidFill>
                <a:prstClr val="black">
                  <a:lumMod val="85000"/>
                  <a:lumOff val="15000"/>
                </a:prstClr>
              </a:solidFill>
            </a:endParaRPr>
          </a:p>
          <a:p>
            <a:endParaRPr lang="ru-RU" sz="1200" dirty="0"/>
          </a:p>
        </p:txBody>
      </p:sp>
    </p:spTree>
    <p:extLst>
      <p:ext uri="{BB962C8B-B14F-4D97-AF65-F5344CB8AC3E}">
        <p14:creationId xmlns:p14="http://schemas.microsoft.com/office/powerpoint/2010/main" val="9160852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40749"/>
            <a:ext cx="8478174" cy="3862596"/>
          </a:xfrm>
          <a:prstGeom prst="rect">
            <a:avLst/>
          </a:prstGeom>
        </p:spPr>
        <p:txBody>
          <a:bodyPr wrap="square">
            <a:spAutoFit/>
          </a:bodyPr>
          <a:lstStyle/>
          <a:p>
            <a:r>
              <a:rPr lang="ru-RU" sz="1400" dirty="0" smtClean="0"/>
              <a:t>                                                                 </a:t>
            </a:r>
            <a:r>
              <a:rPr lang="ru-RU" sz="1400" b="1" dirty="0" smtClean="0">
                <a:solidFill>
                  <a:srgbClr val="C00000"/>
                </a:solidFill>
              </a:rPr>
              <a:t>ЗАПРЕЩЕННЫЕ </a:t>
            </a:r>
            <a:r>
              <a:rPr lang="ru-RU" sz="1400" b="1" dirty="0">
                <a:solidFill>
                  <a:srgbClr val="C00000"/>
                </a:solidFill>
              </a:rPr>
              <a:t>ПРЕДМЕТЫ </a:t>
            </a:r>
          </a:p>
          <a:p>
            <a:r>
              <a:rPr lang="ru-RU" sz="1400" dirty="0"/>
              <a:t> </a:t>
            </a:r>
            <a:r>
              <a:rPr lang="ru-RU" sz="1400" dirty="0" smtClean="0">
                <a:solidFill>
                  <a:srgbClr val="002060"/>
                </a:solidFill>
              </a:rPr>
              <a:t>Запрещено </a:t>
            </a:r>
            <a:r>
              <a:rPr lang="ru-RU" sz="1400" dirty="0">
                <a:solidFill>
                  <a:srgbClr val="002060"/>
                </a:solidFill>
              </a:rPr>
              <a:t>носить предметы, которые могут привести к </a:t>
            </a:r>
          </a:p>
          <a:p>
            <a:r>
              <a:rPr lang="ru-RU" sz="1400" dirty="0">
                <a:solidFill>
                  <a:srgbClr val="002060"/>
                </a:solidFill>
              </a:rPr>
              <a:t>травме или дать искусственное преимущество игроку. </a:t>
            </a:r>
          </a:p>
          <a:p>
            <a:r>
              <a:rPr lang="ru-RU" sz="1400" dirty="0">
                <a:solidFill>
                  <a:srgbClr val="002060"/>
                </a:solidFill>
              </a:rPr>
              <a:t> </a:t>
            </a:r>
            <a:r>
              <a:rPr lang="ru-RU" sz="1400" dirty="0" smtClean="0">
                <a:solidFill>
                  <a:srgbClr val="002060"/>
                </a:solidFill>
              </a:rPr>
              <a:t> Игроки </a:t>
            </a:r>
            <a:r>
              <a:rPr lang="ru-RU" sz="1400" dirty="0">
                <a:solidFill>
                  <a:srgbClr val="002060"/>
                </a:solidFill>
              </a:rPr>
              <a:t>могут носить очки или линзы на свой собственный риск. </a:t>
            </a:r>
          </a:p>
          <a:p>
            <a:r>
              <a:rPr lang="ru-RU" sz="1400" dirty="0">
                <a:solidFill>
                  <a:srgbClr val="002060"/>
                </a:solidFill>
              </a:rPr>
              <a:t> </a:t>
            </a:r>
            <a:r>
              <a:rPr lang="ru-RU" sz="1400" dirty="0" smtClean="0">
                <a:solidFill>
                  <a:srgbClr val="002060"/>
                </a:solidFill>
              </a:rPr>
              <a:t>Компрессионные </a:t>
            </a:r>
            <a:r>
              <a:rPr lang="ru-RU" sz="1400" dirty="0">
                <a:solidFill>
                  <a:srgbClr val="002060"/>
                </a:solidFill>
              </a:rPr>
              <a:t>средства (защитные </a:t>
            </a:r>
          </a:p>
          <a:p>
            <a:r>
              <a:rPr lang="ru-RU" sz="1400" dirty="0" err="1">
                <a:solidFill>
                  <a:srgbClr val="002060"/>
                </a:solidFill>
              </a:rPr>
              <a:t>противотравматические</a:t>
            </a:r>
            <a:r>
              <a:rPr lang="ru-RU" sz="1400" dirty="0">
                <a:solidFill>
                  <a:srgbClr val="002060"/>
                </a:solidFill>
              </a:rPr>
              <a:t> накладки и приспособления) можно </a:t>
            </a:r>
          </a:p>
          <a:p>
            <a:r>
              <a:rPr lang="ru-RU" sz="1400" dirty="0">
                <a:solidFill>
                  <a:srgbClr val="002060"/>
                </a:solidFill>
              </a:rPr>
              <a:t>носить для защиты или поддержки. </a:t>
            </a:r>
          </a:p>
          <a:p>
            <a:r>
              <a:rPr lang="ru-RU" sz="1400" dirty="0">
                <a:solidFill>
                  <a:srgbClr val="002060"/>
                </a:solidFill>
              </a:rPr>
              <a:t> </a:t>
            </a:r>
            <a:r>
              <a:rPr lang="ru-RU" sz="1400" dirty="0" smtClean="0">
                <a:solidFill>
                  <a:srgbClr val="002060"/>
                </a:solidFill>
              </a:rPr>
              <a:t>На </a:t>
            </a:r>
            <a:r>
              <a:rPr lang="ru-RU" sz="1400" dirty="0">
                <a:solidFill>
                  <a:srgbClr val="002060"/>
                </a:solidFill>
              </a:rPr>
              <a:t>ФИВБ, Мировых и Официальных Соревнованиях </a:t>
            </a:r>
          </a:p>
          <a:p>
            <a:r>
              <a:rPr lang="ru-RU" sz="1400" dirty="0">
                <a:solidFill>
                  <a:srgbClr val="002060"/>
                </a:solidFill>
              </a:rPr>
              <a:t>для взрослых эти средства должны быть того же цвета, </a:t>
            </a:r>
          </a:p>
          <a:p>
            <a:r>
              <a:rPr lang="ru-RU" sz="1400" dirty="0">
                <a:solidFill>
                  <a:srgbClr val="002060"/>
                </a:solidFill>
              </a:rPr>
              <a:t>как и соответствующая часть </a:t>
            </a:r>
            <a:r>
              <a:rPr lang="ru-RU" sz="1400" dirty="0" smtClean="0">
                <a:solidFill>
                  <a:srgbClr val="002060"/>
                </a:solidFill>
              </a:rPr>
              <a:t>формы</a:t>
            </a:r>
          </a:p>
          <a:p>
            <a:pPr algn="ctr"/>
            <a:r>
              <a:rPr lang="ru-RU" altLang="ru-RU" sz="1400" b="1" dirty="0">
                <a:solidFill>
                  <a:srgbClr val="C00000"/>
                </a:solidFill>
                <a:ea typeface="+mj-ea"/>
                <a:cs typeface="+mj-cs"/>
              </a:rPr>
              <a:t>Перерывы</a:t>
            </a:r>
            <a:r>
              <a:rPr lang="en-GB" altLang="ru-RU" sz="1400" b="1" dirty="0">
                <a:solidFill>
                  <a:srgbClr val="C00000"/>
                </a:solidFill>
                <a:latin typeface="Times New Roman" pitchFamily="18" charset="0"/>
                <a:ea typeface="+mj-ea"/>
                <a:cs typeface="+mj-cs"/>
              </a:rPr>
              <a:t>, </a:t>
            </a:r>
            <a:r>
              <a:rPr lang="ru-RU" altLang="ru-RU" sz="1400" b="1" dirty="0">
                <a:solidFill>
                  <a:srgbClr val="C00000"/>
                </a:solidFill>
                <a:ea typeface="+mj-ea"/>
                <a:cs typeface="+mj-cs"/>
              </a:rPr>
              <a:t>Интервалы</a:t>
            </a:r>
            <a:r>
              <a:rPr lang="en-GB" altLang="ru-RU" sz="1400" b="1" dirty="0">
                <a:solidFill>
                  <a:srgbClr val="C00000"/>
                </a:solidFill>
                <a:latin typeface="Times New Roman" pitchFamily="18" charset="0"/>
                <a:ea typeface="+mj-ea"/>
                <a:cs typeface="+mj-cs"/>
              </a:rPr>
              <a:t> </a:t>
            </a:r>
            <a:r>
              <a:rPr lang="en-US" altLang="ru-RU" sz="1400" b="1" dirty="0">
                <a:solidFill>
                  <a:srgbClr val="C00000"/>
                </a:solidFill>
                <a:latin typeface="Times New Roman" pitchFamily="18" charset="0"/>
                <a:ea typeface="+mj-ea"/>
                <a:cs typeface="+mj-cs"/>
              </a:rPr>
              <a:t>и </a:t>
            </a:r>
            <a:r>
              <a:rPr lang="ru-RU" altLang="ru-RU" sz="1400" b="1" dirty="0" smtClean="0">
                <a:solidFill>
                  <a:srgbClr val="C00000"/>
                </a:solidFill>
                <a:ea typeface="+mj-ea"/>
                <a:cs typeface="+mj-cs"/>
              </a:rPr>
              <a:t>Задержки</a:t>
            </a:r>
          </a:p>
          <a:p>
            <a:pPr algn="ctr"/>
            <a:r>
              <a:rPr lang="ru-RU" altLang="ru-RU" sz="1400" dirty="0" smtClean="0">
                <a:solidFill>
                  <a:srgbClr val="C00000"/>
                </a:solidFill>
                <a:ea typeface="+mj-ea"/>
                <a:cs typeface="+mj-cs"/>
              </a:rPr>
              <a:t> </a:t>
            </a:r>
            <a:r>
              <a:rPr lang="ru-RU" altLang="ru-RU" sz="1400" b="1" dirty="0" smtClean="0">
                <a:solidFill>
                  <a:srgbClr val="D6ECFF">
                    <a:lumMod val="25000"/>
                  </a:srgbClr>
                </a:solidFill>
              </a:rPr>
              <a:t>Перерыв – </a:t>
            </a:r>
            <a:r>
              <a:rPr lang="ru-RU" altLang="ru-RU" sz="1400" dirty="0" smtClean="0">
                <a:solidFill>
                  <a:srgbClr val="D6ECFF">
                    <a:lumMod val="25000"/>
                  </a:srgbClr>
                </a:solidFill>
              </a:rPr>
              <a:t>это время между состоявшимся розыгрышем и свистком первого судьи для последующей подачи. </a:t>
            </a:r>
            <a:r>
              <a:rPr lang="ru-RU" altLang="ru-RU" sz="1400" b="1" dirty="0" smtClean="0">
                <a:solidFill>
                  <a:srgbClr val="D6ECFF">
                    <a:lumMod val="25000"/>
                  </a:srgbClr>
                </a:solidFill>
              </a:rPr>
              <a:t>Игровой перерыв</a:t>
            </a:r>
            <a:r>
              <a:rPr lang="ru-RU" altLang="ru-RU" sz="1400" dirty="0" smtClean="0">
                <a:solidFill>
                  <a:srgbClr val="D6ECFF">
                    <a:lumMod val="25000"/>
                  </a:srgbClr>
                </a:solidFill>
              </a:rPr>
              <a:t> – тайм-аут или замена.</a:t>
            </a:r>
          </a:p>
          <a:p>
            <a:pPr lvl="0" eaLnBrk="0" fontAlgn="base" hangingPunct="0">
              <a:spcBef>
                <a:spcPct val="50000"/>
              </a:spcBef>
              <a:spcAft>
                <a:spcPct val="0"/>
              </a:spcAft>
            </a:pPr>
            <a:r>
              <a:rPr lang="ru-RU" altLang="ru-RU" sz="1400" b="1" dirty="0" smtClean="0">
                <a:solidFill>
                  <a:srgbClr val="D6ECFF">
                    <a:lumMod val="25000"/>
                  </a:srgbClr>
                </a:solidFill>
              </a:rPr>
              <a:t>Интервал</a:t>
            </a:r>
            <a:r>
              <a:rPr lang="ru-RU" altLang="ru-RU" sz="1400" dirty="0" smtClean="0">
                <a:solidFill>
                  <a:srgbClr val="D6ECFF">
                    <a:lumMod val="25000"/>
                  </a:srgbClr>
                </a:solidFill>
              </a:rPr>
              <a:t> – это время между партиями. Все интервалы длятся три минуты. </a:t>
            </a:r>
            <a:r>
              <a:rPr lang="en-GB" altLang="ru-RU" sz="1400" b="1" dirty="0" smtClean="0">
                <a:solidFill>
                  <a:srgbClr val="D6ECFF">
                    <a:lumMod val="25000"/>
                  </a:srgbClr>
                </a:solidFill>
                <a:latin typeface="Times New Roman" pitchFamily="18" charset="0"/>
              </a:rPr>
              <a:t>ИСКЛЮЧИТЕЛЬНАЯ ЗАМЕНА</a:t>
            </a:r>
            <a:r>
              <a:rPr lang="ru-RU" altLang="ru-RU" sz="1400" dirty="0" smtClean="0">
                <a:solidFill>
                  <a:srgbClr val="D6ECFF">
                    <a:lumMod val="25000"/>
                  </a:srgbClr>
                </a:solidFill>
              </a:rPr>
              <a:t>Игрок (кроме Либеро), который не может продолжать играть вследствие травмы</a:t>
            </a:r>
            <a:r>
              <a:rPr lang="ru-RU" altLang="ru-RU" sz="1400" b="1" dirty="0" smtClean="0">
                <a:solidFill>
                  <a:srgbClr val="D6ECFF">
                    <a:lumMod val="25000"/>
                  </a:srgbClr>
                </a:solidFill>
              </a:rPr>
              <a:t> </a:t>
            </a:r>
            <a:r>
              <a:rPr lang="ru-RU" altLang="ru-RU" sz="1400" b="1" u="sng" dirty="0" smtClean="0">
                <a:solidFill>
                  <a:srgbClr val="D6ECFF">
                    <a:lumMod val="25000"/>
                  </a:srgbClr>
                </a:solidFill>
              </a:rPr>
              <a:t>или болезни</a:t>
            </a:r>
            <a:r>
              <a:rPr lang="ru-RU" altLang="ru-RU" sz="1400" b="1" dirty="0" smtClean="0">
                <a:solidFill>
                  <a:srgbClr val="D6ECFF">
                    <a:lumMod val="25000"/>
                  </a:srgbClr>
                </a:solidFill>
              </a:rPr>
              <a:t>, </a:t>
            </a:r>
            <a:r>
              <a:rPr lang="ru-RU" altLang="ru-RU" sz="1400" dirty="0" smtClean="0">
                <a:solidFill>
                  <a:srgbClr val="D6ECFF">
                    <a:lumMod val="25000"/>
                  </a:srgbClr>
                </a:solidFill>
              </a:rPr>
              <a:t>должен быть заменен согласно правилам замены</a:t>
            </a:r>
            <a:r>
              <a:rPr lang="ru-RU" altLang="ru-RU" sz="1400" b="1" dirty="0" smtClean="0">
                <a:solidFill>
                  <a:srgbClr val="D6ECFF">
                    <a:lumMod val="25000"/>
                  </a:srgbClr>
                </a:solidFill>
              </a:rPr>
              <a:t>.</a:t>
            </a:r>
            <a:r>
              <a:rPr lang="ru-RU" altLang="ru-RU" sz="1400" dirty="0" smtClean="0">
                <a:solidFill>
                  <a:srgbClr val="D6ECFF">
                    <a:lumMod val="25000"/>
                  </a:srgbClr>
                </a:solidFill>
              </a:rPr>
              <a:t>  Если это невозможно, команде дается право сделать ИСКЛЮЧИТЕЛЬНУЮ замену, сверх ограничений Правила</a:t>
            </a:r>
            <a:endParaRPr lang="ru-RU" sz="1400" dirty="0">
              <a:solidFill>
                <a:srgbClr val="002060"/>
              </a:solidFill>
            </a:endParaRPr>
          </a:p>
        </p:txBody>
      </p:sp>
      <p:sp>
        <p:nvSpPr>
          <p:cNvPr id="3" name="Прямоугольник 2"/>
          <p:cNvSpPr/>
          <p:nvPr/>
        </p:nvSpPr>
        <p:spPr>
          <a:xfrm>
            <a:off x="3347864" y="3703290"/>
            <a:ext cx="1395318" cy="338554"/>
          </a:xfrm>
          <a:prstGeom prst="rect">
            <a:avLst/>
          </a:prstGeom>
        </p:spPr>
        <p:txBody>
          <a:bodyPr wrap="none">
            <a:spAutoFit/>
          </a:bodyPr>
          <a:lstStyle/>
          <a:p>
            <a:r>
              <a:rPr lang="ru-RU" altLang="ru-RU" sz="1600" b="1" dirty="0">
                <a:solidFill>
                  <a:srgbClr val="C00000"/>
                </a:solidFill>
                <a:ea typeface="+mj-ea"/>
                <a:cs typeface="+mj-cs"/>
              </a:rPr>
              <a:t>Линия атаки</a:t>
            </a:r>
            <a:endParaRPr lang="ru-RU" sz="1600" b="1" dirty="0"/>
          </a:p>
        </p:txBody>
      </p:sp>
      <p:sp>
        <p:nvSpPr>
          <p:cNvPr id="4" name="Прямоугольник 3"/>
          <p:cNvSpPr/>
          <p:nvPr/>
        </p:nvSpPr>
        <p:spPr>
          <a:xfrm>
            <a:off x="0" y="4041844"/>
            <a:ext cx="9144000" cy="2893100"/>
          </a:xfrm>
          <a:prstGeom prst="rect">
            <a:avLst/>
          </a:prstGeom>
        </p:spPr>
        <p:txBody>
          <a:bodyPr wrap="square">
            <a:spAutoFit/>
          </a:bodyPr>
          <a:lstStyle/>
          <a:p>
            <a:pPr lvl="0" algn="just" eaLnBrk="0" fontAlgn="base" hangingPunct="0">
              <a:spcBef>
                <a:spcPct val="0"/>
              </a:spcBef>
              <a:spcAft>
                <a:spcPct val="0"/>
              </a:spcAft>
            </a:pPr>
            <a:r>
              <a:rPr lang="ru-RU" altLang="ru-RU" sz="1400" dirty="0">
                <a:solidFill>
                  <a:srgbClr val="D6ECFF">
                    <a:lumMod val="25000"/>
                  </a:srgbClr>
                </a:solidFill>
              </a:rPr>
              <a:t>На каждой площадке линия атаки, задний край которой нанесен на расстоянии 3 м от оси средней линии, ограничивает переднюю зону. </a:t>
            </a:r>
          </a:p>
          <a:p>
            <a:pPr lvl="0" algn="just" eaLnBrk="0" fontAlgn="base" hangingPunct="0">
              <a:spcBef>
                <a:spcPct val="0"/>
              </a:spcBef>
              <a:spcAft>
                <a:spcPct val="0"/>
              </a:spcAft>
            </a:pPr>
            <a:r>
              <a:rPr lang="ru-RU" altLang="ru-RU" sz="1400" b="1" dirty="0">
                <a:solidFill>
                  <a:srgbClr val="D6ECFF">
                    <a:lumMod val="25000"/>
                  </a:srgbClr>
                </a:solidFill>
              </a:rPr>
              <a:t>Для ФИВБ Мировых и Официальных Соревнований линия атаки продолжена дополнительными пунктирными линиями от боковых линий пятью 15-см короткими линиями шириной 5 см, нанесенными через 20 см, общей длиной 1,75 м. </a:t>
            </a:r>
            <a:r>
              <a:rPr lang="ru-RU" altLang="ru-RU" sz="1400" b="1" dirty="0">
                <a:solidFill>
                  <a:srgbClr val="FF0000"/>
                </a:solidFill>
              </a:rPr>
              <a:t>"Ограничительная линия тренера" (пунктирная линия, которая продолжается от линии атаки до лицевой линии площадки параллельно боковой линии на расстоянии 1,75 м от нее) состоит из 15-см коротких линий, нанесенных через 20 см, чтобы обозначить ограничение зоны действия тренера</a:t>
            </a:r>
            <a:r>
              <a:rPr lang="ru-RU" altLang="ru-RU" sz="1400" b="1" dirty="0" smtClean="0">
                <a:solidFill>
                  <a:srgbClr val="FF0000"/>
                </a:solidFill>
              </a:rPr>
              <a:t>.</a:t>
            </a:r>
          </a:p>
          <a:p>
            <a:pPr lvl="0" algn="just" eaLnBrk="0" fontAlgn="base" hangingPunct="0">
              <a:spcBef>
                <a:spcPct val="0"/>
              </a:spcBef>
              <a:spcAft>
                <a:spcPct val="0"/>
              </a:spcAft>
            </a:pPr>
            <a:endParaRPr lang="ru-RU" altLang="ru-RU" sz="1400" b="1" dirty="0">
              <a:solidFill>
                <a:srgbClr val="FF0000"/>
              </a:solidFill>
            </a:endParaRPr>
          </a:p>
          <a:p>
            <a:pPr lvl="0" algn="just" eaLnBrk="0" fontAlgn="base" hangingPunct="0">
              <a:spcBef>
                <a:spcPct val="0"/>
              </a:spcBef>
              <a:spcAft>
                <a:spcPct val="0"/>
              </a:spcAft>
            </a:pPr>
            <a:endParaRPr lang="ru-RU" altLang="ru-RU" sz="1400" b="1" dirty="0" smtClean="0">
              <a:solidFill>
                <a:srgbClr val="FF0000"/>
              </a:solidFill>
            </a:endParaRPr>
          </a:p>
          <a:p>
            <a:pPr lvl="0" algn="just" eaLnBrk="0" fontAlgn="base" hangingPunct="0">
              <a:spcBef>
                <a:spcPct val="0"/>
              </a:spcBef>
              <a:spcAft>
                <a:spcPct val="0"/>
              </a:spcAft>
            </a:pPr>
            <a:endParaRPr lang="ru-RU" altLang="ru-RU" sz="1400" b="1" dirty="0">
              <a:solidFill>
                <a:srgbClr val="FF0000"/>
              </a:solidFill>
            </a:endParaRPr>
          </a:p>
          <a:p>
            <a:pPr lvl="0" algn="just" eaLnBrk="0" fontAlgn="base" hangingPunct="0">
              <a:spcBef>
                <a:spcPct val="0"/>
              </a:spcBef>
              <a:spcAft>
                <a:spcPct val="0"/>
              </a:spcAft>
            </a:pPr>
            <a:endParaRPr lang="ru-RU" altLang="ru-RU" sz="1400" b="1" dirty="0" smtClean="0">
              <a:solidFill>
                <a:srgbClr val="FF0000"/>
              </a:solidFill>
            </a:endParaRPr>
          </a:p>
          <a:p>
            <a:pPr lvl="0" algn="just" eaLnBrk="0" fontAlgn="base" hangingPunct="0">
              <a:spcBef>
                <a:spcPct val="0"/>
              </a:spcBef>
              <a:spcAft>
                <a:spcPct val="0"/>
              </a:spcAft>
            </a:pPr>
            <a:endParaRPr lang="ru-RU" altLang="ru-RU" sz="1400" b="1" dirty="0">
              <a:solidFill>
                <a:srgbClr val="FF0000"/>
              </a:solidFill>
            </a:endParaRPr>
          </a:p>
        </p:txBody>
      </p:sp>
      <p:pic>
        <p:nvPicPr>
          <p:cNvPr id="5" name="Рисунок 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035622" y="5661248"/>
            <a:ext cx="1368151" cy="1015993"/>
          </a:xfrm>
          <a:prstGeom prst="rect">
            <a:avLst/>
          </a:prstGeom>
        </p:spPr>
      </p:pic>
    </p:spTree>
    <p:extLst>
      <p:ext uri="{BB962C8B-B14F-4D97-AF65-F5344CB8AC3E}">
        <p14:creationId xmlns:p14="http://schemas.microsoft.com/office/powerpoint/2010/main" val="7235733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252520" cy="9710351"/>
          </a:xfrm>
          <a:prstGeom prst="rect">
            <a:avLst/>
          </a:prstGeom>
        </p:spPr>
        <p:txBody>
          <a:bodyPr wrap="square">
            <a:spAutoFit/>
          </a:bodyPr>
          <a:lstStyle/>
          <a:p>
            <a:pPr algn="ctr"/>
            <a:r>
              <a:rPr lang="ru-RU" sz="1400" b="1" dirty="0">
                <a:solidFill>
                  <a:srgbClr val="C00000"/>
                </a:solidFill>
              </a:rPr>
              <a:t>ИСКЛЮЧИТЕЛЬНАЯ ЗАМЕНА </a:t>
            </a:r>
          </a:p>
          <a:p>
            <a:r>
              <a:rPr lang="ru-RU" dirty="0"/>
              <a:t> </a:t>
            </a:r>
            <a:r>
              <a:rPr lang="ru-RU" sz="1400" dirty="0" smtClean="0">
                <a:solidFill>
                  <a:srgbClr val="002060"/>
                </a:solidFill>
              </a:rPr>
              <a:t>Игрок </a:t>
            </a:r>
            <a:r>
              <a:rPr lang="ru-RU" sz="1400" dirty="0">
                <a:solidFill>
                  <a:srgbClr val="002060"/>
                </a:solidFill>
              </a:rPr>
              <a:t>(кроме Либеро), который не может продолжать играть </a:t>
            </a:r>
          </a:p>
          <a:p>
            <a:r>
              <a:rPr lang="ru-RU" sz="1400" dirty="0">
                <a:solidFill>
                  <a:srgbClr val="002060"/>
                </a:solidFill>
              </a:rPr>
              <a:t>вследствие травмы или болезни, должен быть заменен в </a:t>
            </a:r>
          </a:p>
          <a:p>
            <a:r>
              <a:rPr lang="ru-RU" sz="1400" dirty="0">
                <a:solidFill>
                  <a:srgbClr val="002060"/>
                </a:solidFill>
              </a:rPr>
              <a:t>соответствии с правилами замены. Если это невозможно, </a:t>
            </a:r>
          </a:p>
          <a:p>
            <a:r>
              <a:rPr lang="ru-RU" sz="1400" dirty="0">
                <a:solidFill>
                  <a:srgbClr val="002060"/>
                </a:solidFill>
              </a:rPr>
              <a:t>команде дается право сделать ИСКЛЮЧИТЕЛЬНУЮ замену </a:t>
            </a:r>
          </a:p>
          <a:p>
            <a:r>
              <a:rPr lang="ru-RU" sz="1400" dirty="0">
                <a:solidFill>
                  <a:srgbClr val="002060"/>
                </a:solidFill>
              </a:rPr>
              <a:t>сверх </a:t>
            </a:r>
            <a:r>
              <a:rPr lang="ru-RU" sz="1400" dirty="0" smtClean="0">
                <a:solidFill>
                  <a:srgbClr val="002060"/>
                </a:solidFill>
              </a:rPr>
              <a:t>ограничений</a:t>
            </a:r>
            <a:endParaRPr lang="ru-RU" sz="1400" dirty="0">
              <a:solidFill>
                <a:srgbClr val="002060"/>
              </a:solidFill>
            </a:endParaRPr>
          </a:p>
          <a:p>
            <a:r>
              <a:rPr lang="ru-RU" sz="1400" dirty="0">
                <a:solidFill>
                  <a:srgbClr val="002060"/>
                </a:solidFill>
              </a:rPr>
              <a:t> </a:t>
            </a:r>
            <a:r>
              <a:rPr lang="ru-RU" sz="1400" dirty="0" smtClean="0">
                <a:solidFill>
                  <a:srgbClr val="002060"/>
                </a:solidFill>
              </a:rPr>
              <a:t>Исключительная </a:t>
            </a:r>
            <a:r>
              <a:rPr lang="ru-RU" sz="1400" dirty="0">
                <a:solidFill>
                  <a:srgbClr val="002060"/>
                </a:solidFill>
              </a:rPr>
              <a:t>замена означает, что любой игрок, </a:t>
            </a:r>
          </a:p>
          <a:p>
            <a:r>
              <a:rPr lang="ru-RU" sz="1400" dirty="0">
                <a:solidFill>
                  <a:srgbClr val="002060"/>
                </a:solidFill>
              </a:rPr>
              <a:t>который не находится на площадке во время </a:t>
            </a:r>
          </a:p>
          <a:p>
            <a:r>
              <a:rPr lang="ru-RU" sz="1400" dirty="0">
                <a:solidFill>
                  <a:srgbClr val="002060"/>
                </a:solidFill>
              </a:rPr>
              <a:t>травмы/заболевания, кроме: Либеро, второго Либеро или </a:t>
            </a:r>
          </a:p>
          <a:p>
            <a:r>
              <a:rPr lang="ru-RU" sz="1400" dirty="0">
                <a:solidFill>
                  <a:srgbClr val="002060"/>
                </a:solidFill>
              </a:rPr>
              <a:t>замещенного ими игрока, может заменить в игре </a:t>
            </a:r>
          </a:p>
          <a:p>
            <a:r>
              <a:rPr lang="ru-RU" sz="1400" dirty="0">
                <a:solidFill>
                  <a:srgbClr val="002060"/>
                </a:solidFill>
              </a:rPr>
              <a:t>травмированного/заболевшего игрока. Замененному </a:t>
            </a:r>
          </a:p>
          <a:p>
            <a:r>
              <a:rPr lang="ru-RU" sz="1400" dirty="0">
                <a:solidFill>
                  <a:srgbClr val="002060"/>
                </a:solidFill>
              </a:rPr>
              <a:t>травмированному/заболевшему игроку не разрешено </a:t>
            </a:r>
          </a:p>
          <a:p>
            <a:r>
              <a:rPr lang="ru-RU" sz="1400" dirty="0">
                <a:solidFill>
                  <a:srgbClr val="002060"/>
                </a:solidFill>
              </a:rPr>
              <a:t>вернуться в игру в матче. </a:t>
            </a:r>
          </a:p>
          <a:p>
            <a:r>
              <a:rPr lang="ru-RU" sz="1400" dirty="0">
                <a:solidFill>
                  <a:srgbClr val="002060"/>
                </a:solidFill>
              </a:rPr>
              <a:t> </a:t>
            </a:r>
            <a:r>
              <a:rPr lang="ru-RU" sz="1400" dirty="0" smtClean="0">
                <a:solidFill>
                  <a:srgbClr val="002060"/>
                </a:solidFill>
              </a:rPr>
              <a:t>Исключительная </a:t>
            </a:r>
            <a:r>
              <a:rPr lang="ru-RU" sz="1400" dirty="0">
                <a:solidFill>
                  <a:srgbClr val="002060"/>
                </a:solidFill>
              </a:rPr>
              <a:t>замена ни в каком случае не может </a:t>
            </a:r>
          </a:p>
          <a:p>
            <a:r>
              <a:rPr lang="ru-RU" sz="1400" dirty="0">
                <a:solidFill>
                  <a:srgbClr val="002060"/>
                </a:solidFill>
              </a:rPr>
              <a:t>считаться обычной заменой, но должна быть записана в </a:t>
            </a:r>
          </a:p>
          <a:p>
            <a:r>
              <a:rPr lang="ru-RU" sz="1400" dirty="0">
                <a:solidFill>
                  <a:srgbClr val="002060"/>
                </a:solidFill>
              </a:rPr>
              <a:t>протоколе как одна из общего числа замен в партии и матче. </a:t>
            </a:r>
            <a:endParaRPr lang="ru-RU" sz="1400" dirty="0" smtClean="0">
              <a:solidFill>
                <a:srgbClr val="002060"/>
              </a:solidFill>
            </a:endParaRPr>
          </a:p>
          <a:p>
            <a:pPr algn="ctr"/>
            <a:r>
              <a:rPr lang="en-GB" altLang="ru-RU" sz="1400" b="1" dirty="0" smtClean="0">
                <a:solidFill>
                  <a:srgbClr val="C00000"/>
                </a:solidFill>
                <a:latin typeface="Times New Roman" pitchFamily="18" charset="0"/>
                <a:ea typeface="+mj-ea"/>
                <a:cs typeface="+mj-cs"/>
              </a:rPr>
              <a:t>ПРОЦЕДУРА ЗАМЕНЫ</a:t>
            </a:r>
            <a:endParaRPr lang="ru-RU" altLang="ru-RU" sz="1400" dirty="0">
              <a:solidFill>
                <a:srgbClr val="002060"/>
              </a:solidFill>
            </a:endParaRPr>
          </a:p>
          <a:p>
            <a:pPr algn="ctr"/>
            <a:r>
              <a:rPr lang="en-GB" altLang="ru-RU" sz="1400" kern="0" dirty="0" smtClean="0">
                <a:solidFill>
                  <a:srgbClr val="D6ECFF">
                    <a:lumMod val="25000"/>
                  </a:srgbClr>
                </a:solidFill>
                <a:latin typeface="Times New Roman" pitchFamily="18" charset="0"/>
              </a:rPr>
              <a:t>a</a:t>
            </a:r>
            <a:r>
              <a:rPr lang="ru-RU" altLang="ru-RU" sz="1400" kern="0" dirty="0" smtClean="0">
                <a:solidFill>
                  <a:srgbClr val="D6ECFF">
                    <a:lumMod val="25000"/>
                  </a:srgbClr>
                </a:solidFill>
              </a:rPr>
              <a:t>   </a:t>
            </a:r>
            <a:r>
              <a:rPr lang="ru-RU" altLang="ru-RU" sz="1400" kern="0" dirty="0">
                <a:solidFill>
                  <a:srgbClr val="D6ECFF">
                    <a:lumMod val="25000"/>
                  </a:srgbClr>
                </a:solidFill>
              </a:rPr>
              <a:t>Фактическим запросом замены </a:t>
            </a:r>
            <a:r>
              <a:rPr lang="ru-RU" altLang="ru-RU" sz="1400" b="1" u="sng" kern="0" dirty="0">
                <a:solidFill>
                  <a:srgbClr val="D6ECFF">
                    <a:lumMod val="25000"/>
                  </a:srgbClr>
                </a:solidFill>
              </a:rPr>
              <a:t>является вход заменяющего игрока (игроков) готового к игре в зону замены</a:t>
            </a:r>
            <a:r>
              <a:rPr lang="ru-RU" altLang="ru-RU" sz="1400" kern="0" dirty="0">
                <a:solidFill>
                  <a:srgbClr val="D6ECFF">
                    <a:lumMod val="25000"/>
                  </a:srgbClr>
                </a:solidFill>
              </a:rPr>
              <a:t> во время обычного перерыва.</a:t>
            </a:r>
          </a:p>
          <a:p>
            <a:pPr lvl="0" eaLnBrk="0" fontAlgn="base" hangingPunct="0">
              <a:spcBef>
                <a:spcPct val="50000"/>
              </a:spcBef>
              <a:spcAft>
                <a:spcPct val="0"/>
              </a:spcAft>
              <a:defRPr/>
            </a:pPr>
            <a:r>
              <a:rPr lang="ru-RU" altLang="ru-RU" sz="1400" kern="0" dirty="0">
                <a:solidFill>
                  <a:srgbClr val="D6ECFF">
                    <a:lumMod val="25000"/>
                  </a:srgbClr>
                </a:solidFill>
              </a:rPr>
              <a:t>б  Если это не выполнено, замена не предоставляется, а команда подвергается санкции за задержку.</a:t>
            </a:r>
            <a:r>
              <a:rPr lang="en-GB" altLang="ru-RU" sz="1400" kern="0" dirty="0">
                <a:solidFill>
                  <a:srgbClr val="D6ECFF">
                    <a:lumMod val="25000"/>
                  </a:srgbClr>
                </a:solidFill>
                <a:latin typeface="Times New Roman" pitchFamily="18" charset="0"/>
              </a:rPr>
              <a:t>c</a:t>
            </a:r>
            <a:r>
              <a:rPr lang="ru-RU" altLang="ru-RU" sz="1400" kern="0" dirty="0">
                <a:solidFill>
                  <a:srgbClr val="D6ECFF">
                    <a:lumMod val="25000"/>
                  </a:srgbClr>
                </a:solidFill>
              </a:rPr>
              <a:t> Запрос замены </a:t>
            </a:r>
            <a:r>
              <a:rPr lang="ru-RU" altLang="ru-RU" sz="1400" b="1" u="sng" kern="0" dirty="0">
                <a:solidFill>
                  <a:srgbClr val="D6ECFF">
                    <a:lumMod val="25000"/>
                  </a:srgbClr>
                </a:solidFill>
              </a:rPr>
              <a:t>подтверждает и объявляет секретарь или второй судья</a:t>
            </a:r>
            <a:r>
              <a:rPr lang="ru-RU" altLang="ru-RU" sz="1400" kern="0" dirty="0">
                <a:solidFill>
                  <a:srgbClr val="D6ECFF">
                    <a:lumMod val="25000"/>
                  </a:srgbClr>
                </a:solidFill>
              </a:rPr>
              <a:t>, используя зуммер или свисток </a:t>
            </a:r>
          </a:p>
          <a:p>
            <a:pPr lvl="0" eaLnBrk="0" fontAlgn="base" hangingPunct="0">
              <a:spcBef>
                <a:spcPct val="50000"/>
              </a:spcBef>
              <a:spcAft>
                <a:spcPct val="0"/>
              </a:spcAft>
              <a:defRPr/>
            </a:pPr>
            <a:r>
              <a:rPr lang="ru-RU" altLang="ru-RU" sz="1400" kern="0" dirty="0">
                <a:solidFill>
                  <a:srgbClr val="D6ECFF">
                    <a:lumMod val="25000"/>
                  </a:srgbClr>
                </a:solidFill>
              </a:rPr>
              <a:t>Если команда намерена сделать более одной замены, все заменяющие игроки должны </a:t>
            </a:r>
            <a:r>
              <a:rPr lang="ru-RU" altLang="ru-RU" sz="1400" b="1" u="sng" kern="0" dirty="0">
                <a:solidFill>
                  <a:srgbClr val="D6ECFF">
                    <a:lumMod val="25000"/>
                  </a:srgbClr>
                </a:solidFill>
              </a:rPr>
              <a:t>явиться в зону замены одновременно, чтобы считаться одним запросом</a:t>
            </a:r>
            <a:r>
              <a:rPr lang="ru-RU" altLang="ru-RU" sz="1400" kern="0" dirty="0">
                <a:solidFill>
                  <a:srgbClr val="D6ECFF">
                    <a:lumMod val="25000"/>
                  </a:srgbClr>
                </a:solidFill>
              </a:rPr>
              <a:t>. В этом случае замены должны быть сделаны последовательно, одна пара игроков за другой.</a:t>
            </a:r>
          </a:p>
          <a:p>
            <a:pPr lvl="0" algn="ctr"/>
            <a:r>
              <a:rPr lang="ru-RU" sz="1400" b="1" dirty="0">
                <a:solidFill>
                  <a:srgbClr val="C00000"/>
                </a:solidFill>
              </a:rPr>
              <a:t>ОГРАНИЧЕНИЕ ЗАМЕН </a:t>
            </a:r>
          </a:p>
          <a:p>
            <a:pPr lvl="0"/>
            <a:r>
              <a:rPr lang="ru-RU" sz="1400" dirty="0">
                <a:solidFill>
                  <a:prstClr val="black"/>
                </a:solidFill>
              </a:rPr>
              <a:t> </a:t>
            </a:r>
            <a:r>
              <a:rPr lang="ru-RU" sz="1400" dirty="0">
                <a:solidFill>
                  <a:srgbClr val="002060"/>
                </a:solidFill>
              </a:rPr>
              <a:t>1. Игрок начальной расстановки может выйти из игры, но </a:t>
            </a:r>
          </a:p>
          <a:p>
            <a:pPr lvl="0"/>
            <a:r>
              <a:rPr lang="ru-RU" sz="1400" dirty="0">
                <a:solidFill>
                  <a:srgbClr val="002060"/>
                </a:solidFill>
              </a:rPr>
              <a:t>только один раз в партии, и войти вновь, но только один раз </a:t>
            </a:r>
          </a:p>
          <a:p>
            <a:pPr lvl="0"/>
            <a:r>
              <a:rPr lang="ru-RU" sz="1400" dirty="0">
                <a:solidFill>
                  <a:srgbClr val="002060"/>
                </a:solidFill>
              </a:rPr>
              <a:t>в партии и только на свою прежнюю позицию в расстановке. </a:t>
            </a:r>
          </a:p>
          <a:p>
            <a:pPr lvl="0"/>
            <a:r>
              <a:rPr lang="ru-RU" sz="1400" dirty="0">
                <a:solidFill>
                  <a:srgbClr val="002060"/>
                </a:solidFill>
              </a:rPr>
              <a:t> 2. Заменяющий игрок может войти в игру на место игрока </a:t>
            </a:r>
          </a:p>
          <a:p>
            <a:pPr lvl="0"/>
            <a:r>
              <a:rPr lang="ru-RU" sz="1400" dirty="0">
                <a:solidFill>
                  <a:srgbClr val="002060"/>
                </a:solidFill>
              </a:rPr>
              <a:t>начальной расстановки, но только один раз в партии, и </a:t>
            </a:r>
          </a:p>
          <a:p>
            <a:pPr lvl="0"/>
            <a:r>
              <a:rPr lang="ru-RU" sz="1400" dirty="0">
                <a:solidFill>
                  <a:srgbClr val="002060"/>
                </a:solidFill>
              </a:rPr>
              <a:t>может быть заменен только этим же стартовым игроком. </a:t>
            </a:r>
          </a:p>
          <a:p>
            <a:pPr lvl="0" eaLnBrk="0" fontAlgn="base" hangingPunct="0">
              <a:spcBef>
                <a:spcPct val="50000"/>
              </a:spcBef>
              <a:spcAft>
                <a:spcPct val="0"/>
              </a:spcAft>
              <a:defRPr/>
            </a:pPr>
            <a:endParaRPr lang="ru-RU" sz="1400" kern="0" dirty="0">
              <a:solidFill>
                <a:srgbClr val="D6ECFF">
                  <a:lumMod val="25000"/>
                </a:srgbClr>
              </a:solidFill>
            </a:endParaRPr>
          </a:p>
          <a:p>
            <a:endParaRPr lang="ru-RU" sz="1400" dirty="0" smtClean="0">
              <a:solidFill>
                <a:srgbClr val="002060"/>
              </a:solidFill>
            </a:endParaRPr>
          </a:p>
          <a:p>
            <a:endParaRPr lang="ru-RU" sz="1400" dirty="0">
              <a:solidFill>
                <a:srgbClr val="002060"/>
              </a:solidFill>
            </a:endParaRPr>
          </a:p>
          <a:p>
            <a:endParaRPr lang="ru-RU" sz="1400" dirty="0" smtClean="0">
              <a:solidFill>
                <a:srgbClr val="002060"/>
              </a:solidFill>
            </a:endParaRPr>
          </a:p>
          <a:p>
            <a:endParaRPr lang="ru-RU" sz="1400" dirty="0">
              <a:solidFill>
                <a:srgbClr val="002060"/>
              </a:solidFill>
            </a:endParaRPr>
          </a:p>
          <a:p>
            <a:endParaRPr lang="ru-RU" sz="1400" dirty="0" smtClean="0">
              <a:solidFill>
                <a:srgbClr val="002060"/>
              </a:solidFill>
            </a:endParaRPr>
          </a:p>
          <a:p>
            <a:endParaRPr lang="ru-RU" sz="1400" dirty="0">
              <a:solidFill>
                <a:srgbClr val="002060"/>
              </a:solidFill>
            </a:endParaRPr>
          </a:p>
          <a:p>
            <a:endParaRPr lang="ru-RU" sz="1400" dirty="0" smtClean="0">
              <a:solidFill>
                <a:srgbClr val="002060"/>
              </a:solidFill>
            </a:endParaRPr>
          </a:p>
          <a:p>
            <a:endParaRPr lang="ru-RU" sz="1400" dirty="0">
              <a:solidFill>
                <a:srgbClr val="002060"/>
              </a:solidFill>
            </a:endParaRPr>
          </a:p>
          <a:p>
            <a:endParaRPr lang="ru-RU" sz="1400" dirty="0" smtClean="0">
              <a:solidFill>
                <a:srgbClr val="002060"/>
              </a:solidFill>
            </a:endParaRPr>
          </a:p>
          <a:p>
            <a:endParaRPr lang="ru-RU" sz="1400" dirty="0">
              <a:solidFill>
                <a:srgbClr val="002060"/>
              </a:solidFill>
            </a:endParaRPr>
          </a:p>
        </p:txBody>
      </p:sp>
    </p:spTree>
    <p:extLst>
      <p:ext uri="{BB962C8B-B14F-4D97-AF65-F5344CB8AC3E}">
        <p14:creationId xmlns:p14="http://schemas.microsoft.com/office/powerpoint/2010/main" val="9025095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3024" y="260648"/>
            <a:ext cx="9217024" cy="7494359"/>
          </a:xfrm>
          <a:prstGeom prst="rect">
            <a:avLst/>
          </a:prstGeom>
        </p:spPr>
        <p:txBody>
          <a:bodyPr wrap="square">
            <a:spAutoFit/>
          </a:bodyPr>
          <a:lstStyle/>
          <a:p>
            <a:pPr algn="ctr"/>
            <a:r>
              <a:rPr lang="ru-RU" sz="1400" b="1" dirty="0">
                <a:solidFill>
                  <a:srgbClr val="C00000"/>
                </a:solidFill>
              </a:rPr>
              <a:t>ЗАСЛОН</a:t>
            </a:r>
            <a:r>
              <a:rPr lang="ru-RU" sz="2000" dirty="0"/>
              <a:t> </a:t>
            </a:r>
            <a:endParaRPr lang="ru-RU" dirty="0"/>
          </a:p>
          <a:p>
            <a:r>
              <a:rPr lang="ru-RU" sz="1400" dirty="0" smtClean="0">
                <a:solidFill>
                  <a:srgbClr val="002060"/>
                </a:solidFill>
              </a:rPr>
              <a:t>1. </a:t>
            </a:r>
            <a:r>
              <a:rPr lang="ru-RU" sz="1400" dirty="0">
                <a:solidFill>
                  <a:srgbClr val="002060"/>
                </a:solidFill>
              </a:rPr>
              <a:t>Игроки подающей команды не должны индивидуальным или </a:t>
            </a:r>
          </a:p>
          <a:p>
            <a:r>
              <a:rPr lang="ru-RU" sz="1400" dirty="0">
                <a:solidFill>
                  <a:srgbClr val="002060"/>
                </a:solidFill>
              </a:rPr>
              <a:t>групповым заслоном мешать своим соперникам видеть </a:t>
            </a:r>
          </a:p>
          <a:p>
            <a:r>
              <a:rPr lang="ru-RU" sz="1400" dirty="0">
                <a:solidFill>
                  <a:srgbClr val="002060"/>
                </a:solidFill>
              </a:rPr>
              <a:t>подающего и траекторию полета мяча. </a:t>
            </a:r>
          </a:p>
          <a:p>
            <a:r>
              <a:rPr lang="ru-RU" sz="1400" dirty="0">
                <a:solidFill>
                  <a:srgbClr val="002060"/>
                </a:solidFill>
              </a:rPr>
              <a:t> </a:t>
            </a:r>
            <a:r>
              <a:rPr lang="ru-RU" sz="1400" dirty="0" smtClean="0">
                <a:solidFill>
                  <a:srgbClr val="002060"/>
                </a:solidFill>
              </a:rPr>
              <a:t>2. </a:t>
            </a:r>
            <a:r>
              <a:rPr lang="ru-RU" sz="1400" dirty="0">
                <a:solidFill>
                  <a:srgbClr val="002060"/>
                </a:solidFill>
              </a:rPr>
              <a:t>Игрок или группа игроков подающей команды ставят заслон, </a:t>
            </a:r>
          </a:p>
          <a:p>
            <a:r>
              <a:rPr lang="ru-RU" sz="1400" dirty="0">
                <a:solidFill>
                  <a:srgbClr val="002060"/>
                </a:solidFill>
              </a:rPr>
              <a:t>размахивая руками, прыгая или перемещаясь вдоль сетки </a:t>
            </a:r>
          </a:p>
          <a:p>
            <a:r>
              <a:rPr lang="ru-RU" sz="1400" dirty="0">
                <a:solidFill>
                  <a:srgbClr val="002060"/>
                </a:solidFill>
              </a:rPr>
              <a:t>во время выполнения подачи, или образуют группу, чтобы </a:t>
            </a:r>
          </a:p>
          <a:p>
            <a:r>
              <a:rPr lang="ru-RU" sz="1400" dirty="0">
                <a:solidFill>
                  <a:srgbClr val="002060"/>
                </a:solidFill>
              </a:rPr>
              <a:t>скрыть подающего и траекторию полета мяча. </a:t>
            </a:r>
            <a:endParaRPr lang="ru-RU" sz="1400" dirty="0" smtClean="0">
              <a:solidFill>
                <a:srgbClr val="002060"/>
              </a:solidFill>
            </a:endParaRPr>
          </a:p>
          <a:p>
            <a:endParaRPr lang="ru-RU" sz="1400" dirty="0" smtClean="0">
              <a:solidFill>
                <a:srgbClr val="002060"/>
              </a:solidFill>
            </a:endParaRPr>
          </a:p>
          <a:p>
            <a:pPr algn="ctr"/>
            <a:r>
              <a:rPr lang="en-GB" altLang="ru-RU" sz="1400" b="1" dirty="0" smtClean="0">
                <a:solidFill>
                  <a:srgbClr val="C00000"/>
                </a:solidFill>
                <a:latin typeface="Times New Roman" pitchFamily="18" charset="0"/>
                <a:ea typeface="+mj-ea"/>
                <a:cs typeface="+mj-cs"/>
              </a:rPr>
              <a:t>МЯЧ </a:t>
            </a:r>
            <a:r>
              <a:rPr lang="en-GB" altLang="ru-RU" sz="1400" b="1" dirty="0">
                <a:solidFill>
                  <a:srgbClr val="C00000"/>
                </a:solidFill>
                <a:latin typeface="Times New Roman" pitchFamily="18" charset="0"/>
                <a:ea typeface="+mj-ea"/>
                <a:cs typeface="+mj-cs"/>
              </a:rPr>
              <a:t>ПЕРЕСЕКАЮЩИЙ СЕТКУ</a:t>
            </a:r>
            <a:r>
              <a:rPr lang="ru-RU" altLang="ru-RU" sz="1400" dirty="0">
                <a:solidFill>
                  <a:srgbClr val="C00000"/>
                </a:solidFill>
                <a:ea typeface="+mj-ea"/>
                <a:cs typeface="+mj-cs"/>
              </a:rPr>
              <a:t> </a:t>
            </a:r>
            <a:br>
              <a:rPr lang="ru-RU" altLang="ru-RU" sz="1400" dirty="0">
                <a:solidFill>
                  <a:srgbClr val="C00000"/>
                </a:solidFill>
                <a:ea typeface="+mj-ea"/>
                <a:cs typeface="+mj-cs"/>
              </a:rPr>
            </a:br>
            <a:endParaRPr lang="ru-RU" sz="1400" dirty="0">
              <a:solidFill>
                <a:srgbClr val="002060"/>
              </a:solidFill>
            </a:endParaRPr>
          </a:p>
          <a:p>
            <a:r>
              <a:rPr lang="ru-RU" altLang="ru-RU" sz="1400" dirty="0">
                <a:solidFill>
                  <a:srgbClr val="D6ECFF">
                    <a:lumMod val="25000"/>
                  </a:srgbClr>
                </a:solidFill>
                <a:ea typeface="+mj-ea"/>
                <a:cs typeface="+mj-cs"/>
              </a:rPr>
              <a:t>Мяч, который направлен на площадку соперника через нижнюю площадь, находится в игре до того момента, когда он полностью пересек вертикальную плоскость сетки.</a:t>
            </a:r>
            <a:br>
              <a:rPr lang="ru-RU" altLang="ru-RU" sz="1400" dirty="0">
                <a:solidFill>
                  <a:srgbClr val="D6ECFF">
                    <a:lumMod val="25000"/>
                  </a:srgbClr>
                </a:solidFill>
                <a:ea typeface="+mj-ea"/>
                <a:cs typeface="+mj-cs"/>
              </a:rPr>
            </a:br>
            <a:endParaRPr lang="ru-RU" sz="1400" dirty="0" smtClean="0">
              <a:solidFill>
                <a:srgbClr val="002060"/>
              </a:solidFill>
            </a:endParaRPr>
          </a:p>
          <a:p>
            <a:endParaRPr lang="ru-RU" sz="1400" dirty="0">
              <a:solidFill>
                <a:srgbClr val="002060"/>
              </a:solidFill>
            </a:endParaRPr>
          </a:p>
          <a:p>
            <a:endParaRPr lang="ru-RU" sz="1400" dirty="0" smtClean="0">
              <a:solidFill>
                <a:srgbClr val="002060"/>
              </a:solidFill>
            </a:endParaRPr>
          </a:p>
          <a:p>
            <a:endParaRPr lang="ru-RU" sz="1400" dirty="0">
              <a:solidFill>
                <a:srgbClr val="002060"/>
              </a:solidFill>
            </a:endParaRPr>
          </a:p>
          <a:p>
            <a:endParaRPr lang="ru-RU" sz="1400" dirty="0" smtClean="0">
              <a:solidFill>
                <a:srgbClr val="002060"/>
              </a:solidFill>
            </a:endParaRPr>
          </a:p>
          <a:p>
            <a:pPr algn="ctr"/>
            <a:r>
              <a:rPr lang="en-GB" altLang="ru-RU" sz="1400" b="1" dirty="0" smtClean="0">
                <a:solidFill>
                  <a:srgbClr val="C00000"/>
                </a:solidFill>
                <a:latin typeface="Times New Roman" pitchFamily="18" charset="0"/>
                <a:ea typeface="+mj-ea"/>
                <a:cs typeface="+mj-cs"/>
              </a:rPr>
              <a:t>ПРОНИКНОВЕНИЕ </a:t>
            </a:r>
            <a:r>
              <a:rPr lang="en-GB" altLang="ru-RU" sz="1400" b="1" dirty="0">
                <a:solidFill>
                  <a:srgbClr val="C00000"/>
                </a:solidFill>
                <a:latin typeface="Times New Roman" pitchFamily="18" charset="0"/>
                <a:ea typeface="+mj-ea"/>
                <a:cs typeface="+mj-cs"/>
              </a:rPr>
              <a:t>ПОД СЕТКОЙ</a:t>
            </a:r>
            <a:r>
              <a:rPr lang="ru-RU" altLang="ru-RU" sz="1400" dirty="0">
                <a:solidFill>
                  <a:srgbClr val="C00000"/>
                </a:solidFill>
                <a:ea typeface="+mj-ea"/>
                <a:cs typeface="+mj-cs"/>
              </a:rPr>
              <a:t> </a:t>
            </a:r>
            <a:endParaRPr lang="ru-RU" altLang="ru-RU" sz="1400" dirty="0" smtClean="0">
              <a:solidFill>
                <a:srgbClr val="C00000"/>
              </a:solidFill>
              <a:ea typeface="+mj-ea"/>
              <a:cs typeface="+mj-cs"/>
            </a:endParaRPr>
          </a:p>
          <a:p>
            <a:pPr lvl="0" eaLnBrk="0" fontAlgn="base" hangingPunct="0">
              <a:spcBef>
                <a:spcPct val="50000"/>
              </a:spcBef>
              <a:spcAft>
                <a:spcPct val="0"/>
              </a:spcAft>
              <a:buClr>
                <a:srgbClr val="7FD13B"/>
              </a:buClr>
            </a:pPr>
            <a:r>
              <a:rPr lang="ru-RU" altLang="ru-RU" sz="1500" dirty="0" smtClean="0">
                <a:solidFill>
                  <a:srgbClr val="D6ECFF">
                    <a:lumMod val="25000"/>
                  </a:srgbClr>
                </a:solidFill>
              </a:rPr>
              <a:t>разрешено </a:t>
            </a:r>
            <a:r>
              <a:rPr lang="ru-RU" altLang="ru-RU" sz="1500" dirty="0">
                <a:solidFill>
                  <a:srgbClr val="D6ECFF">
                    <a:lumMod val="25000"/>
                  </a:srgbClr>
                </a:solidFill>
              </a:rPr>
              <a:t>касаться площадки соперника</a:t>
            </a:r>
            <a:r>
              <a:rPr lang="ru-RU" altLang="ru-RU" sz="1500" dirty="0">
                <a:solidFill>
                  <a:srgbClr val="FFFF00"/>
                </a:solidFill>
              </a:rPr>
              <a:t> </a:t>
            </a:r>
            <a:r>
              <a:rPr lang="ru-RU" altLang="ru-RU" sz="1500" dirty="0">
                <a:solidFill>
                  <a:srgbClr val="FF0000"/>
                </a:solidFill>
              </a:rPr>
              <a:t>стопой (стопами)</a:t>
            </a:r>
            <a:r>
              <a:rPr lang="ru-RU" altLang="ru-RU" sz="1500" dirty="0">
                <a:solidFill>
                  <a:srgbClr val="FFFF00"/>
                </a:solidFill>
              </a:rPr>
              <a:t> </a:t>
            </a:r>
            <a:r>
              <a:rPr lang="ru-RU" altLang="ru-RU" sz="1500" dirty="0">
                <a:solidFill>
                  <a:srgbClr val="D6ECFF">
                    <a:lumMod val="25000"/>
                  </a:srgbClr>
                </a:solidFill>
              </a:rPr>
              <a:t>при условии, что какая-либо часть переносимой </a:t>
            </a:r>
            <a:r>
              <a:rPr lang="ru-RU" altLang="ru-RU" sz="1500" dirty="0">
                <a:solidFill>
                  <a:srgbClr val="FF0000"/>
                </a:solidFill>
              </a:rPr>
              <a:t>стопы (стоп)</a:t>
            </a:r>
            <a:r>
              <a:rPr lang="ru-RU" altLang="ru-RU" sz="1500" dirty="0">
                <a:solidFill>
                  <a:srgbClr val="FFFF00"/>
                </a:solidFill>
              </a:rPr>
              <a:t> </a:t>
            </a:r>
            <a:r>
              <a:rPr lang="ru-RU" altLang="ru-RU" sz="1500" dirty="0">
                <a:solidFill>
                  <a:srgbClr val="D6ECFF">
                    <a:lumMod val="25000"/>
                  </a:srgbClr>
                </a:solidFill>
              </a:rPr>
              <a:t>касается средней линии или находится непосредственно над ней;</a:t>
            </a:r>
          </a:p>
          <a:p>
            <a:pPr lvl="0" eaLnBrk="0" fontAlgn="base" hangingPunct="0">
              <a:spcBef>
                <a:spcPct val="50000"/>
              </a:spcBef>
              <a:spcAft>
                <a:spcPct val="0"/>
              </a:spcAft>
              <a:buClr>
                <a:srgbClr val="7FD13B"/>
              </a:buClr>
            </a:pPr>
            <a:r>
              <a:rPr lang="ru-RU" altLang="ru-RU" sz="1500" dirty="0">
                <a:solidFill>
                  <a:srgbClr val="FFFF00"/>
                </a:solidFill>
              </a:rPr>
              <a:t> </a:t>
            </a:r>
            <a:r>
              <a:rPr lang="ru-RU" altLang="ru-RU" sz="1500" dirty="0">
                <a:solidFill>
                  <a:srgbClr val="FF0000"/>
                </a:solidFill>
              </a:rPr>
              <a:t>разрешено касаться площадки соперника любой частью тела выше стоп при условии, что это </a:t>
            </a:r>
            <a:r>
              <a:rPr lang="ru-RU" altLang="ru-RU" sz="1500" u="sng" dirty="0">
                <a:solidFill>
                  <a:srgbClr val="FF0000"/>
                </a:solidFill>
              </a:rPr>
              <a:t>не мешает игре соперника.</a:t>
            </a:r>
          </a:p>
          <a:p>
            <a:endParaRPr lang="ru-RU" sz="1400" dirty="0">
              <a:solidFill>
                <a:srgbClr val="002060"/>
              </a:solidFill>
            </a:endParaRPr>
          </a:p>
          <a:p>
            <a:endParaRPr lang="ru-RU" sz="1400" dirty="0" smtClean="0">
              <a:solidFill>
                <a:srgbClr val="002060"/>
              </a:solidFill>
            </a:endParaRPr>
          </a:p>
          <a:p>
            <a:endParaRPr lang="ru-RU" sz="1400" dirty="0">
              <a:solidFill>
                <a:srgbClr val="002060"/>
              </a:solidFill>
            </a:endParaRPr>
          </a:p>
          <a:p>
            <a:endParaRPr lang="ru-RU" sz="1400" dirty="0" smtClean="0">
              <a:solidFill>
                <a:srgbClr val="002060"/>
              </a:solidFill>
            </a:endParaRPr>
          </a:p>
          <a:p>
            <a:endParaRPr lang="ru-RU" sz="1400" dirty="0">
              <a:solidFill>
                <a:srgbClr val="002060"/>
              </a:solidFill>
            </a:endParaRPr>
          </a:p>
          <a:p>
            <a:endParaRPr lang="ru-RU" sz="1400" dirty="0" smtClean="0">
              <a:solidFill>
                <a:srgbClr val="002060"/>
              </a:solidFill>
            </a:endParaRPr>
          </a:p>
          <a:p>
            <a:endParaRPr lang="ru-RU" sz="1400" dirty="0">
              <a:solidFill>
                <a:srgbClr val="002060"/>
              </a:solidFill>
            </a:endParaRPr>
          </a:p>
          <a:p>
            <a:endParaRPr lang="ru-RU" sz="1400" dirty="0">
              <a:solidFill>
                <a:srgbClr val="002060"/>
              </a:solidFill>
            </a:endParaRPr>
          </a:p>
          <a:p>
            <a:r>
              <a:rPr lang="ru-RU" dirty="0"/>
              <a:t> </a:t>
            </a: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532884" y="692696"/>
            <a:ext cx="2061988" cy="1368152"/>
          </a:xfrm>
          <a:prstGeom prst="rect">
            <a:avLst/>
          </a:prstGeom>
        </p:spPr>
      </p:pic>
      <p:pic>
        <p:nvPicPr>
          <p:cNvPr id="4" name="Picture 8" descr="Возвращение мяча из под сетки"/>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6870" y="3234177"/>
            <a:ext cx="1977324" cy="1224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Объект 4"/>
          <p:cNvPicPr>
            <a:picLocks noChangeAspect="1"/>
          </p:cNvPicPr>
          <p:nvPr/>
        </p:nvPicPr>
        <p:blipFill>
          <a:blip r:embed="rId4"/>
          <a:stretch>
            <a:fillRect/>
          </a:stretch>
        </p:blipFill>
        <p:spPr>
          <a:xfrm>
            <a:off x="4135390" y="3048187"/>
            <a:ext cx="893754" cy="1008112"/>
          </a:xfrm>
          <a:prstGeom prst="rect">
            <a:avLst/>
          </a:prstGeom>
        </p:spPr>
      </p:pic>
      <p:pic>
        <p:nvPicPr>
          <p:cNvPr id="6" name="Рисунок 5"/>
          <p:cNvPicPr>
            <a:picLocks noChangeAspect="1"/>
          </p:cNvPicPr>
          <p:nvPr/>
        </p:nvPicPr>
        <p:blipFill>
          <a:blip r:embed="rId5"/>
          <a:stretch>
            <a:fillRect/>
          </a:stretch>
        </p:blipFill>
        <p:spPr>
          <a:xfrm>
            <a:off x="5834036" y="3078017"/>
            <a:ext cx="1186304" cy="1110582"/>
          </a:xfrm>
          <a:prstGeom prst="rect">
            <a:avLst/>
          </a:prstGeom>
        </p:spPr>
      </p:pic>
      <p:pic>
        <p:nvPicPr>
          <p:cNvPr id="7" name="Picture 8" descr="Переход средней линии"/>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76801" y="5517232"/>
            <a:ext cx="1087077" cy="1151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645786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4146" y="260648"/>
            <a:ext cx="9144000" cy="7925246"/>
          </a:xfrm>
          <a:prstGeom prst="rect">
            <a:avLst/>
          </a:prstGeom>
        </p:spPr>
        <p:txBody>
          <a:bodyPr wrap="square">
            <a:spAutoFit/>
          </a:bodyPr>
          <a:lstStyle/>
          <a:p>
            <a:pPr algn="ctr">
              <a:lnSpc>
                <a:spcPts val="1800"/>
              </a:lnSpc>
              <a:spcAft>
                <a:spcPts val="0"/>
              </a:spcAft>
            </a:pPr>
            <a:r>
              <a:rPr lang="ru-RU" b="1" dirty="0" smtClean="0">
                <a:solidFill>
                  <a:srgbClr val="000000"/>
                </a:solidFill>
                <a:effectLst/>
                <a:latin typeface="Arial"/>
                <a:ea typeface="Times New Roman"/>
                <a:cs typeface="Times New Roman"/>
              </a:rPr>
              <a:t>                       </a:t>
            </a:r>
            <a:r>
              <a:rPr lang="ru-RU" sz="1600" b="1" dirty="0" smtClean="0">
                <a:solidFill>
                  <a:srgbClr val="FF0000"/>
                </a:solidFill>
                <a:effectLst/>
                <a:latin typeface="Arial"/>
                <a:ea typeface="Times New Roman"/>
                <a:cs typeface="Times New Roman"/>
              </a:rPr>
              <a:t>Разъяснение по новым правилам </a:t>
            </a:r>
          </a:p>
          <a:p>
            <a:pPr algn="ctr">
              <a:lnSpc>
                <a:spcPts val="1800"/>
              </a:lnSpc>
              <a:spcAft>
                <a:spcPts val="0"/>
              </a:spcAft>
            </a:pPr>
            <a:r>
              <a:rPr lang="ru-RU" sz="1600" b="1" dirty="0" smtClean="0">
                <a:solidFill>
                  <a:srgbClr val="FF0000"/>
                </a:solidFill>
                <a:effectLst/>
                <a:latin typeface="Arial"/>
                <a:ea typeface="Times New Roman"/>
                <a:cs typeface="Times New Roman"/>
              </a:rPr>
              <a:t>                                  касания сетки</a:t>
            </a:r>
          </a:p>
          <a:p>
            <a:pPr>
              <a:lnSpc>
                <a:spcPts val="1800"/>
              </a:lnSpc>
              <a:spcAft>
                <a:spcPts val="0"/>
              </a:spcAft>
            </a:pPr>
            <a:endParaRPr lang="ru-RU" sz="2800" b="1" dirty="0">
              <a:solidFill>
                <a:srgbClr val="FF0000"/>
              </a:solidFill>
              <a:latin typeface="Arial"/>
              <a:ea typeface="Calibri"/>
              <a:cs typeface="Times New Roman"/>
            </a:endParaRPr>
          </a:p>
          <a:p>
            <a:pPr>
              <a:lnSpc>
                <a:spcPts val="1800"/>
              </a:lnSpc>
              <a:spcAft>
                <a:spcPts val="0"/>
              </a:spcAft>
            </a:pPr>
            <a:r>
              <a:rPr lang="ru-RU" sz="1400" dirty="0" smtClean="0">
                <a:solidFill>
                  <a:srgbClr val="002060"/>
                </a:solidFill>
                <a:effectLst/>
                <a:latin typeface="Arial"/>
                <a:ea typeface="Times New Roman"/>
                <a:cs typeface="Times New Roman"/>
              </a:rPr>
              <a:t>В соответствие с новыми правилами ошибками являются:</a:t>
            </a:r>
            <a:endParaRPr lang="ru-RU" sz="1400" dirty="0" smtClean="0">
              <a:solidFill>
                <a:srgbClr val="002060"/>
              </a:solidFill>
              <a:effectLst/>
              <a:latin typeface="Calibri"/>
              <a:ea typeface="Calibri"/>
              <a:cs typeface="Times New Roman"/>
            </a:endParaRPr>
          </a:p>
          <a:p>
            <a:pPr>
              <a:lnSpc>
                <a:spcPts val="1800"/>
              </a:lnSpc>
              <a:spcAft>
                <a:spcPts val="0"/>
              </a:spcAft>
            </a:pPr>
            <a:r>
              <a:rPr lang="ru-RU" sz="1400" dirty="0" smtClean="0">
                <a:solidFill>
                  <a:srgbClr val="002060"/>
                </a:solidFill>
                <a:effectLst/>
                <a:latin typeface="Arial"/>
                <a:ea typeface="Times New Roman"/>
                <a:cs typeface="Times New Roman"/>
              </a:rPr>
              <a:t>1. Контакт игрока с сеткой между антеннами во время игрового действия с мячом. Игровое действие с мячом включает (среди прочего) отталкивание, удар (или по- пытка) и приземление.</a:t>
            </a:r>
            <a:endParaRPr lang="ru-RU" sz="1400" dirty="0" smtClean="0">
              <a:solidFill>
                <a:srgbClr val="002060"/>
              </a:solidFill>
              <a:effectLst/>
              <a:latin typeface="Calibri"/>
              <a:ea typeface="Calibri"/>
              <a:cs typeface="Times New Roman"/>
            </a:endParaRPr>
          </a:p>
          <a:p>
            <a:pPr>
              <a:lnSpc>
                <a:spcPts val="1800"/>
              </a:lnSpc>
              <a:spcAft>
                <a:spcPts val="0"/>
              </a:spcAft>
            </a:pPr>
            <a:r>
              <a:rPr lang="ru-RU" sz="1400" dirty="0" smtClean="0">
                <a:solidFill>
                  <a:srgbClr val="002060"/>
                </a:solidFill>
                <a:effectLst/>
                <a:latin typeface="Arial"/>
                <a:ea typeface="Times New Roman"/>
                <a:cs typeface="Times New Roman"/>
              </a:rPr>
              <a:t>2. Касание игроком антенны во время игрового действия с мячом.</a:t>
            </a:r>
            <a:endParaRPr lang="ru-RU" sz="1400" dirty="0" smtClean="0">
              <a:solidFill>
                <a:srgbClr val="002060"/>
              </a:solidFill>
              <a:effectLst/>
              <a:latin typeface="Calibri"/>
              <a:ea typeface="Calibri"/>
              <a:cs typeface="Times New Roman"/>
            </a:endParaRPr>
          </a:p>
          <a:p>
            <a:pPr>
              <a:lnSpc>
                <a:spcPts val="1800"/>
              </a:lnSpc>
              <a:spcAft>
                <a:spcPts val="0"/>
              </a:spcAft>
            </a:pPr>
            <a:r>
              <a:rPr lang="ru-RU" sz="1400" dirty="0" smtClean="0">
                <a:solidFill>
                  <a:srgbClr val="002060"/>
                </a:solidFill>
                <a:effectLst/>
                <a:latin typeface="Arial"/>
                <a:ea typeface="Times New Roman"/>
                <a:cs typeface="Times New Roman"/>
              </a:rPr>
              <a:t>3. Использование сетки между антеннами в качестве поддерживающего или </a:t>
            </a:r>
            <a:r>
              <a:rPr lang="ru-RU" sz="1400" dirty="0" err="1" smtClean="0">
                <a:solidFill>
                  <a:srgbClr val="002060"/>
                </a:solidFill>
                <a:effectLst/>
                <a:latin typeface="Arial"/>
                <a:ea typeface="Times New Roman"/>
                <a:cs typeface="Times New Roman"/>
              </a:rPr>
              <a:t>стаби</a:t>
            </a:r>
            <a:r>
              <a:rPr lang="ru-RU" sz="1400" dirty="0" smtClean="0">
                <a:solidFill>
                  <a:srgbClr val="002060"/>
                </a:solidFill>
                <a:effectLst/>
                <a:latin typeface="Arial"/>
                <a:ea typeface="Times New Roman"/>
                <a:cs typeface="Times New Roman"/>
              </a:rPr>
              <a:t>- </a:t>
            </a:r>
            <a:r>
              <a:rPr lang="ru-RU" sz="1400" dirty="0" err="1" smtClean="0">
                <a:solidFill>
                  <a:srgbClr val="002060"/>
                </a:solidFill>
                <a:effectLst/>
                <a:latin typeface="Arial"/>
                <a:ea typeface="Times New Roman"/>
                <a:cs typeface="Times New Roman"/>
              </a:rPr>
              <a:t>лизирующего</a:t>
            </a:r>
            <a:r>
              <a:rPr lang="ru-RU" sz="1400" dirty="0" smtClean="0">
                <a:solidFill>
                  <a:srgbClr val="002060"/>
                </a:solidFill>
                <a:effectLst/>
                <a:latin typeface="Arial"/>
                <a:ea typeface="Times New Roman"/>
                <a:cs typeface="Times New Roman"/>
              </a:rPr>
              <a:t> средства.</a:t>
            </a:r>
            <a:endParaRPr lang="ru-RU" sz="1400" dirty="0" smtClean="0">
              <a:solidFill>
                <a:srgbClr val="002060"/>
              </a:solidFill>
              <a:effectLst/>
              <a:latin typeface="Calibri"/>
              <a:ea typeface="Calibri"/>
              <a:cs typeface="Times New Roman"/>
            </a:endParaRPr>
          </a:p>
          <a:p>
            <a:pPr>
              <a:lnSpc>
                <a:spcPts val="1800"/>
              </a:lnSpc>
              <a:spcAft>
                <a:spcPts val="0"/>
              </a:spcAft>
            </a:pPr>
            <a:r>
              <a:rPr lang="ru-RU" sz="1400" dirty="0" smtClean="0">
                <a:solidFill>
                  <a:srgbClr val="002060"/>
                </a:solidFill>
                <a:effectLst/>
                <a:latin typeface="Arial"/>
                <a:ea typeface="Times New Roman"/>
                <a:cs typeface="Times New Roman"/>
              </a:rPr>
              <a:t>4. Создание несправедливого преимущества над соперником посредством касания сетки.</a:t>
            </a:r>
            <a:endParaRPr lang="ru-RU" sz="1400" dirty="0" smtClean="0">
              <a:solidFill>
                <a:srgbClr val="002060"/>
              </a:solidFill>
              <a:effectLst/>
              <a:latin typeface="Calibri"/>
              <a:ea typeface="Calibri"/>
              <a:cs typeface="Times New Roman"/>
            </a:endParaRPr>
          </a:p>
          <a:p>
            <a:pPr>
              <a:lnSpc>
                <a:spcPts val="1800"/>
              </a:lnSpc>
              <a:spcAft>
                <a:spcPts val="0"/>
              </a:spcAft>
            </a:pPr>
            <a:r>
              <a:rPr lang="ru-RU" sz="1400" dirty="0" smtClean="0">
                <a:solidFill>
                  <a:srgbClr val="002060"/>
                </a:solidFill>
                <a:effectLst/>
                <a:latin typeface="Arial"/>
                <a:ea typeface="Times New Roman"/>
                <a:cs typeface="Times New Roman"/>
              </a:rPr>
              <a:t>5. Совершение действий, которые препятствуют правомерной попытке соперника сыграть мяч.</a:t>
            </a:r>
            <a:endParaRPr lang="ru-RU" sz="1400" dirty="0" smtClean="0">
              <a:solidFill>
                <a:srgbClr val="002060"/>
              </a:solidFill>
              <a:effectLst/>
              <a:latin typeface="Calibri"/>
              <a:ea typeface="Calibri"/>
              <a:cs typeface="Times New Roman"/>
            </a:endParaRPr>
          </a:p>
          <a:p>
            <a:pPr>
              <a:lnSpc>
                <a:spcPts val="1800"/>
              </a:lnSpc>
              <a:spcAft>
                <a:spcPts val="0"/>
              </a:spcAft>
            </a:pPr>
            <a:r>
              <a:rPr lang="ru-RU" sz="1400" dirty="0" smtClean="0">
                <a:solidFill>
                  <a:srgbClr val="002060"/>
                </a:solidFill>
                <a:effectLst/>
                <a:latin typeface="Arial"/>
                <a:ea typeface="Times New Roman"/>
                <a:cs typeface="Times New Roman"/>
              </a:rPr>
              <a:t>6. Захват/удержание сетки.</a:t>
            </a:r>
            <a:endParaRPr lang="ru-RU" sz="1400" dirty="0" smtClean="0">
              <a:solidFill>
                <a:srgbClr val="002060"/>
              </a:solidFill>
              <a:effectLst/>
              <a:latin typeface="Calibri"/>
              <a:ea typeface="Calibri"/>
              <a:cs typeface="Times New Roman"/>
            </a:endParaRPr>
          </a:p>
          <a:p>
            <a:pPr>
              <a:lnSpc>
                <a:spcPts val="1800"/>
              </a:lnSpc>
              <a:spcAft>
                <a:spcPts val="0"/>
              </a:spcAft>
            </a:pPr>
            <a:r>
              <a:rPr lang="ru-RU" sz="1400" dirty="0" smtClean="0">
                <a:solidFill>
                  <a:srgbClr val="002060"/>
                </a:solidFill>
                <a:effectLst/>
                <a:latin typeface="Arial"/>
                <a:ea typeface="Times New Roman"/>
                <a:cs typeface="Times New Roman"/>
              </a:rPr>
              <a:t>Игроки, которые находятся близко к играемому мячу или те, кто делает попытку играть мяч, рассматриваются как участвующие в игровом действии даже в том случае, если контакта с мячом не происходит. Однако, касание сетки за антенной не рассматривается как ошибка (исключение: правило 9.1.3 – Поддержка).</a:t>
            </a:r>
          </a:p>
          <a:p>
            <a:pPr>
              <a:lnSpc>
                <a:spcPts val="1800"/>
              </a:lnSpc>
              <a:spcAft>
                <a:spcPts val="0"/>
              </a:spcAft>
            </a:pPr>
            <a:endParaRPr lang="ru-RU" sz="1400" dirty="0">
              <a:solidFill>
                <a:srgbClr val="002060"/>
              </a:solidFill>
              <a:latin typeface="Arial"/>
              <a:ea typeface="Times New Roman"/>
              <a:cs typeface="Times New Roman"/>
            </a:endParaRPr>
          </a:p>
          <a:p>
            <a:pPr algn="ctr">
              <a:lnSpc>
                <a:spcPts val="1800"/>
              </a:lnSpc>
              <a:spcAft>
                <a:spcPts val="0"/>
              </a:spcAft>
            </a:pPr>
            <a:r>
              <a:rPr lang="ru-RU" altLang="ru-RU" sz="1600" b="1" dirty="0">
                <a:solidFill>
                  <a:srgbClr val="C00000"/>
                </a:solidFill>
                <a:ea typeface="+mj-ea"/>
                <a:cs typeface="+mj-cs"/>
              </a:rPr>
              <a:t>Помеха игре соперника</a:t>
            </a:r>
            <a:r>
              <a:rPr lang="ru-RU" altLang="ru-RU" sz="1600" dirty="0">
                <a:solidFill>
                  <a:srgbClr val="C00000"/>
                </a:solidFill>
                <a:ea typeface="+mj-ea"/>
                <a:cs typeface="+mj-cs"/>
              </a:rPr>
              <a:t> </a:t>
            </a:r>
            <a:endParaRPr lang="ru-RU" sz="1400" dirty="0" smtClean="0">
              <a:solidFill>
                <a:srgbClr val="002060"/>
              </a:solidFill>
              <a:effectLst/>
              <a:latin typeface="Arial"/>
              <a:ea typeface="Times New Roman"/>
              <a:cs typeface="Times New Roman"/>
            </a:endParaRPr>
          </a:p>
          <a:p>
            <a:pPr lvl="0" algn="ctr" eaLnBrk="0" fontAlgn="base" hangingPunct="0">
              <a:spcBef>
                <a:spcPct val="50000"/>
              </a:spcBef>
              <a:spcAft>
                <a:spcPct val="0"/>
              </a:spcAft>
            </a:pPr>
            <a:r>
              <a:rPr lang="ru-RU" altLang="ru-RU" sz="1400" b="1" dirty="0" smtClean="0">
                <a:solidFill>
                  <a:srgbClr val="D6ECFF">
                    <a:lumMod val="50000"/>
                  </a:srgbClr>
                </a:solidFill>
              </a:rPr>
              <a:t>Игрок </a:t>
            </a:r>
            <a:r>
              <a:rPr lang="ru-RU" altLang="ru-RU" sz="1400" b="1" dirty="0">
                <a:solidFill>
                  <a:srgbClr val="D6ECFF">
                    <a:lumMod val="50000"/>
                  </a:srgbClr>
                </a:solidFill>
              </a:rPr>
              <a:t>мешает игре соперника, </a:t>
            </a:r>
            <a:r>
              <a:rPr lang="ru-RU" altLang="ru-RU" sz="1400" b="1" u="sng" dirty="0">
                <a:solidFill>
                  <a:srgbClr val="D6ECFF">
                    <a:lumMod val="50000"/>
                  </a:srgbClr>
                </a:solidFill>
              </a:rPr>
              <a:t>(среди прочего):</a:t>
            </a:r>
          </a:p>
          <a:p>
            <a:pPr lvl="0" eaLnBrk="0" fontAlgn="base" hangingPunct="0">
              <a:spcBef>
                <a:spcPct val="50000"/>
              </a:spcBef>
              <a:spcAft>
                <a:spcPct val="0"/>
              </a:spcAft>
            </a:pPr>
            <a:r>
              <a:rPr lang="ru-RU" altLang="ru-RU" sz="1400" b="1" dirty="0" smtClean="0">
                <a:solidFill>
                  <a:srgbClr val="D6ECFF">
                    <a:lumMod val="25000"/>
                  </a:srgbClr>
                </a:solidFill>
              </a:rPr>
              <a:t>касаясь </a:t>
            </a:r>
            <a:r>
              <a:rPr lang="ru-RU" altLang="ru-RU" sz="1400" b="1" dirty="0">
                <a:solidFill>
                  <a:srgbClr val="D6ECFF">
                    <a:lumMod val="25000"/>
                  </a:srgbClr>
                </a:solidFill>
              </a:rPr>
              <a:t>верхней ленты сетки или верхних 80 см антенны </a:t>
            </a:r>
            <a:r>
              <a:rPr lang="ru-RU" altLang="ru-RU" sz="1400" b="1" dirty="0" smtClean="0">
                <a:solidFill>
                  <a:srgbClr val="D6ECFF">
                    <a:lumMod val="25000"/>
                  </a:srgbClr>
                </a:solidFill>
              </a:rPr>
              <a:t>во время </a:t>
            </a:r>
            <a:r>
              <a:rPr lang="ru-RU" altLang="ru-RU" sz="1400" b="1" dirty="0">
                <a:solidFill>
                  <a:srgbClr val="D6ECFF">
                    <a:lumMod val="25000"/>
                  </a:srgbClr>
                </a:solidFill>
              </a:rPr>
              <a:t>его/ее игрового действия с </a:t>
            </a:r>
            <a:r>
              <a:rPr lang="ru-RU" altLang="ru-RU" sz="1400" b="1" dirty="0" smtClean="0">
                <a:solidFill>
                  <a:srgbClr val="D6ECFF">
                    <a:lumMod val="25000"/>
                  </a:srgbClr>
                </a:solidFill>
              </a:rPr>
              <a:t>мячом или</a:t>
            </a:r>
          </a:p>
          <a:p>
            <a:pPr lvl="0" eaLnBrk="0" fontAlgn="base" hangingPunct="0">
              <a:spcBef>
                <a:spcPct val="50000"/>
              </a:spcBef>
              <a:spcAft>
                <a:spcPct val="0"/>
              </a:spcAft>
            </a:pPr>
            <a:r>
              <a:rPr lang="ru-RU" altLang="ru-RU" sz="1400" b="1" dirty="0" smtClean="0">
                <a:solidFill>
                  <a:srgbClr val="D6ECFF">
                    <a:lumMod val="25000"/>
                  </a:srgbClr>
                </a:solidFill>
              </a:rPr>
              <a:t>используя </a:t>
            </a:r>
            <a:r>
              <a:rPr lang="ru-RU" altLang="ru-RU" sz="1400" b="1" dirty="0">
                <a:solidFill>
                  <a:srgbClr val="D6ECFF">
                    <a:lumMod val="25000"/>
                  </a:srgbClr>
                </a:solidFill>
              </a:rPr>
              <a:t>сетку в качестве поддержки и одновременно 	играя мяч, </a:t>
            </a:r>
            <a:r>
              <a:rPr lang="ru-RU" altLang="ru-RU" sz="1400" b="1" dirty="0" smtClean="0">
                <a:solidFill>
                  <a:srgbClr val="D6ECFF">
                    <a:lumMod val="25000"/>
                  </a:srgbClr>
                </a:solidFill>
              </a:rPr>
              <a:t>или</a:t>
            </a:r>
            <a:endParaRPr lang="ru-RU" altLang="ru-RU" sz="1400" b="1" dirty="0">
              <a:solidFill>
                <a:srgbClr val="D6ECFF">
                  <a:lumMod val="25000"/>
                </a:srgbClr>
              </a:solidFill>
            </a:endParaRPr>
          </a:p>
          <a:p>
            <a:pPr lvl="0" eaLnBrk="0" fontAlgn="base" hangingPunct="0">
              <a:spcBef>
                <a:spcPct val="50000"/>
              </a:spcBef>
              <a:spcAft>
                <a:spcPct val="0"/>
              </a:spcAft>
            </a:pPr>
            <a:r>
              <a:rPr lang="ru-RU" altLang="ru-RU" sz="1400" b="1" dirty="0" smtClean="0">
                <a:solidFill>
                  <a:srgbClr val="D6ECFF">
                    <a:lumMod val="25000"/>
                  </a:srgbClr>
                </a:solidFill>
              </a:rPr>
              <a:t>создавая </a:t>
            </a:r>
            <a:r>
              <a:rPr lang="ru-RU" altLang="ru-RU" sz="1400" b="1" dirty="0">
                <a:solidFill>
                  <a:srgbClr val="D6ECFF">
                    <a:lumMod val="25000"/>
                  </a:srgbClr>
                </a:solidFill>
              </a:rPr>
              <a:t>преимущество над соперником, </a:t>
            </a:r>
            <a:r>
              <a:rPr lang="ru-RU" altLang="ru-RU" sz="1400" b="1" dirty="0" smtClean="0">
                <a:solidFill>
                  <a:srgbClr val="D6ECFF">
                    <a:lumMod val="25000"/>
                  </a:srgbClr>
                </a:solidFill>
              </a:rPr>
              <a:t>или</a:t>
            </a:r>
            <a:endParaRPr lang="ru-RU" altLang="ru-RU" sz="1400" b="1" dirty="0">
              <a:solidFill>
                <a:srgbClr val="D6ECFF">
                  <a:lumMod val="25000"/>
                </a:srgbClr>
              </a:solidFill>
            </a:endParaRPr>
          </a:p>
          <a:p>
            <a:pPr lvl="0" eaLnBrk="0" fontAlgn="base" hangingPunct="0">
              <a:spcBef>
                <a:spcPct val="50000"/>
              </a:spcBef>
              <a:spcAft>
                <a:spcPct val="0"/>
              </a:spcAft>
            </a:pPr>
            <a:r>
              <a:rPr lang="ru-RU" altLang="ru-RU" sz="1400" b="1" dirty="0" smtClean="0">
                <a:solidFill>
                  <a:srgbClr val="D6ECFF">
                    <a:lumMod val="25000"/>
                  </a:srgbClr>
                </a:solidFill>
              </a:rPr>
              <a:t>совершая </a:t>
            </a:r>
            <a:r>
              <a:rPr lang="ru-RU" altLang="ru-RU" sz="1400" b="1" dirty="0">
                <a:solidFill>
                  <a:srgbClr val="D6ECFF">
                    <a:lumMod val="25000"/>
                  </a:srgbClr>
                </a:solidFill>
              </a:rPr>
              <a:t>действия, которые препятствуют правомерной </a:t>
            </a:r>
            <a:r>
              <a:rPr lang="ru-RU" altLang="ru-RU" sz="1400" b="1" dirty="0" smtClean="0">
                <a:solidFill>
                  <a:srgbClr val="D6ECFF">
                    <a:lumMod val="25000"/>
                  </a:srgbClr>
                </a:solidFill>
              </a:rPr>
              <a:t>попытке </a:t>
            </a:r>
            <a:r>
              <a:rPr lang="ru-RU" altLang="ru-RU" sz="1400" b="1" dirty="0">
                <a:solidFill>
                  <a:srgbClr val="D6ECFF">
                    <a:lumMod val="25000"/>
                  </a:srgbClr>
                </a:solidFill>
              </a:rPr>
              <a:t>соперника сыграть мяч.</a:t>
            </a:r>
          </a:p>
          <a:p>
            <a:pPr>
              <a:lnSpc>
                <a:spcPts val="1800"/>
              </a:lnSpc>
              <a:spcAft>
                <a:spcPts val="0"/>
              </a:spcAft>
            </a:pPr>
            <a:endParaRPr lang="ru-RU" sz="1400" dirty="0">
              <a:solidFill>
                <a:srgbClr val="002060"/>
              </a:solidFill>
              <a:latin typeface="Arial"/>
              <a:ea typeface="Times New Roman"/>
              <a:cs typeface="Times New Roman"/>
            </a:endParaRPr>
          </a:p>
          <a:p>
            <a:pPr>
              <a:lnSpc>
                <a:spcPts val="1800"/>
              </a:lnSpc>
              <a:spcAft>
                <a:spcPts val="0"/>
              </a:spcAft>
            </a:pPr>
            <a:endParaRPr lang="ru-RU" sz="1400" dirty="0" smtClean="0">
              <a:solidFill>
                <a:srgbClr val="002060"/>
              </a:solidFill>
              <a:effectLst/>
              <a:latin typeface="Arial"/>
              <a:ea typeface="Times New Roman"/>
              <a:cs typeface="Times New Roman"/>
            </a:endParaRPr>
          </a:p>
          <a:p>
            <a:pPr>
              <a:lnSpc>
                <a:spcPts val="1800"/>
              </a:lnSpc>
              <a:spcAft>
                <a:spcPts val="0"/>
              </a:spcAft>
            </a:pPr>
            <a:endParaRPr lang="ru-RU" sz="1400" dirty="0">
              <a:solidFill>
                <a:srgbClr val="002060"/>
              </a:solidFill>
              <a:latin typeface="Arial"/>
              <a:ea typeface="Times New Roman"/>
              <a:cs typeface="Times New Roman"/>
            </a:endParaRPr>
          </a:p>
          <a:p>
            <a:pPr>
              <a:lnSpc>
                <a:spcPts val="1800"/>
              </a:lnSpc>
              <a:spcAft>
                <a:spcPts val="0"/>
              </a:spcAft>
            </a:pPr>
            <a:endParaRPr lang="ru-RU" sz="1400" dirty="0" smtClean="0">
              <a:solidFill>
                <a:srgbClr val="002060"/>
              </a:solidFill>
              <a:effectLst/>
              <a:latin typeface="Arial"/>
              <a:ea typeface="Times New Roman"/>
              <a:cs typeface="Times New Roman"/>
            </a:endParaRPr>
          </a:p>
          <a:p>
            <a:pPr>
              <a:lnSpc>
                <a:spcPts val="1800"/>
              </a:lnSpc>
              <a:spcAft>
                <a:spcPts val="0"/>
              </a:spcAft>
            </a:pPr>
            <a:endParaRPr lang="ru-RU" sz="1400" dirty="0">
              <a:solidFill>
                <a:srgbClr val="002060"/>
              </a:solidFill>
              <a:latin typeface="Arial"/>
              <a:ea typeface="Times New Roman"/>
              <a:cs typeface="Times New Roman"/>
            </a:endParaRPr>
          </a:p>
          <a:p>
            <a:pPr>
              <a:lnSpc>
                <a:spcPts val="1800"/>
              </a:lnSpc>
              <a:spcAft>
                <a:spcPts val="0"/>
              </a:spcAft>
            </a:pPr>
            <a:endParaRPr lang="ru-RU" sz="1400" dirty="0" smtClean="0">
              <a:solidFill>
                <a:srgbClr val="002060"/>
              </a:solidFill>
              <a:effectLst/>
              <a:latin typeface="Arial"/>
              <a:ea typeface="Times New Roman"/>
              <a:cs typeface="Times New Roman"/>
            </a:endParaRPr>
          </a:p>
          <a:p>
            <a:pPr>
              <a:lnSpc>
                <a:spcPts val="1800"/>
              </a:lnSpc>
              <a:spcAft>
                <a:spcPts val="0"/>
              </a:spcAft>
            </a:pPr>
            <a:endParaRPr lang="ru-RU" sz="1400" dirty="0" smtClean="0">
              <a:solidFill>
                <a:srgbClr val="002060"/>
              </a:solidFill>
              <a:latin typeface="Arial"/>
              <a:ea typeface="Times New Roman"/>
              <a:cs typeface="Times New Roman"/>
            </a:endParaRPr>
          </a:p>
          <a:p>
            <a:pPr>
              <a:lnSpc>
                <a:spcPts val="1800"/>
              </a:lnSpc>
              <a:spcAft>
                <a:spcPts val="0"/>
              </a:spcAft>
            </a:pPr>
            <a:endParaRPr lang="ru-RU" sz="1400" dirty="0" smtClean="0">
              <a:solidFill>
                <a:srgbClr val="002060"/>
              </a:solidFill>
              <a:effectLst/>
              <a:latin typeface="Arial"/>
              <a:ea typeface="Times New Roman"/>
              <a:cs typeface="Times New Roman"/>
            </a:endParaRPr>
          </a:p>
          <a:p>
            <a:pPr>
              <a:lnSpc>
                <a:spcPts val="1800"/>
              </a:lnSpc>
              <a:spcAft>
                <a:spcPts val="0"/>
              </a:spcAft>
            </a:pPr>
            <a:endParaRPr lang="ru-RU" sz="1400" dirty="0">
              <a:solidFill>
                <a:srgbClr val="002060"/>
              </a:solidFill>
              <a:effectLst/>
              <a:latin typeface="Calibri"/>
              <a:ea typeface="Calibri"/>
              <a:cs typeface="Times New Roman"/>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164288" y="3501008"/>
            <a:ext cx="1714794" cy="1148167"/>
          </a:xfrm>
          <a:prstGeom prst="rect">
            <a:avLst/>
          </a:prstGeom>
        </p:spPr>
      </p:pic>
    </p:spTree>
    <p:extLst>
      <p:ext uri="{BB962C8B-B14F-4D97-AF65-F5344CB8AC3E}">
        <p14:creationId xmlns:p14="http://schemas.microsoft.com/office/powerpoint/2010/main" val="81016290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вердый переплет">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Твердый переплет">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Твердый переплет">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Hardcover</Template>
  <TotalTime>940</TotalTime>
  <Words>2010</Words>
  <Application>Microsoft Office PowerPoint</Application>
  <PresentationFormat>Экран (4:3)</PresentationFormat>
  <Paragraphs>365</Paragraphs>
  <Slides>13</Slides>
  <Notes>1</Notes>
  <HiddenSlides>0</HiddenSlides>
  <MMClips>0</MMClips>
  <ScaleCrop>false</ScaleCrop>
  <HeadingPairs>
    <vt:vector size="6" baseType="variant">
      <vt:variant>
        <vt:lpstr>Использованные шрифты</vt:lpstr>
      </vt:variant>
      <vt:variant>
        <vt:i4>10</vt:i4>
      </vt:variant>
      <vt:variant>
        <vt:lpstr>Тема</vt:lpstr>
      </vt:variant>
      <vt:variant>
        <vt:i4>1</vt:i4>
      </vt:variant>
      <vt:variant>
        <vt:lpstr>Заголовки слайдов</vt:lpstr>
      </vt:variant>
      <vt:variant>
        <vt:i4>13</vt:i4>
      </vt:variant>
    </vt:vector>
  </HeadingPairs>
  <TitlesOfParts>
    <vt:vector size="24" baseType="lpstr">
      <vt:lpstr>Arial</vt:lpstr>
      <vt:lpstr>Arial Cyr</vt:lpstr>
      <vt:lpstr>Book Antiqua</vt:lpstr>
      <vt:lpstr>Calibri</vt:lpstr>
      <vt:lpstr>Lucida Grande</vt:lpstr>
      <vt:lpstr>Simplified Arabic Fixed</vt:lpstr>
      <vt:lpstr>Times New Roman</vt:lpstr>
      <vt:lpstr>Trebuchet MS</vt:lpstr>
      <vt:lpstr>Verdana</vt:lpstr>
      <vt:lpstr>Wingdings</vt:lpstr>
      <vt:lpstr>Твердый переплет</vt:lpstr>
      <vt:lpstr>Презентация PowerPoint</vt:lpstr>
      <vt:lpstr>Презентация PowerPoint</vt:lpstr>
      <vt:lpstr>Презентация PowerPoint</vt:lpstr>
      <vt:lpstr>Презентация PowerPoint</vt:lpstr>
      <vt:lpstr>Состав команды</vt:lpstr>
      <vt:lpstr>Презентация PowerPoint</vt:lpstr>
      <vt:lpstr>Презентация PowerPoint</vt:lpstr>
      <vt:lpstr>Презентация PowerPoint</vt:lpstr>
      <vt:lpstr>Презентация PowerPoint</vt:lpstr>
      <vt:lpstr>Блок </vt:lpstr>
      <vt:lpstr>Презентация PowerPoint</vt:lpstr>
      <vt:lpstr> НЕПРАВИЛЬНОЕ ПОВЕДЕНИЕ, ПРИВОДЯЩЕЕ К САНКЦИЯМ  </vt:lpstr>
      <vt:lpstr>Презентация PowerPoint</vt:lpstr>
    </vt:vector>
  </TitlesOfParts>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dc:creator>
  <cp:lastModifiedBy>Комп</cp:lastModifiedBy>
  <cp:revision>82</cp:revision>
  <dcterms:created xsi:type="dcterms:W3CDTF">2016-02-03T10:28:38Z</dcterms:created>
  <dcterms:modified xsi:type="dcterms:W3CDTF">2018-02-05T01:55:20Z</dcterms:modified>
</cp:coreProperties>
</file>