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0"/>
  </p:notesMasterIdLst>
  <p:sldIdLst>
    <p:sldId id="296" r:id="rId2"/>
    <p:sldId id="29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882" autoAdjust="0"/>
    <p:restoredTop sz="94660"/>
  </p:normalViewPr>
  <p:slideViewPr>
    <p:cSldViewPr>
      <p:cViewPr varScale="1">
        <p:scale>
          <a:sx n="105" d="100"/>
          <a:sy n="105" d="100"/>
        </p:scale>
        <p:origin x="-21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510E9-4646-4EA1-AA0B-C1F04E3B391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16D57-3221-4CB0-BE98-8480677BD5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4732406-2441-460A-B969-ECEB6D546D00}" type="slidenum">
              <a:rPr lang="ru-RU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http://static.insales.ru/images/products/1/2535/551399/large/elena_lkl_detalb_CD_1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http://nypassage.com/images/sleeping_beauty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http://www.forchel.ru/images/prez/prez37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http://img0.liveinternet.ru/images/attach/c/2/64/683/64683625_20959957_Kukla_Gryoz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50011">
            <a:off x="6376988" y="123825"/>
            <a:ext cx="2606675" cy="329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4" descr="чайковски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95240">
            <a:off x="136525" y="101600"/>
            <a:ext cx="2498725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Проект Музыка </a:t>
            </a:r>
            <a:r>
              <a:rPr lang="ru-RU" dirty="0" err="1" smtClean="0"/>
              <a:t>П.и.чайковского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старшей группе</a:t>
            </a:r>
            <a:endParaRPr lang="ru-RU" dirty="0"/>
          </a:p>
        </p:txBody>
      </p:sp>
      <p:sp>
        <p:nvSpPr>
          <p:cNvPr id="307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3860800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ru-RU" b="1" smtClean="0"/>
              <a:t> Подготовила и провела:</a:t>
            </a:r>
          </a:p>
          <a:p>
            <a:pPr eaLnBrk="1" hangingPunct="1"/>
            <a:r>
              <a:rPr lang="ru-RU" b="1" smtClean="0"/>
              <a:t> Мишунова Т.И. </a:t>
            </a:r>
          </a:p>
          <a:p>
            <a:pPr eaLnBrk="1" hangingPunct="1"/>
            <a:r>
              <a:rPr lang="ru-RU" b="1" smtClean="0"/>
              <a:t>музыкальный руководитель</a:t>
            </a:r>
            <a:endParaRPr lang="ru-RU" smtClean="0"/>
          </a:p>
          <a:p>
            <a:pPr eaLnBrk="1" hangingPunct="1"/>
            <a:r>
              <a:rPr lang="ru-RU" b="1" smtClean="0"/>
              <a:t> </a:t>
            </a:r>
            <a:endParaRPr lang="ru-RU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НАПРАВЛЕНИЯ ПРОЕКТА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«Творчество П.И.Чайковского»</a:t>
            </a:r>
          </a:p>
          <a:p>
            <a:r>
              <a:rPr lang="ru-RU" dirty="0" smtClean="0"/>
              <a:t> цикл занятий:  Пьесы из «Детского альбома»  П.И.Чайковского</a:t>
            </a:r>
          </a:p>
          <a:p>
            <a:r>
              <a:rPr lang="ru-RU" dirty="0" smtClean="0"/>
              <a:t>«Марш деревянных солдатиков»</a:t>
            </a:r>
          </a:p>
          <a:p>
            <a:r>
              <a:rPr lang="ru-RU" dirty="0" smtClean="0"/>
              <a:t>«Полька»</a:t>
            </a:r>
          </a:p>
          <a:p>
            <a:r>
              <a:rPr lang="ru-RU" dirty="0" smtClean="0"/>
              <a:t>«Сладкая греза»</a:t>
            </a:r>
          </a:p>
          <a:p>
            <a:r>
              <a:rPr lang="ru-RU" dirty="0" smtClean="0"/>
              <a:t>«Болезнь куклы»</a:t>
            </a:r>
          </a:p>
          <a:p>
            <a:r>
              <a:rPr lang="ru-RU" dirty="0" smtClean="0"/>
              <a:t>«Новая кукла»</a:t>
            </a:r>
          </a:p>
          <a:p>
            <a:r>
              <a:rPr lang="ru-RU" dirty="0" smtClean="0"/>
              <a:t>«Утренняя молитва»</a:t>
            </a:r>
          </a:p>
          <a:p>
            <a:r>
              <a:rPr lang="ru-RU" dirty="0" smtClean="0"/>
              <a:t>«Баба Яга»</a:t>
            </a:r>
          </a:p>
          <a:p>
            <a:r>
              <a:rPr lang="ru-RU" dirty="0" smtClean="0"/>
              <a:t>«Игра в лошадки»</a:t>
            </a:r>
          </a:p>
          <a:p>
            <a:r>
              <a:rPr lang="ru-RU" dirty="0" smtClean="0"/>
              <a:t>«Вальс»</a:t>
            </a:r>
          </a:p>
          <a:p>
            <a:r>
              <a:rPr lang="ru-RU" dirty="0" smtClean="0"/>
              <a:t>занятие «Весело – грустно»;</a:t>
            </a:r>
          </a:p>
          <a:p>
            <a:r>
              <a:rPr lang="ru-RU" dirty="0" smtClean="0"/>
              <a:t>занятия «Времена года»:</a:t>
            </a:r>
          </a:p>
          <a:p>
            <a:r>
              <a:rPr lang="ru-RU" dirty="0" smtClean="0"/>
              <a:t>консультация для родителей «Слушаем музыку»;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04813"/>
          <a:ext cx="8229600" cy="569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417440"/>
                <a:gridCol w="1944216"/>
                <a:gridCol w="1810544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c"/>
                          <a:ea typeface="Times New Roman"/>
                          <a:cs typeface="Times New Roman"/>
                        </a:rPr>
                        <a:t>Этапы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c"/>
                          <a:ea typeface="Times New Roman"/>
                          <a:cs typeface="Times New Roman"/>
                        </a:rPr>
                        <a:t>Описание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c"/>
                          <a:ea typeface="Times New Roman"/>
                          <a:cs typeface="Times New Roman"/>
                        </a:rPr>
                        <a:t>Время  реализации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c"/>
                          <a:ea typeface="Times New Roman"/>
                          <a:cs typeface="Times New Roman"/>
                        </a:rPr>
                        <a:t>этапа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Ariac"/>
                          <a:ea typeface="Times New Roman"/>
                          <a:cs typeface="Times New Roman"/>
                        </a:rPr>
                        <a:t>Ответственные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c"/>
                          <a:ea typeface="Times New Roman"/>
                          <a:cs typeface="Times New Roman"/>
                        </a:rPr>
                        <a:t>1 ЭТАП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c"/>
                          <a:ea typeface="Times New Roman"/>
                          <a:cs typeface="Times New Roman"/>
                        </a:rPr>
                        <a:t>Подготовительный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c"/>
                          <a:ea typeface="Times New Roman"/>
                          <a:cs typeface="Times New Roman"/>
                        </a:rPr>
                        <a:t>-работа с методической литературой;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c"/>
                          <a:ea typeface="Times New Roman"/>
                          <a:cs typeface="Times New Roman"/>
                        </a:rPr>
                        <a:t>-подбор музыкального репертуара;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c"/>
                          <a:ea typeface="Times New Roman"/>
                          <a:cs typeface="Times New Roman"/>
                        </a:rPr>
                        <a:t>-разработка конспектов занятий;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c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c"/>
                          <a:ea typeface="Times New Roman"/>
                          <a:cs typeface="Times New Roman"/>
                        </a:rPr>
                        <a:t>Октябрь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c"/>
                          <a:ea typeface="Times New Roman"/>
                          <a:cs typeface="Times New Roman"/>
                        </a:rPr>
                        <a:t>В течение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c"/>
                          <a:ea typeface="Times New Roman"/>
                          <a:cs typeface="Times New Roman"/>
                        </a:rPr>
                        <a:t>ода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c"/>
                          <a:ea typeface="Times New Roman"/>
                          <a:cs typeface="Times New Roman"/>
                        </a:rPr>
                        <a:t>Музыкальный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c"/>
                          <a:ea typeface="Times New Roman"/>
                          <a:cs typeface="Times New Roman"/>
                        </a:rPr>
                        <a:t>руководитель.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Ariac"/>
                          <a:ea typeface="Times New Roman"/>
                          <a:cs typeface="Times New Roman"/>
                        </a:rPr>
                        <a:t>Мишунова</a:t>
                      </a:r>
                      <a:r>
                        <a:rPr lang="ru-RU" sz="1400" dirty="0">
                          <a:latin typeface="Ariac"/>
                          <a:ea typeface="Times New Roman"/>
                          <a:cs typeface="Times New Roman"/>
                        </a:rPr>
                        <a:t> Т.И.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c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2 ЭТАП</a:t>
                      </a: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Основной</a:t>
                      </a:r>
                      <a:endParaRPr lang="ru-RU" sz="1400" dirty="0">
                        <a:latin typeface="Aria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-слушание музыкальных произведений из цикла Времена года» и «Детского альбома» на музыкальных занятиях. Анализ пьес по схеме: название и автор произведения, характер, темп, динамические оттенки, импровизация движений в соответствии с содержанием и характером музыки.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-проведение тематического занятия «Творчество П.И.Чайковского»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В течение года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Сентябрь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Муз. рук.</a:t>
                      </a:r>
                    </a:p>
                    <a:p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Мишунова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 Т.И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333375"/>
          <a:ext cx="8229600" cy="54864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/>
                        <a:t>- цикл занятий пьесы из «Детского альбома» П.И.Чайковского:</a:t>
                      </a:r>
                    </a:p>
                    <a:p>
                      <a:r>
                        <a:rPr kumimoji="0" lang="ru-RU" sz="1400" b="0" kern="1200" dirty="0" smtClean="0"/>
                        <a:t>«Марш деревянных солдатиков»</a:t>
                      </a:r>
                    </a:p>
                    <a:p>
                      <a:r>
                        <a:rPr kumimoji="0" lang="ru-RU" sz="1400" b="0" kern="1200" dirty="0" smtClean="0"/>
                        <a:t>«Полька»</a:t>
                      </a:r>
                    </a:p>
                    <a:p>
                      <a:r>
                        <a:rPr kumimoji="0" lang="ru-RU" sz="1400" b="0" kern="1200" dirty="0" smtClean="0"/>
                        <a:t>«Сладкая греза»</a:t>
                      </a:r>
                    </a:p>
                    <a:p>
                      <a:r>
                        <a:rPr kumimoji="0" lang="ru-RU" sz="1400" b="0" kern="1200" dirty="0" smtClean="0"/>
                        <a:t>«Болезнь куклы»</a:t>
                      </a:r>
                    </a:p>
                    <a:p>
                      <a:r>
                        <a:rPr kumimoji="0" lang="ru-RU" sz="1400" b="0" kern="1200" dirty="0" smtClean="0"/>
                        <a:t>«Новая кукла»</a:t>
                      </a:r>
                    </a:p>
                    <a:p>
                      <a:r>
                        <a:rPr kumimoji="0" lang="ru-RU" sz="1400" b="0" kern="1200" dirty="0" smtClean="0"/>
                        <a:t> «Весело – грустно»</a:t>
                      </a:r>
                    </a:p>
                    <a:p>
                      <a:r>
                        <a:rPr kumimoji="0" lang="ru-RU" sz="1400" b="0" kern="1200" dirty="0" smtClean="0"/>
                        <a:t>Утренняя молитва»</a:t>
                      </a:r>
                    </a:p>
                    <a:p>
                      <a:r>
                        <a:rPr kumimoji="0" lang="ru-RU" sz="1400" b="0" kern="1200" dirty="0" smtClean="0"/>
                        <a:t>«Баба Яга»</a:t>
                      </a:r>
                    </a:p>
                    <a:p>
                      <a:r>
                        <a:rPr kumimoji="0" lang="ru-RU" sz="1400" b="0" kern="1200" dirty="0" smtClean="0"/>
                        <a:t>«Игра в лошадки»</a:t>
                      </a:r>
                    </a:p>
                    <a:p>
                      <a:r>
                        <a:rPr kumimoji="0" lang="ru-RU" sz="1400" b="0" kern="1200" dirty="0" smtClean="0"/>
                        <a:t>«Вальс»</a:t>
                      </a:r>
                    </a:p>
                    <a:p>
                      <a:r>
                        <a:rPr kumimoji="0" lang="ru-RU" sz="1400" b="0" kern="1200" dirty="0" smtClean="0"/>
                        <a:t>-провести занятия по </a:t>
                      </a:r>
                      <a:r>
                        <a:rPr kumimoji="0" lang="ru-RU" sz="1400" b="0" kern="1200" dirty="0" err="1" smtClean="0"/>
                        <a:t>изодеятельности</a:t>
                      </a:r>
                      <a:r>
                        <a:rPr kumimoji="0" lang="ru-RU" sz="1400" b="0" kern="1200" dirty="0" smtClean="0"/>
                        <a:t>, на которых дети рисуют иллюстрации к «Детскому альбому» и циклу «Времена года» П.И. Чайковского.</a:t>
                      </a:r>
                    </a:p>
                    <a:p>
                      <a:r>
                        <a:rPr kumimoji="0" lang="ru-RU" sz="1400" b="0" kern="1200" dirty="0" smtClean="0"/>
                        <a:t>-провести консультацию с родителями «Слушаем музыку»;</a:t>
                      </a:r>
                    </a:p>
                    <a:p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Октябрь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Ноябрь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Декабрь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Январь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Февраль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Март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Апрель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Май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</a:p>
                    <a:p>
                      <a:pPr algn="ctr"/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Муз. рук.</a:t>
                      </a:r>
                    </a:p>
                    <a:p>
                      <a:pPr algn="ctr"/>
                      <a:r>
                        <a:rPr kumimoji="0" lang="ru-RU" sz="14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Мишунова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Т.И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Муз. рук.</a:t>
                      </a:r>
                    </a:p>
                    <a:p>
                      <a:pPr algn="ctr"/>
                      <a:r>
                        <a:rPr kumimoji="0" lang="ru-RU" sz="14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Мишунова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Т.И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Воспитатель 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группы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Муз. рук.</a:t>
                      </a:r>
                    </a:p>
                    <a:p>
                      <a:pPr algn="ctr"/>
                      <a:r>
                        <a:rPr kumimoji="0" lang="ru-RU" sz="14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Мишунова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Т.И</a:t>
                      </a:r>
                      <a:endParaRPr lang="ru-RU" sz="14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04812"/>
          <a:ext cx="8229600" cy="576049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57400"/>
                <a:gridCol w="2489448"/>
                <a:gridCol w="1625352"/>
                <a:gridCol w="2057400"/>
              </a:tblGrid>
              <a:tr h="36382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-слушание в детском саду и дома кассет и дисков с произведениями П.И. Чайковского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 - побуждать детей ритмически импровизировать, исполнять на муз. инструментах пьесы из «Детского альбома» и «Времена года» П.И.Чайковского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В течение года</a:t>
                      </a:r>
                      <a:endParaRPr lang="ru-RU" sz="1400" b="0" dirty="0">
                        <a:latin typeface="Aria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Воспитатель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 Группы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Муз. рук.</a:t>
                      </a:r>
                    </a:p>
                    <a:p>
                      <a:r>
                        <a:rPr kumimoji="0" lang="ru-RU" sz="1400" b="0" kern="1200" dirty="0" err="1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Мишунова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Ariac"/>
                          <a:ea typeface="+mn-ea"/>
                          <a:cs typeface="+mn-cs"/>
                        </a:rPr>
                        <a:t> Т.И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21222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c"/>
                          <a:ea typeface="Times New Roman"/>
                          <a:cs typeface="Times New Roman"/>
                        </a:rPr>
                        <a:t>3 ЭТАП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c"/>
                          <a:ea typeface="Times New Roman"/>
                          <a:cs typeface="Times New Roman"/>
                        </a:rPr>
                        <a:t>Итоговый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c"/>
                          <a:ea typeface="Times New Roman"/>
                          <a:cs typeface="Times New Roman"/>
                        </a:rPr>
                        <a:t>Заключительный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c"/>
                          <a:ea typeface="Times New Roman"/>
                          <a:cs typeface="Times New Roman"/>
                        </a:rPr>
                        <a:t>- итоговое занятие «</a:t>
                      </a:r>
                      <a:r>
                        <a:rPr lang="ru-RU" sz="1400" dirty="0" smtClean="0">
                          <a:latin typeface="Ariac"/>
                          <a:ea typeface="Times New Roman"/>
                          <a:cs typeface="Times New Roman"/>
                        </a:rPr>
                        <a:t>Встреча</a:t>
                      </a:r>
                      <a:r>
                        <a:rPr lang="ru-RU" sz="1400" baseline="0" dirty="0" smtClean="0">
                          <a:latin typeface="Ariac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Ariac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400" dirty="0">
                          <a:latin typeface="Ariac"/>
                          <a:ea typeface="Times New Roman"/>
                          <a:cs typeface="Times New Roman"/>
                        </a:rPr>
                        <a:t>музыкальной гостиной»;   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c"/>
                          <a:ea typeface="Times New Roman"/>
                          <a:cs typeface="Times New Roman"/>
                        </a:rPr>
                        <a:t>-Отчетный  концерт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c"/>
                          <a:ea typeface="Times New Roman"/>
                          <a:cs typeface="Times New Roman"/>
                        </a:rPr>
                        <a:t> «Слушаем музыку»; Сказка в музыке.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c"/>
                          <a:ea typeface="Times New Roman"/>
                          <a:cs typeface="Times New Roman"/>
                        </a:rPr>
                        <a:t>- конкурс рисунков «Рисуем музыку».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c"/>
                          <a:ea typeface="Times New Roman"/>
                          <a:cs typeface="Times New Roman"/>
                        </a:rPr>
                        <a:t>Апрель.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Ariac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Ariac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c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c"/>
                          <a:ea typeface="Times New Roman"/>
                          <a:cs typeface="Times New Roman"/>
                        </a:rPr>
                        <a:t>Муз. рук.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Ariac"/>
                          <a:ea typeface="Times New Roman"/>
                          <a:cs typeface="Times New Roman"/>
                        </a:rPr>
                        <a:t>Мишунова</a:t>
                      </a:r>
                      <a:r>
                        <a:rPr lang="ru-RU" sz="1400" dirty="0">
                          <a:latin typeface="Ariac"/>
                          <a:ea typeface="Times New Roman"/>
                          <a:cs typeface="Times New Roman"/>
                        </a:rPr>
                        <a:t> Т.И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Ariac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c"/>
                          <a:ea typeface="Times New Roman"/>
                          <a:cs typeface="Times New Roman"/>
                        </a:rPr>
                        <a:t>Муз</a:t>
                      </a:r>
                      <a:r>
                        <a:rPr lang="ru-RU" sz="1400" dirty="0">
                          <a:latin typeface="Ariac"/>
                          <a:ea typeface="Times New Roman"/>
                          <a:cs typeface="Times New Roman"/>
                        </a:rPr>
                        <a:t>. рук.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Ariac"/>
                          <a:ea typeface="Times New Roman"/>
                          <a:cs typeface="Times New Roman"/>
                        </a:rPr>
                        <a:t>Мишунова</a:t>
                      </a:r>
                      <a:r>
                        <a:rPr lang="ru-RU" sz="1400" dirty="0">
                          <a:latin typeface="Ariac"/>
                          <a:ea typeface="Times New Roman"/>
                          <a:cs typeface="Times New Roman"/>
                        </a:rPr>
                        <a:t> Т.И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c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с родителями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-Привлечение родителей к организации «вечеров музыки», «музыкальных гостиных», концертов, воскресных походов в театры и музеи, к  участию в совместной творческой деятельности.</a:t>
            </a:r>
          </a:p>
          <a:p>
            <a:r>
              <a:rPr lang="ru-RU" sz="2400" dirty="0" smtClean="0"/>
              <a:t>-Организация открытых занятий для родителей, оформление информационных стендов и буклетов с консультациями, выставок детского творчества.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Ожидаемые результаты по проекту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8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200" dirty="0" smtClean="0"/>
              <a:t>Обогащать впечатления, формировать эстетический вкус, развивать память, мышление, речь. </a:t>
            </a:r>
          </a:p>
          <a:p>
            <a:pPr>
              <a:buNone/>
            </a:pPr>
            <a:r>
              <a:rPr lang="ru-RU" sz="3200" dirty="0" smtClean="0">
                <a:sym typeface="Symbol"/>
              </a:rPr>
              <a:t></a:t>
            </a:r>
            <a:r>
              <a:rPr lang="ru-RU" sz="3200" dirty="0" smtClean="0"/>
              <a:t>        Создание атмосферы праздника во время посещений театров, концертов, слушая «живую музыку» в детском саду в исполнении гостей – музыкантов. </a:t>
            </a:r>
          </a:p>
          <a:p>
            <a:pPr>
              <a:buNone/>
            </a:pPr>
            <a:r>
              <a:rPr lang="ru-RU" sz="3200" dirty="0" smtClean="0">
                <a:sym typeface="Symbol"/>
              </a:rPr>
              <a:t></a:t>
            </a:r>
            <a:r>
              <a:rPr lang="ru-RU" sz="3200" dirty="0" smtClean="0"/>
              <a:t>        Осознанная радость и эмоциональность  во время восприятия и исполнения музыки композиторов – классиков;</a:t>
            </a:r>
          </a:p>
          <a:p>
            <a:pPr>
              <a:buNone/>
            </a:pPr>
            <a:r>
              <a:rPr lang="ru-RU" sz="3200" dirty="0" smtClean="0">
                <a:sym typeface="Symbol"/>
              </a:rPr>
              <a:t></a:t>
            </a:r>
            <a:r>
              <a:rPr lang="ru-RU" sz="3200" dirty="0" smtClean="0"/>
              <a:t>        Способствовать проявлению  положительных эмоций у детей  во время слушания классической музыки, и создание условий для этого. </a:t>
            </a:r>
          </a:p>
          <a:p>
            <a:pPr>
              <a:buNone/>
            </a:pPr>
            <a:r>
              <a:rPr lang="ru-RU" sz="3200" dirty="0" smtClean="0">
                <a:sym typeface="Symbol"/>
              </a:rPr>
              <a:t></a:t>
            </a:r>
            <a:r>
              <a:rPr lang="ru-RU" sz="3200" dirty="0" smtClean="0"/>
              <a:t>        Стимулировать желание ребят слушать и исполнять классическую музыку в самостоятельной деятельности на протяжении всего проекта;</a:t>
            </a:r>
          </a:p>
          <a:p>
            <a:pPr>
              <a:buNone/>
            </a:pPr>
            <a:r>
              <a:rPr lang="ru-RU" sz="3200" dirty="0" smtClean="0">
                <a:sym typeface="Symbol"/>
              </a:rPr>
              <a:t></a:t>
            </a:r>
            <a:r>
              <a:rPr lang="ru-RU" sz="3200" dirty="0" smtClean="0"/>
              <a:t>Активно использовать классическую музыку в разных областях образовательной деятельности совместно с другими методическими материалами.  </a:t>
            </a:r>
          </a:p>
          <a:p>
            <a:pPr>
              <a:buNone/>
            </a:pPr>
            <a:r>
              <a:rPr lang="ru-RU" sz="3200" dirty="0" smtClean="0">
                <a:sym typeface="Symbol"/>
              </a:rPr>
              <a:t></a:t>
            </a:r>
            <a:r>
              <a:rPr lang="ru-RU" sz="3200" dirty="0" smtClean="0"/>
              <a:t>        Видеть  и развивать  интерес у ребенка к  музыке композиторов классиков.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ЗНАКОМСТВО С ТВОРЧЕСТВОМ П.И.ЧАЙКОВСКОГО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Программное содержание:</a:t>
            </a:r>
          </a:p>
          <a:p>
            <a:r>
              <a:rPr lang="ru-RU" dirty="0" smtClean="0"/>
              <a:t>Познакомить детей с творчеством П.И. Чайковского.</a:t>
            </a:r>
          </a:p>
          <a:p>
            <a:r>
              <a:rPr lang="ru-RU" dirty="0" smtClean="0"/>
              <a:t>Послушать пьесы из цикла «Времена года», определить пьесы по временам года.</a:t>
            </a:r>
          </a:p>
          <a:p>
            <a:r>
              <a:rPr lang="ru-RU" dirty="0" smtClean="0"/>
              <a:t>Исполнить «Вальс» ( парами) и «Вальс» ( с ленточками), хоровод «Вот уж зимушка проходит».</a:t>
            </a:r>
          </a:p>
          <a:p>
            <a:r>
              <a:rPr lang="ru-RU" dirty="0" smtClean="0"/>
              <a:t>Различать характер музыкальных пьес в  музыкально- дидактической игре «Отгадай какого  цвета?»</a:t>
            </a:r>
          </a:p>
          <a:p>
            <a:r>
              <a:rPr lang="ru-RU" dirty="0" smtClean="0"/>
              <a:t>Исполнить музыкальный оркестр «Камаринская».</a:t>
            </a:r>
          </a:p>
          <a:p>
            <a:r>
              <a:rPr lang="ru-RU" dirty="0" smtClean="0"/>
              <a:t>Познакомить с новой песней, определить название песни.</a:t>
            </a:r>
          </a:p>
          <a:p>
            <a:r>
              <a:rPr lang="ru-RU" dirty="0" smtClean="0"/>
              <a:t>Прививать любовь и понимание к музыке Чайковского.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300" dirty="0" smtClean="0"/>
              <a:t>(дети заходят под «Марш деревянных солдатиков»,садятся)</a:t>
            </a:r>
          </a:p>
          <a:p>
            <a:pPr>
              <a:buNone/>
            </a:pPr>
            <a:r>
              <a:rPr lang="ru-RU" sz="3300" dirty="0" smtClean="0"/>
              <a:t>М.Р:     Здравствуйте , ребята! Сегодня мы познакомимся с творчеством П.И.Чайковского, великого русского композитора.</a:t>
            </a:r>
          </a:p>
          <a:p>
            <a:pPr>
              <a:buNone/>
            </a:pPr>
            <a:r>
              <a:rPr lang="ru-RU" sz="3300" dirty="0" smtClean="0"/>
              <a:t>Его знаменитые произведения знают и любят люди разных стран.</a:t>
            </a:r>
          </a:p>
          <a:p>
            <a:pPr>
              <a:buNone/>
            </a:pPr>
            <a:r>
              <a:rPr lang="ru-RU" sz="3300" dirty="0" smtClean="0"/>
              <a:t>Жил он более ста лет  назад, но музыка его звучит и сегодня!</a:t>
            </a:r>
          </a:p>
          <a:p>
            <a:pPr>
              <a:buNone/>
            </a:pPr>
            <a:r>
              <a:rPr lang="ru-RU" sz="3300" dirty="0" smtClean="0"/>
              <a:t>Об этом и мечтал Чайковский.</a:t>
            </a:r>
          </a:p>
          <a:p>
            <a:pPr>
              <a:buNone/>
            </a:pPr>
            <a:r>
              <a:rPr lang="ru-RU" sz="3300" dirty="0" smtClean="0"/>
              <a:t>Он желал бы всеми силами души </a:t>
            </a:r>
          </a:p>
          <a:p>
            <a:pPr>
              <a:buNone/>
            </a:pPr>
            <a:r>
              <a:rPr lang="ru-RU" sz="3300" dirty="0" smtClean="0"/>
              <a:t> чтобы музыка его распространялась,</a:t>
            </a:r>
          </a:p>
          <a:p>
            <a:pPr>
              <a:buNone/>
            </a:pPr>
            <a:r>
              <a:rPr lang="ru-RU" sz="3300" dirty="0" smtClean="0"/>
              <a:t>Чтоб она баюкала в тиши,</a:t>
            </a:r>
          </a:p>
          <a:p>
            <a:pPr>
              <a:buNone/>
            </a:pPr>
            <a:r>
              <a:rPr lang="ru-RU" sz="3300" dirty="0" smtClean="0"/>
              <a:t>Чтобы вместе с нею улыбались,</a:t>
            </a:r>
          </a:p>
          <a:p>
            <a:pPr>
              <a:buNone/>
            </a:pPr>
            <a:r>
              <a:rPr lang="ru-RU" sz="3300" dirty="0" smtClean="0"/>
              <a:t>Чтоб она печали отвела,</a:t>
            </a:r>
          </a:p>
          <a:p>
            <a:pPr>
              <a:buNone/>
            </a:pPr>
            <a:r>
              <a:rPr lang="ru-RU" sz="3300" dirty="0" smtClean="0"/>
              <a:t>Напоила путника в дороге,</a:t>
            </a:r>
          </a:p>
          <a:p>
            <a:pPr>
              <a:buNone/>
            </a:pPr>
            <a:r>
              <a:rPr lang="ru-RU" sz="3300" dirty="0" smtClean="0"/>
              <a:t>Он мечтал чтоб музыка была утешеньем, радостью, подмогой.</a:t>
            </a:r>
          </a:p>
          <a:p>
            <a:pPr>
              <a:buNone/>
            </a:pPr>
            <a:r>
              <a:rPr lang="ru-RU" sz="3300" dirty="0" smtClean="0"/>
              <a:t>П.И.Чайковский написал для детей 2 балета: «Щелкунчик» и «Спящая красавица», цикл «Времена года», «Детский альбом».</a:t>
            </a:r>
          </a:p>
          <a:p>
            <a:pPr>
              <a:buNone/>
            </a:pPr>
            <a:r>
              <a:rPr lang="ru-RU" sz="3300" dirty="0" smtClean="0"/>
              <a:t>Весна, весна! Как воздух чист!</a:t>
            </a:r>
          </a:p>
          <a:p>
            <a:pPr>
              <a:buNone/>
            </a:pPr>
            <a:r>
              <a:rPr lang="ru-RU" sz="3300" dirty="0" smtClean="0"/>
              <a:t>Как ясен небосвод!</a:t>
            </a:r>
          </a:p>
          <a:p>
            <a:pPr>
              <a:buNone/>
            </a:pPr>
            <a:r>
              <a:rPr lang="ru-RU" sz="3300" dirty="0" smtClean="0"/>
              <a:t>Своей лазурью живой</a:t>
            </a:r>
          </a:p>
          <a:p>
            <a:pPr>
              <a:buNone/>
            </a:pPr>
            <a:r>
              <a:rPr lang="ru-RU" sz="3300" dirty="0" smtClean="0"/>
              <a:t>Слепит мне очи он.</a:t>
            </a:r>
          </a:p>
          <a:p>
            <a:pPr>
              <a:buNone/>
            </a:pPr>
            <a:r>
              <a:rPr lang="ru-RU" sz="3300" dirty="0" smtClean="0"/>
              <a:t>Весна, весна! Как высоко</a:t>
            </a:r>
          </a:p>
          <a:p>
            <a:pPr>
              <a:buNone/>
            </a:pPr>
            <a:r>
              <a:rPr lang="ru-RU" sz="3300" dirty="0" smtClean="0"/>
              <a:t>На крыльях ветерка,</a:t>
            </a:r>
          </a:p>
          <a:p>
            <a:pPr>
              <a:buNone/>
            </a:pPr>
            <a:r>
              <a:rPr lang="ru-RU" sz="3300" dirty="0" smtClean="0"/>
              <a:t>Ласкаясь к солнечным лучам</a:t>
            </a:r>
          </a:p>
          <a:p>
            <a:pPr>
              <a:buNone/>
            </a:pPr>
            <a:r>
              <a:rPr lang="ru-RU" sz="3300" dirty="0" smtClean="0"/>
              <a:t>Летают облака!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dirty="0" smtClean="0"/>
              <a:t> «АПРЕЛЬ»</a:t>
            </a:r>
          </a:p>
          <a:p>
            <a:pPr>
              <a:buNone/>
            </a:pPr>
            <a:r>
              <a:rPr lang="ru-RU" dirty="0" smtClean="0"/>
              <a:t>Весёлое лето, всем дорого ты</a:t>
            </a:r>
          </a:p>
          <a:p>
            <a:pPr>
              <a:buNone/>
            </a:pPr>
            <a:r>
              <a:rPr lang="ru-RU" dirty="0" smtClean="0"/>
              <a:t>В лучах ароматных пестреют цветы.</a:t>
            </a:r>
          </a:p>
          <a:p>
            <a:pPr>
              <a:buNone/>
            </a:pPr>
            <a:r>
              <a:rPr lang="ru-RU" dirty="0" smtClean="0"/>
              <a:t>А в рощице пташек звенят голоса.</a:t>
            </a:r>
          </a:p>
          <a:p>
            <a:pPr>
              <a:buNone/>
            </a:pPr>
            <a:r>
              <a:rPr lang="ru-RU" dirty="0" smtClean="0"/>
              <a:t>Их песни хвалою летят в небеса.</a:t>
            </a:r>
          </a:p>
          <a:p>
            <a:pPr>
              <a:buNone/>
            </a:pPr>
            <a:r>
              <a:rPr lang="ru-RU" dirty="0" smtClean="0"/>
              <a:t>Блестящие мошки кружатся толпой-</a:t>
            </a:r>
          </a:p>
          <a:p>
            <a:pPr>
              <a:buNone/>
            </a:pPr>
            <a:r>
              <a:rPr lang="ru-RU" dirty="0" smtClean="0"/>
              <a:t>И солнышко шлет им свой луч золотой.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«АВГУСТ»</a:t>
            </a:r>
          </a:p>
          <a:p>
            <a:pPr>
              <a:buNone/>
            </a:pPr>
            <a:r>
              <a:rPr lang="ru-RU" dirty="0" smtClean="0"/>
              <a:t>Осень наступила, высохли цветы,</a:t>
            </a:r>
          </a:p>
          <a:p>
            <a:pPr>
              <a:buNone/>
            </a:pPr>
            <a:r>
              <a:rPr lang="ru-RU" dirty="0" smtClean="0"/>
              <a:t>И глядят уныло голые кусты.</a:t>
            </a:r>
          </a:p>
          <a:p>
            <a:pPr>
              <a:buNone/>
            </a:pPr>
            <a:r>
              <a:rPr lang="ru-RU" dirty="0" smtClean="0"/>
              <a:t>Вянет и желтеет травка на лугах,</a:t>
            </a:r>
          </a:p>
          <a:p>
            <a:pPr>
              <a:buNone/>
            </a:pPr>
            <a:r>
              <a:rPr lang="ru-RU" dirty="0" smtClean="0"/>
              <a:t>Только зеленеет озимь на полях.</a:t>
            </a:r>
          </a:p>
          <a:p>
            <a:pPr>
              <a:buNone/>
            </a:pPr>
            <a:r>
              <a:rPr lang="ru-RU" dirty="0" smtClean="0"/>
              <a:t>Туча небо кроет, солнце не блестит,</a:t>
            </a:r>
          </a:p>
          <a:p>
            <a:pPr>
              <a:buNone/>
            </a:pPr>
            <a:r>
              <a:rPr lang="ru-RU" dirty="0" smtClean="0"/>
              <a:t>Ветер в поле воет, дождик моросит.</a:t>
            </a:r>
          </a:p>
          <a:p>
            <a:pPr>
              <a:buNone/>
            </a:pPr>
            <a:r>
              <a:rPr lang="ru-RU" dirty="0" smtClean="0"/>
              <a:t>Зашумели воды быстрого ручья,</a:t>
            </a:r>
          </a:p>
          <a:p>
            <a:pPr>
              <a:buNone/>
            </a:pPr>
            <a:r>
              <a:rPr lang="ru-RU" dirty="0" smtClean="0"/>
              <a:t>Птички улетели в теплые края.</a:t>
            </a:r>
          </a:p>
          <a:p>
            <a:pPr algn="ctr">
              <a:buNone/>
            </a:pPr>
            <a:r>
              <a:rPr lang="ru-RU" dirty="0" smtClean="0"/>
              <a:t> «ОКТЯБРЬ»</a:t>
            </a:r>
          </a:p>
          <a:p>
            <a:pPr>
              <a:buNone/>
            </a:pPr>
            <a:r>
              <a:rPr lang="ru-RU" dirty="0" smtClean="0"/>
              <a:t>Повела зима над нами</a:t>
            </a:r>
          </a:p>
          <a:p>
            <a:pPr>
              <a:buNone/>
            </a:pPr>
            <a:r>
              <a:rPr lang="ru-RU" dirty="0" smtClean="0"/>
              <a:t>Снеговыми рукавами,</a:t>
            </a:r>
          </a:p>
          <a:p>
            <a:pPr>
              <a:buNone/>
            </a:pPr>
            <a:r>
              <a:rPr lang="ru-RU" dirty="0" smtClean="0"/>
              <a:t>И посыпались снежинки</a:t>
            </a:r>
          </a:p>
          <a:p>
            <a:pPr>
              <a:buNone/>
            </a:pPr>
            <a:r>
              <a:rPr lang="ru-RU" dirty="0" smtClean="0"/>
              <a:t>На деревья и тропинки.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 fontScale="55000" lnSpcReduction="20000"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dirty="0" smtClean="0">
                <a:ea typeface="Times New Roman"/>
              </a:rPr>
              <a:t> </a:t>
            </a:r>
            <a:r>
              <a:rPr lang="ru-RU" sz="3300" dirty="0" smtClean="0">
                <a:ea typeface="Times New Roman"/>
              </a:rPr>
              <a:t>«ДЕКАБРЬ»</a:t>
            </a:r>
          </a:p>
          <a:p>
            <a:pPr>
              <a:spcAft>
                <a:spcPts val="0"/>
              </a:spcAft>
              <a:buNone/>
            </a:pPr>
            <a:r>
              <a:rPr lang="ru-RU" sz="3300" dirty="0" smtClean="0">
                <a:ea typeface="Times New Roman"/>
              </a:rPr>
              <a:t>Музыкально-дидактическая игра  «Отгадай время года»</a:t>
            </a:r>
          </a:p>
          <a:p>
            <a:pPr>
              <a:spcAft>
                <a:spcPts val="0"/>
              </a:spcAft>
              <a:buNone/>
            </a:pPr>
            <a:r>
              <a:rPr lang="ru-RU" sz="3300" dirty="0" smtClean="0">
                <a:ea typeface="Times New Roman"/>
              </a:rPr>
              <a:t>М.Р:  П.И.Чайковский очень любил вальсовый ритм и часто использовал его в своих произведениях.</a:t>
            </a:r>
          </a:p>
          <a:p>
            <a:pPr>
              <a:spcAft>
                <a:spcPts val="0"/>
              </a:spcAft>
              <a:buNone/>
            </a:pPr>
            <a:r>
              <a:rPr lang="ru-RU" sz="3300" dirty="0" smtClean="0">
                <a:ea typeface="Times New Roman"/>
              </a:rPr>
              <a:t>Однообразный и безумный</a:t>
            </a:r>
          </a:p>
          <a:p>
            <a:pPr>
              <a:spcAft>
                <a:spcPts val="0"/>
              </a:spcAft>
              <a:buNone/>
            </a:pPr>
            <a:r>
              <a:rPr lang="ru-RU" sz="3300" dirty="0" smtClean="0">
                <a:ea typeface="Times New Roman"/>
              </a:rPr>
              <a:t>Как вихорь жизни молодой</a:t>
            </a:r>
          </a:p>
          <a:p>
            <a:pPr>
              <a:spcAft>
                <a:spcPts val="0"/>
              </a:spcAft>
              <a:buNone/>
            </a:pPr>
            <a:r>
              <a:rPr lang="ru-RU" sz="3300" dirty="0" smtClean="0">
                <a:ea typeface="Times New Roman"/>
              </a:rPr>
              <a:t>Кружится вальса вихорь шумный</a:t>
            </a:r>
          </a:p>
          <a:p>
            <a:pPr>
              <a:spcAft>
                <a:spcPts val="0"/>
              </a:spcAft>
              <a:buNone/>
            </a:pPr>
            <a:r>
              <a:rPr lang="ru-RU" sz="3300" dirty="0" smtClean="0">
                <a:ea typeface="Times New Roman"/>
              </a:rPr>
              <a:t>Чета мелькает за четой.</a:t>
            </a:r>
          </a:p>
          <a:p>
            <a:pPr>
              <a:spcAft>
                <a:spcPts val="0"/>
              </a:spcAft>
              <a:buNone/>
            </a:pPr>
            <a:r>
              <a:rPr lang="ru-RU" sz="3300" dirty="0" smtClean="0">
                <a:ea typeface="Times New Roman"/>
              </a:rPr>
              <a:t>       ТАНЕЦ «ВАЛЬС»</a:t>
            </a:r>
          </a:p>
          <a:p>
            <a:pPr>
              <a:spcAft>
                <a:spcPts val="0"/>
              </a:spcAft>
              <a:buNone/>
            </a:pPr>
            <a:r>
              <a:rPr lang="ru-RU" sz="3300" dirty="0" smtClean="0">
                <a:ea typeface="Times New Roman"/>
              </a:rPr>
              <a:t>М.Р: А теперь мы поиграем в игру</a:t>
            </a:r>
          </a:p>
          <a:p>
            <a:pPr>
              <a:spcAft>
                <a:spcPts val="0"/>
              </a:spcAft>
              <a:buNone/>
            </a:pPr>
            <a:r>
              <a:rPr lang="ru-RU" sz="3300" dirty="0" smtClean="0">
                <a:ea typeface="Times New Roman"/>
              </a:rPr>
              <a:t>Музыкально- дидактическая игра «Отгадай, какого цвета музыка?»</a:t>
            </a:r>
          </a:p>
          <a:p>
            <a:pPr>
              <a:spcAft>
                <a:spcPts val="0"/>
              </a:spcAft>
              <a:buNone/>
            </a:pPr>
            <a:r>
              <a:rPr lang="ru-RU" sz="3300" dirty="0" smtClean="0">
                <a:ea typeface="Times New Roman"/>
              </a:rPr>
              <a:t>«Болезнь куклы»</a:t>
            </a:r>
          </a:p>
          <a:p>
            <a:pPr>
              <a:spcAft>
                <a:spcPts val="0"/>
              </a:spcAft>
              <a:buNone/>
            </a:pPr>
            <a:r>
              <a:rPr lang="ru-RU" sz="3300" dirty="0" smtClean="0">
                <a:ea typeface="Times New Roman"/>
              </a:rPr>
              <a:t>«Полька»</a:t>
            </a:r>
            <a:br>
              <a:rPr lang="ru-RU" sz="3300" dirty="0" smtClean="0">
                <a:ea typeface="Times New Roman"/>
              </a:rPr>
            </a:br>
            <a:r>
              <a:rPr lang="ru-RU" sz="3300" dirty="0" smtClean="0">
                <a:ea typeface="Times New Roman"/>
              </a:rPr>
              <a:t>  «Неаполитанская песенка»</a:t>
            </a:r>
            <a:br>
              <a:rPr lang="ru-RU" sz="3300" dirty="0" smtClean="0">
                <a:ea typeface="Times New Roman"/>
              </a:rPr>
            </a:br>
            <a:r>
              <a:rPr lang="ru-RU" sz="3300" dirty="0" smtClean="0">
                <a:ea typeface="Times New Roman"/>
              </a:rPr>
              <a:t>  «Старинная французская песенка»</a:t>
            </a:r>
          </a:p>
          <a:p>
            <a:pPr>
              <a:spcAft>
                <a:spcPts val="0"/>
              </a:spcAft>
              <a:buNone/>
            </a:pPr>
            <a:r>
              <a:rPr lang="ru-RU" sz="3300" dirty="0" smtClean="0">
                <a:ea typeface="Times New Roman"/>
              </a:rPr>
              <a:t>П.И.Чайковский много путешествовал и свои впечатления отражал в музыке.</a:t>
            </a:r>
          </a:p>
          <a:p>
            <a:pPr>
              <a:spcAft>
                <a:spcPts val="0"/>
              </a:spcAft>
              <a:buNone/>
            </a:pPr>
            <a:r>
              <a:rPr lang="ru-RU" sz="3300" dirty="0" smtClean="0">
                <a:ea typeface="Times New Roman"/>
              </a:rPr>
              <a:t>Когда он был в Неаполе написал   «Неаполитанскую песню»,</a:t>
            </a:r>
          </a:p>
          <a:p>
            <a:pPr>
              <a:spcAft>
                <a:spcPts val="0"/>
              </a:spcAft>
              <a:buNone/>
            </a:pPr>
            <a:r>
              <a:rPr lang="ru-RU" sz="3300" dirty="0" smtClean="0">
                <a:ea typeface="Times New Roman"/>
              </a:rPr>
              <a:t>После поездки во Францию «Старинную французскую песенку»</a:t>
            </a:r>
          </a:p>
          <a:p>
            <a:pPr>
              <a:spcAft>
                <a:spcPts val="0"/>
              </a:spcAft>
              <a:buNone/>
            </a:pPr>
            <a:r>
              <a:rPr lang="ru-RU" sz="3300" dirty="0" smtClean="0">
                <a:ea typeface="Times New Roman"/>
              </a:rPr>
              <a:t>Часто Чайковский использует русскую народную музыку в своих произведениях. Сейчас мы исполним русскую народную песню в обработке Чайковского</a:t>
            </a:r>
          </a:p>
          <a:p>
            <a:pPr>
              <a:spcAft>
                <a:spcPts val="0"/>
              </a:spcAft>
              <a:buNone/>
            </a:pPr>
            <a:r>
              <a:rPr lang="ru-RU" sz="3300" dirty="0" smtClean="0">
                <a:ea typeface="Times New Roman"/>
              </a:rPr>
              <a:t>ХОРОВОД «Вот уж зимушка проходит»</a:t>
            </a:r>
            <a:endParaRPr lang="ru-RU" sz="33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620689"/>
          <a:ext cx="8229600" cy="5040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8906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94363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ТИП   ПРОЕКТА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познавательно-творческий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906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94363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СРОКИ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01.09.2015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31.05.2016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г.г.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906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94363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РУКОВОДИТЕЛЬ ПРОЕКТА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музыкальный руководитель – Мишунова Т.И.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8934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94363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УЧАСТНИКИ ПРОЕКТА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воспитатели, дети и родители старшей, подготовительных групп.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8401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943634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ПРОДУКТ ПРОЕКТНОЙ ДЕЯТЕЛЬНОСТИ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Итоговое занятие «Встреча в музыкальной гостиной», занятие-концерт «Детям о Чайковском», конкурс рисунков «Мы рисуем музыку»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 fontScale="55000" lnSpcReduction="20000"/>
          </a:bodyPr>
          <a:lstStyle/>
          <a:p>
            <a:pPr>
              <a:spcAft>
                <a:spcPts val="0"/>
              </a:spcAft>
              <a:buNone/>
            </a:pPr>
            <a:r>
              <a:rPr lang="ru-RU" sz="2900" dirty="0" smtClean="0">
                <a:ea typeface="Times New Roman"/>
              </a:rPr>
              <a:t>П.И.Чайковский писал не только музыку, но ещё песни и романсы. И с одной из его песен мы сейчас познакомимся.</a:t>
            </a:r>
          </a:p>
          <a:p>
            <a:pPr>
              <a:spcAft>
                <a:spcPts val="0"/>
              </a:spcAft>
              <a:buNone/>
            </a:pPr>
            <a:r>
              <a:rPr lang="ru-RU" sz="2900" dirty="0" smtClean="0">
                <a:ea typeface="Times New Roman"/>
              </a:rPr>
              <a:t>      «КОЛЫБЕЛЬНАЯ В БУРЮ»</a:t>
            </a:r>
          </a:p>
          <a:p>
            <a:pPr>
              <a:spcAft>
                <a:spcPts val="0"/>
              </a:spcAft>
              <a:buNone/>
            </a:pPr>
            <a:r>
              <a:rPr lang="ru-RU" sz="2900" dirty="0" smtClean="0">
                <a:ea typeface="Times New Roman"/>
              </a:rPr>
              <a:t>Как вы думаете, как называется эта песня? Почему я спела её без инструментального сопровождения?( ответы детей)</a:t>
            </a:r>
          </a:p>
          <a:p>
            <a:pPr>
              <a:spcAft>
                <a:spcPts val="0"/>
              </a:spcAft>
              <a:buNone/>
            </a:pPr>
            <a:r>
              <a:rPr lang="ru-RU" sz="2900" dirty="0" smtClean="0">
                <a:ea typeface="Times New Roman"/>
              </a:rPr>
              <a:t>Расписные наши ложки</a:t>
            </a:r>
          </a:p>
          <a:p>
            <a:pPr>
              <a:spcAft>
                <a:spcPts val="0"/>
              </a:spcAft>
              <a:buNone/>
            </a:pPr>
            <a:r>
              <a:rPr lang="ru-RU" sz="2900" dirty="0" smtClean="0">
                <a:ea typeface="Times New Roman"/>
              </a:rPr>
              <a:t>Веселее чем гармошки.</a:t>
            </a:r>
          </a:p>
          <a:p>
            <a:pPr>
              <a:spcAft>
                <a:spcPts val="0"/>
              </a:spcAft>
              <a:buNone/>
            </a:pPr>
            <a:r>
              <a:rPr lang="ru-RU" sz="2900" dirty="0" smtClean="0">
                <a:ea typeface="Times New Roman"/>
              </a:rPr>
              <a:t>Как начнём на них играть,</a:t>
            </a:r>
          </a:p>
          <a:p>
            <a:pPr>
              <a:spcAft>
                <a:spcPts val="0"/>
              </a:spcAft>
              <a:buNone/>
            </a:pPr>
            <a:r>
              <a:rPr lang="ru-RU" sz="2900" dirty="0" smtClean="0">
                <a:ea typeface="Times New Roman"/>
              </a:rPr>
              <a:t>Так и хочется плясать.</a:t>
            </a:r>
          </a:p>
          <a:p>
            <a:pPr>
              <a:spcAft>
                <a:spcPts val="0"/>
              </a:spcAft>
              <a:buNone/>
            </a:pPr>
            <a:r>
              <a:rPr lang="ru-RU" sz="2900" dirty="0" smtClean="0">
                <a:ea typeface="Times New Roman"/>
              </a:rPr>
              <a:t>МУЗЫКАЛЬНЫЙ ОРКЕСТР «КАМАРИНСКАЯ»</a:t>
            </a:r>
          </a:p>
          <a:p>
            <a:pPr>
              <a:spcAft>
                <a:spcPts val="0"/>
              </a:spcAft>
              <a:buNone/>
            </a:pPr>
            <a:r>
              <a:rPr lang="ru-RU" sz="2900" dirty="0" smtClean="0">
                <a:ea typeface="Times New Roman"/>
              </a:rPr>
              <a:t>Звуки вальса пленят и тревожат,</a:t>
            </a:r>
          </a:p>
          <a:p>
            <a:pPr>
              <a:spcAft>
                <a:spcPts val="0"/>
              </a:spcAft>
              <a:buNone/>
            </a:pPr>
            <a:r>
              <a:rPr lang="ru-RU" sz="2900" dirty="0" smtClean="0">
                <a:ea typeface="Times New Roman"/>
              </a:rPr>
              <a:t>В вихре танца кружит детвора.</a:t>
            </a:r>
          </a:p>
          <a:p>
            <a:pPr>
              <a:spcAft>
                <a:spcPts val="0"/>
              </a:spcAft>
              <a:buNone/>
            </a:pPr>
            <a:r>
              <a:rPr lang="ru-RU" sz="2900" dirty="0" smtClean="0">
                <a:ea typeface="Times New Roman"/>
              </a:rPr>
              <a:t>Незаметно, ах как незаметно</a:t>
            </a:r>
          </a:p>
          <a:p>
            <a:pPr>
              <a:spcAft>
                <a:spcPts val="0"/>
              </a:spcAft>
              <a:buNone/>
            </a:pPr>
            <a:r>
              <a:rPr lang="ru-RU" sz="2900" dirty="0" smtClean="0">
                <a:ea typeface="Times New Roman"/>
              </a:rPr>
              <a:t>Расставаться настала пора.</a:t>
            </a:r>
          </a:p>
          <a:p>
            <a:pPr>
              <a:spcAft>
                <a:spcPts val="0"/>
              </a:spcAft>
              <a:buNone/>
            </a:pPr>
            <a:r>
              <a:rPr lang="ru-RU" sz="2900" dirty="0" smtClean="0">
                <a:ea typeface="Times New Roman"/>
              </a:rPr>
              <a:t>          «ВАЛЬС С ЛЕНТОЧКАМИ»</a:t>
            </a:r>
          </a:p>
          <a:p>
            <a:pPr>
              <a:spcAft>
                <a:spcPts val="0"/>
              </a:spcAft>
              <a:buNone/>
            </a:pPr>
            <a:r>
              <a:rPr lang="ru-RU" sz="2900" dirty="0" smtClean="0">
                <a:ea typeface="Times New Roman"/>
              </a:rPr>
              <a:t>Сегодня мы познакомились с творчеством композитора (Чайковского)</a:t>
            </a:r>
            <a:br>
              <a:rPr lang="ru-RU" sz="2900" dirty="0" smtClean="0">
                <a:ea typeface="Times New Roman"/>
              </a:rPr>
            </a:br>
            <a:r>
              <a:rPr lang="ru-RU" sz="2900" dirty="0" smtClean="0">
                <a:ea typeface="Times New Roman"/>
              </a:rPr>
              <a:t>А кто такой композитор?</a:t>
            </a:r>
          </a:p>
          <a:p>
            <a:pPr>
              <a:spcAft>
                <a:spcPts val="0"/>
              </a:spcAft>
              <a:buNone/>
            </a:pPr>
            <a:r>
              <a:rPr lang="ru-RU" sz="2900" dirty="0" smtClean="0">
                <a:ea typeface="Times New Roman"/>
              </a:rPr>
              <a:t>Сегодня мы послушали пьесы из цикла «Времена года».Какие?</a:t>
            </a:r>
          </a:p>
          <a:p>
            <a:pPr>
              <a:spcAft>
                <a:spcPts val="0"/>
              </a:spcAft>
              <a:buNone/>
            </a:pPr>
            <a:r>
              <a:rPr lang="ru-RU" sz="2900" dirty="0" smtClean="0">
                <a:ea typeface="Times New Roman"/>
              </a:rPr>
              <a:t>Что вам понравилось в нашем занятии?</a:t>
            </a:r>
          </a:p>
          <a:p>
            <a:pPr>
              <a:spcAft>
                <a:spcPts val="0"/>
              </a:spcAft>
              <a:buNone/>
            </a:pPr>
            <a:r>
              <a:rPr lang="ru-RU" sz="2900" dirty="0" smtClean="0">
                <a:ea typeface="Times New Roman"/>
              </a:rPr>
              <a:t>В дальнейшем мы познакомимся с творчеством других великих композиторов, научитесь понимать и любить классическую музыку.</a:t>
            </a:r>
          </a:p>
          <a:p>
            <a:pPr>
              <a:spcAft>
                <a:spcPts val="0"/>
              </a:spcAft>
              <a:buNone/>
            </a:pPr>
            <a:r>
              <a:rPr lang="ru-RU" sz="2900" dirty="0" smtClean="0">
                <a:ea typeface="Times New Roman"/>
              </a:rPr>
              <a:t>( дети уходят под «Марш»)</a:t>
            </a:r>
          </a:p>
          <a:p>
            <a:pPr>
              <a:spcAft>
                <a:spcPts val="0"/>
              </a:spcAft>
              <a:buNone/>
            </a:pPr>
            <a:r>
              <a:rPr lang="ru-RU" sz="2900" dirty="0" smtClean="0">
                <a:ea typeface="Times New Roman"/>
              </a:rPr>
              <a:t>Атрибуты: ленточки, музыкальные инструменты( ложки, колокольчики, металлофоны), музыкально-дидактические игры «Какой цвет?», «Отгадай время года»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36584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/>
                <a:ea typeface="Times New Roman"/>
              </a:rPr>
              <a:t>Конспект занятий по слушанию музыки  П.И.Чайковского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Музыкального руководителя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МАДОУ ЦРР </a:t>
            </a:r>
            <a:r>
              <a:rPr lang="ru-RU" dirty="0" err="1" smtClean="0">
                <a:latin typeface="Times New Roman"/>
                <a:ea typeface="Times New Roman"/>
              </a:rPr>
              <a:t>д</a:t>
            </a:r>
            <a:r>
              <a:rPr lang="ru-RU" dirty="0" smtClean="0">
                <a:latin typeface="Times New Roman"/>
                <a:ea typeface="Times New Roman"/>
              </a:rPr>
              <a:t>/с №94 </a:t>
            </a:r>
            <a:r>
              <a:rPr lang="ru-RU" u="sng" dirty="0" err="1" smtClean="0">
                <a:latin typeface="Times New Roman"/>
                <a:ea typeface="Times New Roman"/>
              </a:rPr>
              <a:t>Мишунова</a:t>
            </a:r>
            <a:r>
              <a:rPr lang="ru-RU" u="sng" dirty="0" smtClean="0">
                <a:latin typeface="Times New Roman"/>
                <a:ea typeface="Times New Roman"/>
              </a:rPr>
              <a:t> Т.И.</a:t>
            </a:r>
            <a:r>
              <a:rPr lang="ru-RU" dirty="0" smtClean="0">
                <a:latin typeface="Times New Roman"/>
                <a:ea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tic.insales.ru/images/products/1/2535/551399/large/elena_lkl_detalb_CD_1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435775" y="332656"/>
            <a:ext cx="3464295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4978896" cy="6192688"/>
          </a:xfrm>
        </p:spPr>
        <p:txBody>
          <a:bodyPr>
            <a:normAutofit fontScale="55000" lnSpcReduction="20000"/>
          </a:bodyPr>
          <a:lstStyle/>
          <a:p>
            <a:pPr algn="just">
              <a:spcAft>
                <a:spcPts val="0"/>
              </a:spcAft>
              <a:buNone/>
            </a:pPr>
            <a:r>
              <a:rPr lang="ru-RU" sz="3300" b="1" kern="0" dirty="0" smtClean="0"/>
              <a:t>Пояснительная записка</a:t>
            </a:r>
          </a:p>
          <a:p>
            <a:pPr>
              <a:spcAft>
                <a:spcPts val="0"/>
              </a:spcAft>
              <a:buNone/>
            </a:pPr>
            <a:r>
              <a:rPr lang="ru-RU" dirty="0" smtClean="0">
                <a:ea typeface="Times New Roman"/>
              </a:rPr>
              <a:t>Наш детский сад занимается развитием у детей воображения, основ творческого мышления во всех видах деятельности, включая муз. занятия. Один из видов работы с детьми - слушание музыки. Изначально он очень сложен, т.к. у детей отсутствует произвольное внимание, детям тяжело сосредоточиться, еще более сложно вербально рассказать о своих впечатлениях. Конечно, не каждое муз. произведение нужно обсуждать, но я в своей работе часто останавливаюсь на обучении детей описанию эмоционального состояния при восприятии муз. произведения.</a:t>
            </a:r>
          </a:p>
          <a:p>
            <a:pPr>
              <a:lnSpc>
                <a:spcPct val="115000"/>
              </a:lnSpc>
              <a:spcBef>
                <a:spcPts val="1200"/>
              </a:spcBef>
              <a:spcAft>
                <a:spcPts val="300"/>
              </a:spcAft>
              <a:buNone/>
            </a:pPr>
            <a:r>
              <a:rPr lang="ru-RU" sz="2900" b="1" dirty="0" smtClean="0">
                <a:latin typeface="Cambria"/>
              </a:rPr>
              <a:t>Целевая аудитория:</a:t>
            </a:r>
          </a:p>
          <a:p>
            <a:pPr>
              <a:spcAft>
                <a:spcPts val="0"/>
              </a:spcAft>
              <a:buNone/>
            </a:pPr>
            <a:r>
              <a:rPr lang="ru-RU" dirty="0" smtClean="0">
                <a:ea typeface="Times New Roman"/>
              </a:rPr>
              <a:t>Воспитанники подготовительной группы (6-7 лет)</a:t>
            </a:r>
          </a:p>
          <a:p>
            <a:pPr>
              <a:lnSpc>
                <a:spcPct val="115000"/>
              </a:lnSpc>
              <a:spcBef>
                <a:spcPts val="1200"/>
              </a:spcBef>
              <a:spcAft>
                <a:spcPts val="300"/>
              </a:spcAft>
              <a:buNone/>
            </a:pPr>
            <a:r>
              <a:rPr lang="ru-RU" sz="2900" b="1" dirty="0" smtClean="0">
                <a:latin typeface="Cambria"/>
              </a:rPr>
              <a:t>Цели: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 smtClean="0">
                <a:ea typeface="Times New Roman"/>
              </a:rPr>
              <a:t>приобщение детей к музыкальной культуре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 smtClean="0">
                <a:ea typeface="Times New Roman"/>
              </a:rPr>
              <a:t>развитие эмоциональной отзывчивости на музыку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 smtClean="0">
                <a:ea typeface="Times New Roman"/>
              </a:rPr>
              <a:t>эмоциональное развитие посредством слушания музыки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7606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Задачи:</a:t>
            </a:r>
          </a:p>
          <a:p>
            <a:pPr lvl="0"/>
            <a:r>
              <a:rPr lang="ru-RU" dirty="0" smtClean="0"/>
              <a:t>обогащение слухового опыта ребенка при знакомстве с основными музыкальными жанрами</a:t>
            </a:r>
          </a:p>
          <a:p>
            <a:pPr lvl="0"/>
            <a:r>
              <a:rPr lang="ru-RU" dirty="0" smtClean="0"/>
              <a:t>накопление представлений о жизни и творчестве П.И. Чайковского</a:t>
            </a:r>
          </a:p>
          <a:p>
            <a:pPr lvl="0"/>
            <a:r>
              <a:rPr lang="ru-RU" dirty="0" smtClean="0"/>
              <a:t>знакомство детей со средствами музыкальной выразительности</a:t>
            </a:r>
          </a:p>
          <a:p>
            <a:pPr>
              <a:buNone/>
            </a:pPr>
            <a:r>
              <a:rPr lang="ru-RU" b="1" dirty="0" smtClean="0"/>
              <a:t>Выводы:</a:t>
            </a:r>
          </a:p>
          <a:p>
            <a:pPr>
              <a:buNone/>
            </a:pPr>
            <a:r>
              <a:rPr lang="ru-RU" dirty="0" smtClean="0"/>
              <a:t>Работа в данном направлении существенно повлияла на: </a:t>
            </a:r>
          </a:p>
          <a:p>
            <a:pPr lvl="0"/>
            <a:r>
              <a:rPr lang="ru-RU" dirty="0" smtClean="0"/>
              <a:t>на развитие дифференцированного музыкального восприятия</a:t>
            </a:r>
          </a:p>
          <a:p>
            <a:pPr lvl="0"/>
            <a:r>
              <a:rPr lang="ru-RU" dirty="0" smtClean="0"/>
              <a:t>на развитие умения высказывать свои суждения развернуто  и образно</a:t>
            </a:r>
          </a:p>
          <a:p>
            <a:pPr lvl="0"/>
            <a:r>
              <a:rPr lang="ru-RU" dirty="0" smtClean="0"/>
              <a:t>на развитие музыкального слуха  и целостного музыкального восприятия детей</a:t>
            </a:r>
          </a:p>
          <a:p>
            <a:pPr lvl="0"/>
            <a:r>
              <a:rPr lang="ru-RU" dirty="0" smtClean="0"/>
              <a:t>на расширение словарного запаса у детей</a:t>
            </a:r>
          </a:p>
          <a:p>
            <a:pPr>
              <a:buNone/>
            </a:pPr>
            <a:r>
              <a:rPr lang="ru-RU" dirty="0" smtClean="0"/>
              <a:t>Но главным я считаю возникновение интереса к слушанию музыки  и инициативы детей, самостоятельного желания вслушиваться в музыкальное произведение.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 занятие: Новая кукла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6275040" cy="5616624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300" dirty="0" smtClean="0"/>
              <a:t>Дети! Сегодня мы познакомимся с необычным альбомом! Что обычно находится в альбоме?</a:t>
            </a:r>
          </a:p>
          <a:p>
            <a:pPr>
              <a:buNone/>
            </a:pPr>
            <a:r>
              <a:rPr lang="ru-RU" sz="3300" i="1" dirty="0" smtClean="0"/>
              <a:t>Дети высказываются.</a:t>
            </a:r>
            <a:endParaRPr lang="ru-RU" sz="3300" dirty="0" smtClean="0"/>
          </a:p>
          <a:p>
            <a:pPr>
              <a:buNone/>
            </a:pPr>
            <a:r>
              <a:rPr lang="ru-RU" sz="3300" dirty="0" smtClean="0"/>
              <a:t>Правильно. В альбомах обычно находятся рисунки или фотографии. Мы их можем рассмотреть и даже потрогать руками. А я приготовила для вас  тоже альбом с картинками, только их потрогать нельзя – это музыкальные картинки! Чем пишет художник свои картины?</a:t>
            </a:r>
          </a:p>
          <a:p>
            <a:pPr>
              <a:buNone/>
            </a:pPr>
            <a:r>
              <a:rPr lang="ru-RU" sz="3300" i="1" dirty="0" smtClean="0"/>
              <a:t>Дети высказываются.</a:t>
            </a:r>
            <a:endParaRPr lang="ru-RU" sz="3300" dirty="0" smtClean="0"/>
          </a:p>
          <a:p>
            <a:pPr>
              <a:buNone/>
            </a:pPr>
            <a:r>
              <a:rPr lang="ru-RU" sz="3300" dirty="0" smtClean="0"/>
              <a:t>Правильно. Кистью и красками. А вот композитор пишет свои музыкальные картины при помощи музыкальных звуков.</a:t>
            </a:r>
          </a:p>
          <a:p>
            <a:pPr>
              <a:buNone/>
            </a:pPr>
            <a:r>
              <a:rPr lang="ru-RU" sz="3300" dirty="0" smtClean="0"/>
              <a:t>Великий русский композитор П.И. Чайковский написал для детей целый альбом муз. Картин. Сегодня мы познакомимся с одной из них. Она называется «Новая кукла». Послушайте, пожалуйста. </a:t>
            </a:r>
          </a:p>
          <a:p>
            <a:pPr>
              <a:buNone/>
            </a:pPr>
            <a:r>
              <a:rPr lang="ru-RU" sz="3300" i="1" dirty="0" smtClean="0"/>
              <a:t>Звучит пьеса «Новая кукла» </a:t>
            </a:r>
            <a:endParaRPr lang="ru-RU" sz="3300" dirty="0" smtClean="0"/>
          </a:p>
          <a:p>
            <a:pPr>
              <a:buNone/>
            </a:pPr>
            <a:r>
              <a:rPr lang="ru-RU" sz="3300" dirty="0" smtClean="0"/>
              <a:t>Ребята, вам понравилась эта музыка? Какая она по характеру?</a:t>
            </a:r>
          </a:p>
          <a:p>
            <a:pPr>
              <a:buNone/>
            </a:pPr>
            <a:r>
              <a:rPr lang="ru-RU" sz="3300" i="1" dirty="0" smtClean="0"/>
              <a:t>Дети высказываются.</a:t>
            </a:r>
            <a:endParaRPr lang="ru-RU" sz="3300" dirty="0" smtClean="0"/>
          </a:p>
          <a:p>
            <a:pPr>
              <a:buNone/>
            </a:pPr>
            <a:r>
              <a:rPr lang="ru-RU" sz="3300" dirty="0" smtClean="0"/>
              <a:t>Правильно. Музыка была веселая, радостная, быстрая. Девочке подарили новую куклу, и она очень рада. Как вы думаете, что она может делать под такую музыку?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 descr="http://nypassage.com/images/sleeping_beauty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6641954" y="908720"/>
            <a:ext cx="250204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i="1" dirty="0" smtClean="0"/>
              <a:t>Дети высказываются.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Молодцы! Конечно, танцевать! Давайте представим, что у нас появились новые интересные куклы или другие мягкие игрушки. Выходите, потанцуйте с ними.</a:t>
            </a:r>
          </a:p>
          <a:p>
            <a:pPr>
              <a:buNone/>
            </a:pPr>
            <a:r>
              <a:rPr lang="ru-RU" i="1" dirty="0" smtClean="0"/>
              <a:t>Звучит 1 часть пьесы. Дети импровизируют.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Молодцы, а теперь послушайте еще раз эту же муз. картину и постарайтесь заметить, что в ней изменилось. </a:t>
            </a:r>
          </a:p>
          <a:p>
            <a:pPr>
              <a:buNone/>
            </a:pPr>
            <a:r>
              <a:rPr lang="ru-RU" i="1" dirty="0" smtClean="0"/>
              <a:t>Звучит отрывок пьесы в исполнении симфонического оркестра.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Ребята, что вы услышали?</a:t>
            </a:r>
          </a:p>
          <a:p>
            <a:pPr>
              <a:buNone/>
            </a:pPr>
            <a:r>
              <a:rPr lang="ru-RU" i="1" dirty="0" smtClean="0"/>
              <a:t> Дети высказываются.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Правильно, звучали инструменты симфонического оркестра. Понравилась Вам такая муз. картина? Если понравилась, то нарисуйте мне, пожалуйста, свои  картинки к этой музыке. Давайте еще раз вспомним, как звали композитора, написавшего эту музыку? Как называлась эта музыкальная картина? На следующем занятии мы с вами познакомимся с другими замечательными муз картинами П.И. Чайковского, собранными в «Детский альбом».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2 занятие: Марш деревянных солдатиков </a:t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5482952" cy="518457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2900" dirty="0" smtClean="0"/>
              <a:t> Ребята, мы с вами на прошлом занятии слушали муз картину. Кто помнит, как она называлась? Кто композитор?</a:t>
            </a:r>
          </a:p>
          <a:p>
            <a:pPr>
              <a:buNone/>
            </a:pPr>
            <a:r>
              <a:rPr lang="ru-RU" sz="2900" i="1" dirty="0" smtClean="0"/>
              <a:t>Дети высказываются. Звучит маленький фрагмент. Дети высказываются о характере музыки.</a:t>
            </a: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 А сегодня  у нас новая картина. Она тоже посвящается игрушкам. Послушайте, пожалуйста, и подумайте, какие игрушки могут двигаться по такую музыку?</a:t>
            </a:r>
          </a:p>
          <a:p>
            <a:pPr>
              <a:buNone/>
            </a:pPr>
            <a:r>
              <a:rPr lang="ru-RU" sz="2900" i="1" dirty="0" smtClean="0"/>
              <a:t>Звучит «Марш деревянных солдатиков» </a:t>
            </a:r>
            <a:endParaRPr lang="ru-RU" sz="2900" dirty="0" smtClean="0"/>
          </a:p>
          <a:p>
            <a:pPr>
              <a:buNone/>
            </a:pPr>
            <a:r>
              <a:rPr lang="ru-RU" sz="2900" i="1" dirty="0" smtClean="0"/>
              <a:t>Дети высказываются.</a:t>
            </a: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Правильно, музыка маршевая, под нее хочется маршировать. А могут под нее шагать настоящие солдаты?</a:t>
            </a:r>
          </a:p>
          <a:p>
            <a:pPr>
              <a:buNone/>
            </a:pPr>
            <a:r>
              <a:rPr lang="ru-RU" sz="2900" i="1" dirty="0" smtClean="0"/>
              <a:t>Дети высказываются.</a:t>
            </a: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Правильно, музыка легкая, хрупкая, быстрая. Конечно, солдатики были игрушечными. Давайте с вами попробуем подвигаться, как это сделали бы солдатики. Пьеса звучит еще раз. Дети импровизируют, двигаясь под музыку. Как вы думаете, кто бы обрадовался такому подарку больше, мальчики или девочки?</a:t>
            </a:r>
          </a:p>
          <a:p>
            <a:pPr>
              <a:buNone/>
            </a:pPr>
            <a:r>
              <a:rPr lang="ru-RU" sz="2900" i="1" dirty="0" smtClean="0"/>
              <a:t>Дети высказываются.</a:t>
            </a: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Давайте поиграем. Я сейчас сыграю для вас музыку из «Детского альбома» Чайковского, а вы, услышав ее, выйдете двигаться. Если это звучит марш, то выйдут мальчики, если звучит «Кукла» - то девочки. </a:t>
            </a:r>
          </a:p>
          <a:p>
            <a:pPr>
              <a:buNone/>
            </a:pPr>
            <a:r>
              <a:rPr lang="ru-RU" sz="2900" i="1" dirty="0" smtClean="0"/>
              <a:t>Звучат фрагменты из пьес Чайковского, дети выходят в зал и импровизируют.</a:t>
            </a: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Понравились вам эти муз картины? Давайте вспомни имя композитора … и название пьес…</a:t>
            </a:r>
          </a:p>
          <a:p>
            <a:endParaRPr lang="ru-RU" dirty="0"/>
          </a:p>
        </p:txBody>
      </p:sp>
      <p:pic>
        <p:nvPicPr>
          <p:cNvPr id="2050" name="Picture 2" descr="http://www.forchel.ru/images/prez/prez37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6012160" y="1124744"/>
            <a:ext cx="313184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 занятие:  Болезнь куклы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5770984" cy="547260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2900" dirty="0" smtClean="0"/>
              <a:t>Ребята, мы с вами слушали муз. картины из альбома П.И. Чайковского. Кто помнит, как они называются?</a:t>
            </a:r>
          </a:p>
          <a:p>
            <a:pPr>
              <a:buNone/>
            </a:pPr>
            <a:r>
              <a:rPr lang="ru-RU" sz="2900" i="1" dirty="0" smtClean="0"/>
              <a:t>Дети отвечают</a:t>
            </a: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Ребята, а вам нравится, когда вам дарят новые игрушки? Какое у вас тогда становится настроение?</a:t>
            </a:r>
          </a:p>
          <a:p>
            <a:pPr>
              <a:buNone/>
            </a:pPr>
            <a:r>
              <a:rPr lang="ru-RU" sz="2900" i="1" dirty="0" smtClean="0"/>
              <a:t>Дети слушают фрагменты пьес «Новая кукла» и «Марш деревянных солдатиков». </a:t>
            </a: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А сегодня мы послушаем еще одну муз картину. Послушайте и подумайте, какое настроение у этой музыки. </a:t>
            </a:r>
          </a:p>
          <a:p>
            <a:pPr>
              <a:buNone/>
            </a:pPr>
            <a:r>
              <a:rPr lang="ru-RU" sz="2900" i="1" dirty="0" smtClean="0"/>
              <a:t>Звучит пьеса «Болезнь куклы» </a:t>
            </a: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Как вы считаете, изменилось настроение музыки или нет?</a:t>
            </a:r>
          </a:p>
          <a:p>
            <a:pPr>
              <a:buNone/>
            </a:pPr>
            <a:r>
              <a:rPr lang="ru-RU" sz="2900" i="1" dirty="0" smtClean="0"/>
              <a:t>Дети отвечают.</a:t>
            </a: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Правильно. Ребята, настроение стало грустным, печальным. Потому что кукла, которую подарили девочке, заболела. А что еще изменилось в музыке? Правильно, она стала медленная, тихая. Хочется под нее танцевать? Конечно, нет! Эта музыка не танцевальная. А под какую музыку из этих 3 картин вам хотелось танцевать? Правильно это «Новая кукла». В ней музыка была танцевальная, легкая, веселая. А я вас прошу сейчас представить, что у вас сломалась или «заболела» любимая игрушка. Попрошу вас выйти в зал и подвигаться под такую музыку.</a:t>
            </a:r>
          </a:p>
          <a:p>
            <a:pPr>
              <a:buNone/>
            </a:pPr>
            <a:endParaRPr lang="ru-RU" sz="2900" dirty="0" smtClean="0"/>
          </a:p>
          <a:p>
            <a:endParaRPr lang="ru-RU" dirty="0"/>
          </a:p>
        </p:txBody>
      </p:sp>
      <p:pic>
        <p:nvPicPr>
          <p:cNvPr id="3074" name="Picture 2" descr="http://img0.liveinternet.ru/images/attach/c/2/64/683/64683625_20959957_Kukla_Gryoz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6203950" y="908720"/>
            <a:ext cx="2940050" cy="363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900" i="1" dirty="0" smtClean="0"/>
              <a:t>Звучит фрагмент пьесы «Болезнь куклы», дети выполняют импровизацию, двигаясь под музыку.</a:t>
            </a: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>А сейчас, чтобы настроение у нас снова стало хорошим, мы с вами представим, что кукла «поправилась» и снова стала как новая. Выходите, потанцуйте. </a:t>
            </a:r>
          </a:p>
          <a:p>
            <a:pPr>
              <a:buNone/>
            </a:pPr>
            <a:r>
              <a:rPr lang="ru-RU" sz="1900" i="1" dirty="0" smtClean="0"/>
              <a:t>Импровизация под музыку «Новая кукла».</a:t>
            </a: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>Ребята, мы с вами слушали муз. картины. Кто помнит их названия?</a:t>
            </a:r>
          </a:p>
          <a:p>
            <a:pPr>
              <a:buNone/>
            </a:pPr>
            <a:r>
              <a:rPr lang="ru-RU" sz="1900" i="1" dirty="0" smtClean="0"/>
              <a:t>Дети высказываются. </a:t>
            </a: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>А кто композитор?</a:t>
            </a:r>
          </a:p>
          <a:p>
            <a:pPr>
              <a:buNone/>
            </a:pPr>
            <a:r>
              <a:rPr lang="ru-RU" sz="1900" dirty="0" smtClean="0"/>
              <a:t> </a:t>
            </a:r>
            <a:r>
              <a:rPr lang="ru-RU" sz="1900" i="1" dirty="0" smtClean="0"/>
              <a:t>Дети отвечают.</a:t>
            </a: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> Молодцы. Наше занятие окончено. До новой встречи.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Познакомить детей с творчеством П.И. Чайковского. Вызвать интерес к различным жанрам музыки и исполнительству на различных музыкальных инструментах.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- дать представление о П.И. Чайковском как о композиторе, воспевающем свою Родину, русскую природу и русского человека;</a:t>
            </a:r>
          </a:p>
          <a:p>
            <a:r>
              <a:rPr lang="ru-RU" dirty="0" smtClean="0"/>
              <a:t>-вспомнить ранее прослушанные пьесы, познакомить с новыми произведениями композитора из цикла «Времена года», побуждать детей к активному восприятию музыки;</a:t>
            </a:r>
          </a:p>
          <a:p>
            <a:r>
              <a:rPr lang="ru-RU" dirty="0" smtClean="0"/>
              <a:t>-познакомить с историей создания музыкального сборника «Детский альбом» и некоторыми музыкальными произведениями из него;</a:t>
            </a:r>
          </a:p>
          <a:p>
            <a:r>
              <a:rPr lang="ru-RU" dirty="0" smtClean="0"/>
              <a:t>-научить определять характер и настроение прослушанной музыки;</a:t>
            </a:r>
          </a:p>
          <a:p>
            <a:r>
              <a:rPr lang="ru-RU" dirty="0" smtClean="0"/>
              <a:t>-научить передавать содержание музыкальных произведений в движениях и рисунках.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 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 современных условиях педагогика сосредоточивает внимание на приобщении детей к общечеловеческим нравственным, культурным, образовательным ценностям;  на  умственное, познавательное, трудовое, физическое, психическое, художественно-эстетическое  воспитание. </a:t>
            </a:r>
          </a:p>
          <a:p>
            <a:r>
              <a:rPr lang="ru-RU" dirty="0" smtClean="0"/>
              <a:t>  Музыкальное воспитание, музыкальная деятельность — одна из центральных составляющих эстетического воспитания — играет особую роль во всестороннем развитии дошкольника, которая определяется спецификой музыки как вида искусства, с одной стороны, и спецификой детского возраста — с другой.</a:t>
            </a:r>
          </a:p>
          <a:p>
            <a:r>
              <a:rPr lang="ru-RU" dirty="0" smtClean="0"/>
              <a:t>  Музыка, оказывая сильное эмоциональное воздействие на детей, способствует и интеллектуальному развитию ребенка. Слушая и исполняя музыкальные произведения, ребенок приобретает знания и представления о мире. При систематическом слушании музыки дети начинают выделять ее настроение, эмоциональную окраску: радость, грусть. </a:t>
            </a:r>
          </a:p>
          <a:p>
            <a:r>
              <a:rPr lang="ru-RU" dirty="0" smtClean="0"/>
              <a:t>Развивая эмоции, интересы, мышление, воображение, вкусы ребенка, мы формируем основы его музыкальной культуры в целом.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Ресурсы: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2474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-    Материально-техническая база МАДОУ ЦРР </a:t>
            </a:r>
            <a:r>
              <a:rPr lang="ru-RU" dirty="0" err="1" smtClean="0"/>
              <a:t>д</a:t>
            </a:r>
            <a:r>
              <a:rPr lang="ru-RU" dirty="0" smtClean="0"/>
              <a:t>/с №94  обеспечивает реализацию проекта (проектор, экран, музыкальный центр, ноутбук, методическое обеспечение)</a:t>
            </a: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3140968"/>
            <a:ext cx="8229600" cy="1143000"/>
          </a:xfrm>
          <a:prstGeom prst="rect">
            <a:avLst/>
          </a:prstGeom>
        </p:spPr>
        <p:txBody>
          <a:bodyPr vert="horz" anchor="ctr">
            <a:normAutofit fontScale="92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Предметно-развивающая среда: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4293096"/>
            <a:ext cx="8229600" cy="2088232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r>
              <a:rPr lang="ru-RU" sz="2800" dirty="0" smtClean="0"/>
              <a:t>- Презентация  «П.И. Чайковский – детский  композитор»</a:t>
            </a:r>
          </a:p>
          <a:p>
            <a:r>
              <a:rPr lang="ru-RU" sz="2800" dirty="0" smtClean="0"/>
              <a:t>- Аудиозаписи «Времена  года»,  «Детский  альбом»,  «Танец маленьких  лебедей»</a:t>
            </a:r>
          </a:p>
          <a:p>
            <a:r>
              <a:rPr lang="ru-RU" sz="2800" dirty="0" smtClean="0"/>
              <a:t>   «Щелкунчик»</a:t>
            </a:r>
          </a:p>
          <a:p>
            <a:r>
              <a:rPr lang="ru-RU" sz="2800" dirty="0" smtClean="0"/>
              <a:t>- Мультфильм  «Щелкунчик»</a:t>
            </a:r>
          </a:p>
          <a:p>
            <a:r>
              <a:rPr lang="ru-RU" sz="2800" dirty="0" smtClean="0"/>
              <a:t>- Дидактическая  игра  «Опера  и балет»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>Содержание проекта: 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1324744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Развитие  образовательного  сообщества, выработка единства взглядов на процесс развития ребенка происходит через различные формы взаимодействия всех субъектов образовательного процесса.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83568" y="2276872"/>
            <a:ext cx="8229600" cy="648072"/>
          </a:xfrm>
          <a:prstGeom prst="rect">
            <a:avLst/>
          </a:prstGeom>
        </p:spPr>
        <p:txBody>
          <a:bodyPr vert="horz" anchor="ctr">
            <a:normAutofit fontScale="925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9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Условие реализации:</a:t>
            </a: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 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83568" y="3645024"/>
            <a:ext cx="8229600" cy="648072"/>
          </a:xfrm>
          <a:prstGeom prst="rect">
            <a:avLst/>
          </a:prstGeom>
        </p:spPr>
        <p:txBody>
          <a:bodyPr vert="horz" anchor="ctr">
            <a:normAutofit fontScale="925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9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Прогнозируемый результат:</a:t>
            </a: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 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611560" y="2852936"/>
            <a:ext cx="8229600" cy="864096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ru-RU" sz="2400" dirty="0" smtClean="0"/>
              <a:t>Помощь и непосредственное участие родителей, педагогов, администрации  МАДОУ ЦРР в осуществлении задач.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539552" y="4293096"/>
            <a:ext cx="8229600" cy="1972816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ru-RU" sz="2400" dirty="0" smtClean="0"/>
              <a:t>Создание информационной среды  МАДОУ ЦРР,  обогащение  представлений  о  классической  музыке, знакомство  с творчеством П.И.Чайковского. Развитие  музыкально-познавательной деятельности воспитанников:  расширение кругозора, любознательности. Повышение уровня освоения программы по музыкальному воспитанию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 реализации  проекта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125538"/>
          <a:ext cx="8229600" cy="5039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5599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Этапы проекта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Деятельность детей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Деятельность педагогов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Взаимодействие с семьей</a:t>
                      </a:r>
                    </a:p>
                  </a:txBody>
                  <a:tcPr marL="68580" marR="68580" marT="0" marB="0"/>
                </a:tc>
              </a:tr>
              <a:tr h="16799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Вводный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(сентябрь-октябрь)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Слушание музыки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из  цикла «Детский  альбом»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П. Чайковского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Совместная деятельность с детьми на  музыкальных занятиях. Подбор информационного обеспечения  проекта.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Изготовление папки-передвижки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«Слушаем музыку»</a:t>
                      </a:r>
                    </a:p>
                  </a:txBody>
                  <a:tcPr marL="68580" marR="68580" marT="0" marB="0"/>
                </a:tc>
              </a:tr>
              <a:tr h="27998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Осуществление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проекта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(ноябрь-декабрь)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Дидактическая игра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«Опера и балет».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Просмотр мультфильма «Щелкунчик», клипов «Марш деревянных солдатиков», «Времена года»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Совместная поездка на театральную постановку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«Щелкунчик»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Просмотр мультфильма «Щелкунчик», клипов «Марш деревянных солдатиков», «Времена года» в  самостоятельной деятельности.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поездки на театральную постановку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«Щелкунчик»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Совместная поездка на театральную постановку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«Щелкунчик»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548680"/>
          <a:ext cx="8229600" cy="54006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0860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/>
                        <a:t>Презентация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/>
                        <a:t>проекта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/>
                        <a:t>(Январь-апрель)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/>
                        <a:t>Рисование на тему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/>
                        <a:t>«Рисуем музыку П.Чайковского»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/>
                        <a:t>Организация выставки детских работ.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/>
                        <a:t>Музыкальная гостиная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/>
                        <a:t>«Творчество П.И.Чайковского»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/>
                        <a:t>Выполнение творческих заданий совместно с детьми.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/>
                        <a:t>Участие  в образовательном процессе: праздники, тематические мероприятия, занятия.</a:t>
                      </a:r>
                      <a:endParaRPr lang="ru-RU" sz="14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145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Подведение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итогов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(май)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Развлечение «Угадай-ка».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Отслеживание эффективности реализации поставленных задач.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Подведение итогов на педагогическом совете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/>
                        <a:t>Проведение мониторинга среди родителей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342</TotalTime>
  <Words>2336</Words>
  <Application>Microsoft Office PowerPoint</Application>
  <PresentationFormat>Экран (4:3)</PresentationFormat>
  <Paragraphs>391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Апекс</vt:lpstr>
      <vt:lpstr>Проект Музыка П.и.чайковского в старшей группе</vt:lpstr>
      <vt:lpstr>Слайд 2</vt:lpstr>
      <vt:lpstr>ЦЕЛЬ:</vt:lpstr>
      <vt:lpstr>Задачи:</vt:lpstr>
      <vt:lpstr>Актуальность  проблемы</vt:lpstr>
      <vt:lpstr>Ресурсы:</vt:lpstr>
      <vt:lpstr>Содержание проекта:  </vt:lpstr>
      <vt:lpstr>План реализации  проекта </vt:lpstr>
      <vt:lpstr>Слайд 9</vt:lpstr>
      <vt:lpstr>ОСНОВНЫЕ НАПРАВЛЕНИЯ ПРОЕКТА </vt:lpstr>
      <vt:lpstr>Слайд 11</vt:lpstr>
      <vt:lpstr>Слайд 12</vt:lpstr>
      <vt:lpstr>Слайд 13</vt:lpstr>
      <vt:lpstr>Работа с родителями </vt:lpstr>
      <vt:lpstr> Ожидаемые результаты по проекту </vt:lpstr>
      <vt:lpstr>ЗНАКОМСТВО С ТВОРЧЕСТВОМ П.И.ЧАЙКОВСКОГО </vt:lpstr>
      <vt:lpstr>Слайд 17</vt:lpstr>
      <vt:lpstr>Слайд 18</vt:lpstr>
      <vt:lpstr>Слайд 19</vt:lpstr>
      <vt:lpstr>Слайд 20</vt:lpstr>
      <vt:lpstr>Конспект занятий по слушанию музыки  П.И.Чайковского Музыкального руководителя МАДОУ ЦРР д/с №94 Мишунова Т.И. </vt:lpstr>
      <vt:lpstr>Слайд 22</vt:lpstr>
      <vt:lpstr>Слайд 23</vt:lpstr>
      <vt:lpstr>1 занятие: Новая кукла  </vt:lpstr>
      <vt:lpstr>Слайд 25</vt:lpstr>
      <vt:lpstr>2 занятие: Марш деревянных солдатиков  </vt:lpstr>
      <vt:lpstr>3 занятие:  Болезнь куклы 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Музыка П.и.чайковского</dc:title>
  <dc:creator>Framr</dc:creator>
  <cp:lastModifiedBy>Павел Мишунов</cp:lastModifiedBy>
  <cp:revision>39</cp:revision>
  <dcterms:created xsi:type="dcterms:W3CDTF">2012-08-24T15:23:49Z</dcterms:created>
  <dcterms:modified xsi:type="dcterms:W3CDTF">2018-02-04T22:23:50Z</dcterms:modified>
</cp:coreProperties>
</file>