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3" r:id="rId6"/>
    <p:sldId id="259" r:id="rId7"/>
    <p:sldId id="260" r:id="rId8"/>
    <p:sldId id="262" r:id="rId9"/>
    <p:sldId id="279" r:id="rId10"/>
    <p:sldId id="278" r:id="rId11"/>
    <p:sldId id="272" r:id="rId12"/>
    <p:sldId id="277" r:id="rId13"/>
    <p:sldId id="282" r:id="rId14"/>
    <p:sldId id="280" r:id="rId15"/>
    <p:sldId id="287" r:id="rId16"/>
    <p:sldId id="283" r:id="rId17"/>
    <p:sldId id="294" r:id="rId18"/>
    <p:sldId id="293" r:id="rId19"/>
    <p:sldId id="284" r:id="rId20"/>
    <p:sldId id="288" r:id="rId21"/>
    <p:sldId id="290" r:id="rId22"/>
    <p:sldId id="291" r:id="rId23"/>
    <p:sldId id="264" r:id="rId24"/>
    <p:sldId id="265" r:id="rId25"/>
    <p:sldId id="266" r:id="rId26"/>
    <p:sldId id="267" r:id="rId27"/>
    <p:sldId id="268" r:id="rId28"/>
    <p:sldId id="269" r:id="rId29"/>
    <p:sldId id="270" r:id="rId30"/>
    <p:sldId id="273" r:id="rId31"/>
    <p:sldId id="274" r:id="rId32"/>
    <p:sldId id="275" r:id="rId33"/>
    <p:sldId id="276" r:id="rId34"/>
    <p:sldId id="292" r:id="rId35"/>
    <p:sldId id="295" r:id="rId36"/>
    <p:sldId id="296" r:id="rId37"/>
    <p:sldId id="297" r:id="rId38"/>
    <p:sldId id="298" r:id="rId39"/>
    <p:sldId id="299" r:id="rId40"/>
    <p:sldId id="289" r:id="rId41"/>
    <p:sldId id="300" r:id="rId42"/>
    <p:sldId id="301" r:id="rId43"/>
    <p:sldId id="302" r:id="rId44"/>
    <p:sldId id="303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29.11.2017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Презентация на тему: «</a:t>
            </a:r>
            <a:r>
              <a:rPr lang="ru-RU" sz="3600" dirty="0" err="1" smtClean="0"/>
              <a:t>Разноуровенная</a:t>
            </a:r>
            <a:r>
              <a:rPr lang="ru-RU" sz="3600" dirty="0" smtClean="0"/>
              <a:t> подготовка учащихся 5-6 классов»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221088"/>
            <a:ext cx="8208912" cy="18002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Автор: </a:t>
            </a:r>
          </a:p>
          <a:p>
            <a:r>
              <a:rPr lang="ru-RU" dirty="0" smtClean="0"/>
              <a:t>учитель географии</a:t>
            </a:r>
          </a:p>
          <a:p>
            <a:r>
              <a:rPr lang="ru-RU" dirty="0" smtClean="0"/>
              <a:t>Семченко А.Н.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2017 г.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319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«Создание четкой системы оценивания»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645024"/>
            <a:ext cx="8208912" cy="2736304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Знание классификаций:</a:t>
            </a:r>
          </a:p>
          <a:p>
            <a:pPr algn="l"/>
            <a:endParaRPr lang="ru-RU" dirty="0" smtClean="0"/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Географические объекты</a:t>
            </a:r>
          </a:p>
          <a:p>
            <a:pPr algn="ctr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l"/>
            <a:r>
              <a:rPr lang="ru-RU" dirty="0" smtClean="0"/>
              <a:t>Естественные                             Антропогенные</a:t>
            </a:r>
          </a:p>
          <a:p>
            <a:pPr algn="l"/>
            <a:r>
              <a:rPr lang="ru-RU" dirty="0" smtClean="0"/>
              <a:t>(созданные природой)                 (созданные человеком)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165065" y="4725144"/>
            <a:ext cx="1852326" cy="3282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603583" y="4725252"/>
            <a:ext cx="1872208" cy="3282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1283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«Создание четкой системы оценивания»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645024"/>
            <a:ext cx="8208912" cy="2736304"/>
          </a:xfrm>
        </p:spPr>
        <p:txBody>
          <a:bodyPr>
            <a:normAutofit fontScale="92500"/>
          </a:bodyPr>
          <a:lstStyle/>
          <a:p>
            <a:pPr algn="l"/>
            <a:r>
              <a:rPr lang="ru-RU" dirty="0" smtClean="0"/>
              <a:t>Примеры по карте (показать):</a:t>
            </a:r>
          </a:p>
          <a:p>
            <a:pPr algn="l"/>
            <a:endParaRPr lang="ru-RU" dirty="0" smtClean="0"/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Географические объекты</a:t>
            </a:r>
          </a:p>
          <a:p>
            <a:pPr algn="ctr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l"/>
            <a:r>
              <a:rPr lang="ru-RU" dirty="0" smtClean="0"/>
              <a:t>Естественные                             Антропогенные</a:t>
            </a:r>
          </a:p>
          <a:p>
            <a:pPr algn="l"/>
            <a:r>
              <a:rPr lang="ru-RU" dirty="0" smtClean="0"/>
              <a:t>(созданные природой)                 (созданные человеком)</a:t>
            </a:r>
          </a:p>
          <a:p>
            <a:pPr algn="l"/>
            <a:r>
              <a:rPr lang="ru-RU" dirty="0" smtClean="0"/>
              <a:t>Средиземное море,                            города(Москва), </a:t>
            </a:r>
          </a:p>
          <a:p>
            <a:pPr algn="l"/>
            <a:r>
              <a:rPr lang="ru-RU" dirty="0"/>
              <a:t>м</a:t>
            </a:r>
            <a:r>
              <a:rPr lang="ru-RU" dirty="0" smtClean="0"/>
              <a:t>атерик </a:t>
            </a:r>
            <a:r>
              <a:rPr lang="ru-RU" dirty="0"/>
              <a:t>Евразия. </a:t>
            </a:r>
            <a:r>
              <a:rPr lang="ru-RU" dirty="0" smtClean="0"/>
              <a:t>                         каналы(Суэцкий канал).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165065" y="4725144"/>
            <a:ext cx="1852326" cy="3282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603583" y="4725252"/>
            <a:ext cx="1872208" cy="3282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065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«Создание четкой системы оценивания»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933056"/>
            <a:ext cx="8208912" cy="1944216"/>
          </a:xfrm>
        </p:spPr>
        <p:txBody>
          <a:bodyPr>
            <a:normAutofit fontScale="92500"/>
          </a:bodyPr>
          <a:lstStyle/>
          <a:p>
            <a:pPr algn="l"/>
            <a:r>
              <a:rPr lang="ru-RU" dirty="0" smtClean="0"/>
              <a:t>Применение классификаций на практике. 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Вопрос.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Распределите географические объекты на естественные и антропогенные: река, холм, </a:t>
            </a:r>
            <a:r>
              <a:rPr lang="ru-RU" dirty="0" err="1" smtClean="0"/>
              <a:t>каръер</a:t>
            </a:r>
            <a:r>
              <a:rPr lang="ru-RU" dirty="0" smtClean="0"/>
              <a:t>, шоссе, речная долина.</a:t>
            </a:r>
          </a:p>
        </p:txBody>
      </p:sp>
    </p:spTree>
    <p:extLst>
      <p:ext uri="{BB962C8B-B14F-4D97-AF65-F5344CB8AC3E}">
        <p14:creationId xmlns:p14="http://schemas.microsoft.com/office/powerpoint/2010/main" val="154473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«Создание четкой системы оценивания»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933056"/>
            <a:ext cx="8208912" cy="2448272"/>
          </a:xfrm>
        </p:spPr>
        <p:txBody>
          <a:bodyPr>
            <a:normAutofit/>
          </a:bodyPr>
          <a:lstStyle/>
          <a:p>
            <a:pPr lvl="0" algn="l">
              <a:buClr>
                <a:srgbClr val="F07F09"/>
              </a:buClr>
            </a:pPr>
            <a:r>
              <a:rPr lang="ru-RU" sz="1900" dirty="0">
                <a:solidFill>
                  <a:srgbClr val="E3DED1">
                    <a:shade val="25000"/>
                  </a:srgbClr>
                </a:solidFill>
              </a:rPr>
              <a:t>Применение классификаций на практике. </a:t>
            </a:r>
          </a:p>
          <a:p>
            <a:pPr lvl="0" algn="l">
              <a:buClr>
                <a:srgbClr val="F07F09"/>
              </a:buClr>
            </a:pPr>
            <a:endParaRPr lang="ru-RU" sz="1900" dirty="0">
              <a:solidFill>
                <a:srgbClr val="E3DED1">
                  <a:shade val="25000"/>
                </a:srgbClr>
              </a:solidFill>
            </a:endParaRPr>
          </a:p>
          <a:p>
            <a:pPr algn="l"/>
            <a:r>
              <a:rPr lang="ru-RU" dirty="0" smtClean="0"/>
              <a:t>Ответ.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849698"/>
              </p:ext>
            </p:extLst>
          </p:nvPr>
        </p:nvGraphicFramePr>
        <p:xfrm>
          <a:off x="1907704" y="4797152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Естественные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Антропогенные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шоссе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холм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каръер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речная долина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2569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2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Задача № 1</a:t>
            </a:r>
            <a:br>
              <a:rPr lang="ru-RU" sz="32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32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32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3200" dirty="0">
                <a:solidFill>
                  <a:srgbClr val="F07F09">
                    <a:tint val="88000"/>
                    <a:satMod val="150000"/>
                  </a:srgbClr>
                </a:solidFill>
              </a:rPr>
              <a:t>«Создание четкой системы оценивания»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005064"/>
            <a:ext cx="8496944" cy="201622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/>
              <a:t>Обоснование оценки «4»: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1. Без примеров классификация не засчитывается.</a:t>
            </a:r>
          </a:p>
          <a:p>
            <a:pPr algn="l"/>
            <a:r>
              <a:rPr lang="ru-RU" dirty="0" smtClean="0"/>
              <a:t>2. Классификация, с примерами по карте, является более углубленной формой знаний. </a:t>
            </a:r>
          </a:p>
          <a:p>
            <a:pPr algn="l"/>
            <a:r>
              <a:rPr lang="ru-RU" dirty="0" smtClean="0"/>
              <a:t>3. Применение классификаций на практике – способ проверки понимания знаний.</a:t>
            </a:r>
            <a:endParaRPr lang="ru-RU" dirty="0"/>
          </a:p>
          <a:p>
            <a:pPr algn="l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738179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«Создание четкой системы оценивания»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8208912" cy="158417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Оценка «5»:</a:t>
            </a:r>
          </a:p>
          <a:p>
            <a:pPr algn="l"/>
            <a:endParaRPr lang="ru-RU" dirty="0" smtClean="0"/>
          </a:p>
          <a:p>
            <a:pPr marL="493776" indent="-457200" algn="l">
              <a:buAutoNum type="arabicPeriod"/>
            </a:pPr>
            <a:r>
              <a:rPr lang="ru-RU" dirty="0"/>
              <a:t>Ученик </a:t>
            </a:r>
            <a:r>
              <a:rPr lang="ru-RU" dirty="0" smtClean="0"/>
              <a:t>сам способен </a:t>
            </a:r>
            <a:r>
              <a:rPr lang="ru-RU" dirty="0"/>
              <a:t>сформировать </a:t>
            </a:r>
            <a:r>
              <a:rPr lang="ru-RU" dirty="0" smtClean="0"/>
              <a:t>вопрос.</a:t>
            </a:r>
          </a:p>
          <a:p>
            <a:pPr marL="493776" indent="-457200" algn="l">
              <a:buFont typeface="Wingdings 2"/>
              <a:buAutoNum type="arabicPeriod"/>
            </a:pPr>
            <a:r>
              <a:rPr lang="ru-RU" dirty="0" smtClean="0"/>
              <a:t>Ответить </a:t>
            </a:r>
            <a:r>
              <a:rPr lang="ru-RU" dirty="0"/>
              <a:t>на логический вопрос.</a:t>
            </a:r>
          </a:p>
          <a:p>
            <a:pPr marL="493776" indent="-457200" algn="l">
              <a:buAutoNum type="arabicPeriod"/>
            </a:pPr>
            <a:endParaRPr lang="ru-RU" dirty="0" smtClean="0"/>
          </a:p>
          <a:p>
            <a:pPr marL="493776" indent="-457200" algn="l">
              <a:buAutoNum type="arabicPeriod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0052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«Создание четкой системы оценивания»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933056"/>
            <a:ext cx="8208912" cy="194421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Например. 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1. Вопрос сформированный учеником (в сравнении):</a:t>
            </a:r>
          </a:p>
          <a:p>
            <a:pPr algn="l"/>
            <a:endParaRPr lang="ru-RU" dirty="0" smtClean="0"/>
          </a:p>
          <a:p>
            <a:pPr algn="l"/>
            <a:r>
              <a:rPr lang="ru-RU" dirty="0"/>
              <a:t>к</a:t>
            </a:r>
            <a:r>
              <a:rPr lang="ru-RU" dirty="0" smtClean="0"/>
              <a:t> какому географическому объекту относится школа, а к какому озеро «Подкова»?</a:t>
            </a:r>
          </a:p>
        </p:txBody>
      </p:sp>
    </p:spTree>
    <p:extLst>
      <p:ext uri="{BB962C8B-B14F-4D97-AF65-F5344CB8AC3E}">
        <p14:creationId xmlns:p14="http://schemas.microsoft.com/office/powerpoint/2010/main" val="3165038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«Создание четкой системы оценивания»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933056"/>
            <a:ext cx="8208912" cy="194421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/>
              <a:t>Например. 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1. Ответ сформированный учеником (в сравнении):</a:t>
            </a:r>
          </a:p>
          <a:p>
            <a:pPr algn="l"/>
            <a:endParaRPr lang="ru-RU" dirty="0" smtClean="0"/>
          </a:p>
          <a:p>
            <a:pPr algn="l"/>
            <a:r>
              <a:rPr lang="ru-RU" dirty="0"/>
              <a:t>ш</a:t>
            </a:r>
            <a:r>
              <a:rPr lang="ru-RU" dirty="0" smtClean="0"/>
              <a:t>кола относится к естественному географическому объекту, а озеро «Подкова» к антропогенному. Школу построил человек, а озеро создано природой.</a:t>
            </a:r>
          </a:p>
        </p:txBody>
      </p:sp>
    </p:spTree>
    <p:extLst>
      <p:ext uri="{BB962C8B-B14F-4D97-AF65-F5344CB8AC3E}">
        <p14:creationId xmlns:p14="http://schemas.microsoft.com/office/powerpoint/2010/main" val="1052849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«Создание четкой системы оценивания»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933056"/>
            <a:ext cx="8208912" cy="194421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Например. 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2. Пример логического вопроса:</a:t>
            </a:r>
          </a:p>
          <a:p>
            <a:pPr algn="l"/>
            <a:endParaRPr lang="ru-RU" dirty="0" smtClean="0"/>
          </a:p>
          <a:p>
            <a:pPr algn="l"/>
            <a:r>
              <a:rPr lang="ru-RU" dirty="0"/>
              <a:t>к</a:t>
            </a:r>
            <a:r>
              <a:rPr lang="ru-RU" dirty="0" smtClean="0"/>
              <a:t> какому географическому объекту относится лесополоса?</a:t>
            </a:r>
          </a:p>
        </p:txBody>
      </p:sp>
    </p:spTree>
    <p:extLst>
      <p:ext uri="{BB962C8B-B14F-4D97-AF65-F5344CB8AC3E}">
        <p14:creationId xmlns:p14="http://schemas.microsoft.com/office/powerpoint/2010/main" val="70867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«Создание четкой системы оценивания»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717032"/>
            <a:ext cx="8496944" cy="2520280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/>
              <a:t>Например. 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2. Ответ на логический вопрос: не к какому. Лесополоса – это не объект, т.к. она живая. Географические объекты – это элементы не живой природы. Лесополоса посажена человеком, но расположена на естественном географическом объекте – на холме. Лесополоса, в географическом смысле, является антропогенным природным комплексом.</a:t>
            </a:r>
          </a:p>
        </p:txBody>
      </p:sp>
    </p:spTree>
    <p:extLst>
      <p:ext uri="{BB962C8B-B14F-4D97-AF65-F5344CB8AC3E}">
        <p14:creationId xmlns:p14="http://schemas.microsoft.com/office/powerpoint/2010/main" val="420242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764704"/>
            <a:ext cx="7772400" cy="288430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Цель: «Достижение предметных результатов»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221088"/>
            <a:ext cx="8208912" cy="1800200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Задачи:</a:t>
            </a:r>
          </a:p>
          <a:p>
            <a:pPr algn="l"/>
            <a:endParaRPr lang="ru-RU" dirty="0" smtClean="0"/>
          </a:p>
          <a:p>
            <a:pPr marL="493776" indent="-457200" algn="l">
              <a:buAutoNum type="arabicPeriod"/>
            </a:pPr>
            <a:r>
              <a:rPr lang="ru-RU" dirty="0" smtClean="0"/>
              <a:t>Создание четкой системы оценивания.</a:t>
            </a:r>
          </a:p>
          <a:p>
            <a:pPr marL="493776" indent="-457200" algn="l">
              <a:buAutoNum type="arabicPeriod"/>
            </a:pPr>
            <a:r>
              <a:rPr lang="ru-RU" dirty="0" smtClean="0"/>
              <a:t>Формирование четких правил работы.</a:t>
            </a:r>
          </a:p>
          <a:p>
            <a:pPr marL="493776" indent="-457200" algn="l">
              <a:buAutoNum type="arabicPeriod"/>
            </a:pPr>
            <a:r>
              <a:rPr lang="ru-RU" dirty="0" smtClean="0"/>
              <a:t>Использование алгоритма: от простого к сложному.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568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«Создание четкой системы оценивания»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933056"/>
            <a:ext cx="8496944" cy="223224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Обоснование оценки «5»:</a:t>
            </a:r>
          </a:p>
          <a:p>
            <a:pPr algn="l"/>
            <a:endParaRPr lang="ru-RU" dirty="0" smtClean="0"/>
          </a:p>
          <a:p>
            <a:pPr marL="493776" indent="-457200" algn="l">
              <a:buAutoNum type="arabicPeriod"/>
            </a:pPr>
            <a:r>
              <a:rPr lang="ru-RU" dirty="0" smtClean="0"/>
              <a:t>Самостоятельность.</a:t>
            </a:r>
          </a:p>
          <a:p>
            <a:pPr marL="493776" indent="-457200" algn="l">
              <a:buAutoNum type="arabicPeriod"/>
            </a:pPr>
            <a:r>
              <a:rPr lang="ru-RU" dirty="0" smtClean="0"/>
              <a:t>Логическое мышление.</a:t>
            </a:r>
          </a:p>
          <a:p>
            <a:pPr marL="493776" indent="-457200" algn="l">
              <a:buAutoNum type="arabicPeriod"/>
            </a:pPr>
            <a:r>
              <a:rPr lang="ru-RU" dirty="0" smtClean="0"/>
              <a:t>Творчество.</a:t>
            </a:r>
          </a:p>
          <a:p>
            <a:pPr algn="l"/>
            <a:endParaRPr lang="ru-RU" dirty="0"/>
          </a:p>
          <a:p>
            <a:pPr algn="l"/>
            <a:r>
              <a:rPr lang="ru-RU" dirty="0" smtClean="0"/>
              <a:t> Данные требования соответствуют выпускнику 2030. </a:t>
            </a:r>
            <a:endParaRPr lang="ru-RU" dirty="0"/>
          </a:p>
          <a:p>
            <a:pPr algn="l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79435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«Создание четкой системы оценивания»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933056"/>
            <a:ext cx="8496944" cy="223224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Нюансы: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в случае ошибок в терминах или в именах выполнение задания не засчитывается.</a:t>
            </a:r>
          </a:p>
        </p:txBody>
      </p:sp>
    </p:spTree>
    <p:extLst>
      <p:ext uri="{BB962C8B-B14F-4D97-AF65-F5344CB8AC3E}">
        <p14:creationId xmlns:p14="http://schemas.microsoft.com/office/powerpoint/2010/main" val="210600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«Создание четкой системы оценивания»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933056"/>
            <a:ext cx="8496944" cy="223224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Например:</a:t>
            </a:r>
          </a:p>
          <a:p>
            <a:pPr algn="l"/>
            <a:endParaRPr lang="ru-RU" dirty="0" smtClean="0"/>
          </a:p>
          <a:p>
            <a:pPr algn="l"/>
            <a:r>
              <a:rPr lang="ru-RU" dirty="0" err="1"/>
              <a:t>м</a:t>
            </a:r>
            <a:r>
              <a:rPr lang="ru-RU" dirty="0" err="1" smtClean="0"/>
              <a:t>ередиан</a:t>
            </a:r>
            <a:r>
              <a:rPr lang="ru-RU" dirty="0" smtClean="0"/>
              <a:t>, вместо меридиан.</a:t>
            </a:r>
          </a:p>
          <a:p>
            <a:pPr algn="l"/>
            <a:endParaRPr lang="ru-RU" dirty="0"/>
          </a:p>
          <a:p>
            <a:pPr algn="l"/>
            <a:r>
              <a:rPr lang="ru-RU" dirty="0"/>
              <a:t>и</a:t>
            </a:r>
            <a:r>
              <a:rPr lang="ru-RU" dirty="0" smtClean="0"/>
              <a:t>ли</a:t>
            </a:r>
          </a:p>
          <a:p>
            <a:pPr algn="l"/>
            <a:endParaRPr lang="ru-RU" dirty="0"/>
          </a:p>
          <a:p>
            <a:pPr algn="l"/>
            <a:r>
              <a:rPr lang="ru-RU" dirty="0" err="1" smtClean="0"/>
              <a:t>Магелан</a:t>
            </a:r>
            <a:r>
              <a:rPr lang="ru-RU" dirty="0" smtClean="0"/>
              <a:t> вместо Магеллан.</a:t>
            </a:r>
          </a:p>
        </p:txBody>
      </p:sp>
    </p:spTree>
    <p:extLst>
      <p:ext uri="{BB962C8B-B14F-4D97-AF65-F5344CB8AC3E}">
        <p14:creationId xmlns:p14="http://schemas.microsoft.com/office/powerpoint/2010/main" val="559485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280920" cy="331635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МКОУ Копанищенская ООШ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Задача № 2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>«Формирование четких правил работы».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>Часть А – устная работа с учеником.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8208912" cy="100811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/>
              <a:t>Способы запоминания определений:</a:t>
            </a:r>
          </a:p>
          <a:p>
            <a:pPr algn="l"/>
            <a:endParaRPr lang="ru-RU" dirty="0" smtClean="0"/>
          </a:p>
          <a:p>
            <a:pPr marL="493776" indent="-457200" algn="l">
              <a:buAutoNum type="arabicPeriod"/>
            </a:pPr>
            <a:r>
              <a:rPr lang="ru-RU" dirty="0" smtClean="0"/>
              <a:t>Правило главного слова.</a:t>
            </a:r>
          </a:p>
          <a:p>
            <a:pPr marL="493776" indent="-457200" algn="l">
              <a:buAutoNum type="arabicPeriod"/>
            </a:pPr>
            <a:r>
              <a:rPr lang="ru-RU" dirty="0" smtClean="0"/>
              <a:t>Правило трех слов.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5880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МКОУ Копанищенская ООШ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Задача № 2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«Формирование четких правил работы».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Часть А – устная работа с учеником.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8208912" cy="1008112"/>
          </a:xfrm>
        </p:spPr>
        <p:txBody>
          <a:bodyPr>
            <a:normAutofit/>
          </a:bodyPr>
          <a:lstStyle/>
          <a:p>
            <a:pPr algn="l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Правило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главного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слова: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Рельеф – все неровности земной поверхности.</a:t>
            </a:r>
          </a:p>
        </p:txBody>
      </p:sp>
    </p:spTree>
    <p:extLst>
      <p:ext uri="{BB962C8B-B14F-4D97-AF65-F5344CB8AC3E}">
        <p14:creationId xmlns:p14="http://schemas.microsoft.com/office/powerpoint/2010/main" val="1601714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МКОУ Копанищенская ООШ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Задача № 2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«Формирование четких правил работы».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Часть А – устная работа с учеником.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509120"/>
            <a:ext cx="8208912" cy="1440160"/>
          </a:xfrm>
        </p:spPr>
        <p:txBody>
          <a:bodyPr>
            <a:normAutofit/>
          </a:bodyPr>
          <a:lstStyle/>
          <a:p>
            <a:pPr algn="l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Правило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главного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слова: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Рельеф – </a:t>
            </a:r>
            <a:r>
              <a:rPr lang="ru-RU" sz="4400" dirty="0" smtClean="0"/>
              <a:t>неровности!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4328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МКОУ Копанищенская ООШ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Задача № 2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«Формирование четких правил работы».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Часть А – устная работа с учеником.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8208912" cy="165618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Обоснование «Правило главного слова»: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Современные дети с трудом запоминают и воспроизводят словесную информацию. Также это правило «удобно» для работы с отстающими детьми, т.к. нужно запомнить только одно слово, а остальное вспомнить.</a:t>
            </a:r>
          </a:p>
        </p:txBody>
      </p:sp>
    </p:spTree>
    <p:extLst>
      <p:ext uri="{BB962C8B-B14F-4D97-AF65-F5344CB8AC3E}">
        <p14:creationId xmlns:p14="http://schemas.microsoft.com/office/powerpoint/2010/main" val="24958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МКОУ Копанищенская ООШ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Задача № 2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«Формирование четких правил работы».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Часть А – устная работа с учеником.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8208912" cy="1728192"/>
          </a:xfrm>
        </p:spPr>
        <p:txBody>
          <a:bodyPr>
            <a:normAutofit/>
          </a:bodyPr>
          <a:lstStyle/>
          <a:p>
            <a:pPr algn="l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Правило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трех слов: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Тропосфера – это нижний слой атмосферы, простирающийся до высоты 8-10 км. над полюсами, 10-12 км. в средних широтах, 16-18 км. над экватором.</a:t>
            </a:r>
          </a:p>
        </p:txBody>
      </p:sp>
    </p:spTree>
    <p:extLst>
      <p:ext uri="{BB962C8B-B14F-4D97-AF65-F5344CB8AC3E}">
        <p14:creationId xmlns:p14="http://schemas.microsoft.com/office/powerpoint/2010/main" val="345904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МКОУ Копанищенская ООШ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Задача № 2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«Формирование четких правил работы».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Часть А – устная работа с учеником.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8208912" cy="1728192"/>
          </a:xfrm>
        </p:spPr>
        <p:txBody>
          <a:bodyPr>
            <a:normAutofit/>
          </a:bodyPr>
          <a:lstStyle/>
          <a:p>
            <a:pPr algn="l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Правило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трех слов: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Тропосфера – нижний слой атмосферы.</a:t>
            </a:r>
          </a:p>
        </p:txBody>
      </p:sp>
    </p:spTree>
    <p:extLst>
      <p:ext uri="{BB962C8B-B14F-4D97-AF65-F5344CB8AC3E}">
        <p14:creationId xmlns:p14="http://schemas.microsoft.com/office/powerpoint/2010/main" val="79590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МКОУ Копанищенская ООШ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Задача № 2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«Формирование четких правил работы».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Часть А – устная работа с учеником.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933056"/>
            <a:ext cx="8208912" cy="244827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Обоснование «Правило трех слов»:</a:t>
            </a:r>
          </a:p>
          <a:p>
            <a:pPr algn="l"/>
            <a:endParaRPr lang="ru-RU" dirty="0" smtClean="0"/>
          </a:p>
          <a:p>
            <a:pPr marL="493776" indent="-457200" algn="l">
              <a:buAutoNum type="arabicPeriod"/>
            </a:pPr>
            <a:r>
              <a:rPr lang="ru-RU" dirty="0" smtClean="0"/>
              <a:t>Уменьшение объема информации - легче запоминается.</a:t>
            </a:r>
          </a:p>
          <a:p>
            <a:pPr marL="493776" indent="-457200" algn="l">
              <a:buAutoNum type="arabicPeriod"/>
            </a:pPr>
            <a:r>
              <a:rPr lang="ru-RU" dirty="0" smtClean="0"/>
              <a:t>В одном параграфе может быть до 10 определений. Уменьшение их объема - прямой путь к достижению предметных результатов на уроке.</a:t>
            </a:r>
          </a:p>
          <a:p>
            <a:pPr marL="493776" indent="-457200" algn="l">
              <a:buAutoNum type="arabicPeriod"/>
            </a:pPr>
            <a:r>
              <a:rPr lang="ru-RU" dirty="0" smtClean="0"/>
              <a:t>Большинство терминов поддаются данному преобразованию.</a:t>
            </a:r>
          </a:p>
          <a:p>
            <a:pPr marL="493776" indent="-457200" algn="l">
              <a:buAutoNum type="arabicPeriod"/>
            </a:pPr>
            <a:r>
              <a:rPr lang="ru-RU" dirty="0" smtClean="0"/>
              <a:t>Хорошистам и отличникам необходимо запоминать определения полностью.</a:t>
            </a:r>
          </a:p>
          <a:p>
            <a:pPr marL="493776" indent="-457200" algn="l">
              <a:buAutoNum type="arabicPeriod"/>
            </a:pPr>
            <a:endParaRPr lang="ru-RU" dirty="0" smtClean="0"/>
          </a:p>
          <a:p>
            <a:pPr marL="493776" indent="-457200" algn="l">
              <a:buAutoNum type="arabicPeriod"/>
            </a:pPr>
            <a:endParaRPr lang="ru-RU" dirty="0" smtClean="0"/>
          </a:p>
          <a:p>
            <a:pPr marL="493776" indent="-457200" algn="l">
              <a:buAutoNum type="arabicPeriod"/>
            </a:pPr>
            <a:endParaRPr lang="ru-RU" dirty="0" smtClean="0"/>
          </a:p>
          <a:p>
            <a:pPr marL="493776" indent="-457200" algn="l"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83920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«Создание четкой системы оценивания»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8208912" cy="100811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/>
              <a:t>Обоснование задачи:</a:t>
            </a:r>
          </a:p>
          <a:p>
            <a:pPr algn="l"/>
            <a:endParaRPr lang="ru-RU" dirty="0" smtClean="0"/>
          </a:p>
          <a:p>
            <a:pPr algn="l"/>
            <a:r>
              <a:rPr lang="ru-RU" dirty="0"/>
              <a:t>б</a:t>
            </a:r>
            <a:r>
              <a:rPr lang="ru-RU" dirty="0" smtClean="0"/>
              <a:t>ез четкой и понятной системы оценивания невозможно достижение предметных результатов.</a:t>
            </a:r>
          </a:p>
          <a:p>
            <a:pPr marL="493776" indent="-457200" algn="l">
              <a:buAutoNum type="arabicPeriod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489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МКОУ Копанищенская ООШ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Задача № 2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«Формирование четких правил работы».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Часть А – устная работа с учеником.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8208912" cy="100811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/>
              <a:t>Использование обоих правил в комплексе:</a:t>
            </a:r>
          </a:p>
          <a:p>
            <a:pPr algn="l"/>
            <a:endParaRPr lang="ru-RU" dirty="0"/>
          </a:p>
          <a:p>
            <a:pPr algn="l"/>
            <a:r>
              <a:rPr lang="ru-RU" dirty="0" smtClean="0"/>
              <a:t>География- это наука, изучающая поверхность Земли как среду, где возникло и развивается человечество. </a:t>
            </a:r>
          </a:p>
        </p:txBody>
      </p:sp>
    </p:spTree>
    <p:extLst>
      <p:ext uri="{BB962C8B-B14F-4D97-AF65-F5344CB8AC3E}">
        <p14:creationId xmlns:p14="http://schemas.microsoft.com/office/powerpoint/2010/main" val="87541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МКОУ Копанищенская ООШ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Задача № 2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«Формирование четких правил работы».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Часть А – устная работа с учеником.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8208912" cy="1296144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Использование обоих правил в комплексе:</a:t>
            </a:r>
          </a:p>
          <a:p>
            <a:pPr algn="l"/>
            <a:endParaRPr lang="ru-RU" dirty="0"/>
          </a:p>
          <a:p>
            <a:pPr algn="l"/>
            <a:r>
              <a:rPr lang="ru-RU" sz="4000" dirty="0"/>
              <a:t>г</a:t>
            </a:r>
            <a:r>
              <a:rPr lang="ru-RU" sz="4000" dirty="0" smtClean="0"/>
              <a:t>еография </a:t>
            </a:r>
            <a:r>
              <a:rPr lang="ru-RU" dirty="0" smtClean="0"/>
              <a:t>- </a:t>
            </a:r>
            <a:r>
              <a:rPr lang="ru-RU" sz="4000" dirty="0" smtClean="0"/>
              <a:t>наука.</a:t>
            </a:r>
          </a:p>
        </p:txBody>
      </p:sp>
    </p:spTree>
    <p:extLst>
      <p:ext uri="{BB962C8B-B14F-4D97-AF65-F5344CB8AC3E}">
        <p14:creationId xmlns:p14="http://schemas.microsoft.com/office/powerpoint/2010/main" val="1954842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МКОУ Копанищенская ООШ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Задача № 2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«Формирование четких правил работы».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Часть А – устная работа с учеником.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789040"/>
            <a:ext cx="8208912" cy="266429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Использование обоих правил в комплексе:</a:t>
            </a:r>
          </a:p>
          <a:p>
            <a:pPr algn="l"/>
            <a:endParaRPr lang="ru-RU" dirty="0"/>
          </a:p>
          <a:p>
            <a:pPr algn="l"/>
            <a:r>
              <a:rPr lang="ru-RU" sz="4000" dirty="0"/>
              <a:t>г</a:t>
            </a:r>
            <a:r>
              <a:rPr lang="ru-RU" sz="4000" dirty="0" smtClean="0"/>
              <a:t>еография </a:t>
            </a:r>
            <a:r>
              <a:rPr lang="ru-RU" dirty="0" smtClean="0"/>
              <a:t>-  </a:t>
            </a:r>
            <a:r>
              <a:rPr lang="ru-RU" sz="4000" dirty="0" smtClean="0"/>
              <a:t>изучающая поверхность Земли.</a:t>
            </a:r>
          </a:p>
        </p:txBody>
      </p:sp>
    </p:spTree>
    <p:extLst>
      <p:ext uri="{BB962C8B-B14F-4D97-AF65-F5344CB8AC3E}">
        <p14:creationId xmlns:p14="http://schemas.microsoft.com/office/powerpoint/2010/main" val="129793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МКОУ Копанищенская ООШ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Задача № 2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«Формирование четких правил работы».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Часть А – устная работа с учеником.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789040"/>
            <a:ext cx="8208912" cy="266429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Использование обоих правил в комплексе:</a:t>
            </a:r>
          </a:p>
          <a:p>
            <a:pPr algn="l"/>
            <a:endParaRPr lang="ru-RU" dirty="0"/>
          </a:p>
          <a:p>
            <a:pPr algn="l"/>
            <a:r>
              <a:rPr lang="ru-RU" sz="4000" dirty="0"/>
              <a:t>г</a:t>
            </a:r>
            <a:r>
              <a:rPr lang="ru-RU" sz="4000" dirty="0" smtClean="0"/>
              <a:t>еография </a:t>
            </a:r>
            <a:r>
              <a:rPr lang="ru-RU" dirty="0" smtClean="0"/>
              <a:t>-  </a:t>
            </a:r>
            <a:r>
              <a:rPr lang="ru-RU" sz="4000" dirty="0" smtClean="0"/>
              <a:t>наука, изучающая поверхность Земли.</a:t>
            </a:r>
          </a:p>
        </p:txBody>
      </p:sp>
    </p:spTree>
    <p:extLst>
      <p:ext uri="{BB962C8B-B14F-4D97-AF65-F5344CB8AC3E}">
        <p14:creationId xmlns:p14="http://schemas.microsoft.com/office/powerpoint/2010/main" val="2623701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МКОУ Копанищенская ООШ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Задача № 2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«Формирование четких правил работы».</a:t>
            </a: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Часть </a:t>
            </a:r>
            <a:r>
              <a:rPr lang="ru-RU" sz="2400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Б – работа </a:t>
            </a: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с </a:t>
            </a:r>
            <a:r>
              <a:rPr lang="ru-RU" sz="2400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учеником по карте.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789040"/>
            <a:ext cx="8208912" cy="2160240"/>
          </a:xfrm>
        </p:spPr>
        <p:txBody>
          <a:bodyPr>
            <a:normAutofit fontScale="70000" lnSpcReduction="20000"/>
          </a:bodyPr>
          <a:lstStyle/>
          <a:p>
            <a:pPr algn="l"/>
            <a:endParaRPr lang="ru-RU" sz="4000" dirty="0" smtClean="0"/>
          </a:p>
          <a:p>
            <a:pPr algn="l"/>
            <a:endParaRPr lang="ru-RU" sz="4000" dirty="0"/>
          </a:p>
          <a:p>
            <a:pPr algn="l"/>
            <a:r>
              <a:rPr lang="ru-RU" sz="4000" dirty="0" smtClean="0"/>
              <a:t>Два типа работы:</a:t>
            </a:r>
          </a:p>
          <a:p>
            <a:pPr algn="l"/>
            <a:endParaRPr lang="ru-RU" sz="4000" dirty="0" smtClean="0"/>
          </a:p>
          <a:p>
            <a:pPr marL="779526" indent="-742950" algn="l">
              <a:buAutoNum type="arabicPeriod"/>
            </a:pPr>
            <a:r>
              <a:rPr lang="ru-RU" sz="4000" dirty="0" smtClean="0"/>
              <a:t>Поиск информации.</a:t>
            </a:r>
          </a:p>
          <a:p>
            <a:pPr marL="779526" indent="-742950" algn="l">
              <a:buAutoNum type="arabicPeriod"/>
            </a:pPr>
            <a:r>
              <a:rPr lang="ru-RU" sz="4000" dirty="0" smtClean="0"/>
              <a:t>Применение знаний.</a:t>
            </a:r>
          </a:p>
        </p:txBody>
      </p:sp>
    </p:spTree>
    <p:extLst>
      <p:ext uri="{BB962C8B-B14F-4D97-AF65-F5344CB8AC3E}">
        <p14:creationId xmlns:p14="http://schemas.microsoft.com/office/powerpoint/2010/main" val="905665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МКОУ Копанищенская ООШ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Задача № 2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«Формирование четких правил работы».</a:t>
            </a: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Часть </a:t>
            </a:r>
            <a:r>
              <a:rPr lang="ru-RU" sz="2400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Б – работа </a:t>
            </a: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с </a:t>
            </a:r>
            <a:r>
              <a:rPr lang="ru-RU" sz="2400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учеником по карте.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293096"/>
            <a:ext cx="8208912" cy="2088232"/>
          </a:xfrm>
        </p:spPr>
        <p:txBody>
          <a:bodyPr>
            <a:normAutofit fontScale="55000" lnSpcReduction="20000"/>
          </a:bodyPr>
          <a:lstStyle/>
          <a:p>
            <a:pPr algn="l"/>
            <a:endParaRPr lang="ru-RU" sz="4000" dirty="0" smtClean="0"/>
          </a:p>
          <a:p>
            <a:pPr algn="l"/>
            <a:r>
              <a:rPr lang="ru-RU" sz="4000" dirty="0" smtClean="0"/>
              <a:t>Правила по поиску (освоению знаний по карте, плану) информации:</a:t>
            </a:r>
          </a:p>
          <a:p>
            <a:pPr algn="l"/>
            <a:r>
              <a:rPr lang="ru-RU" sz="4000" dirty="0" smtClean="0"/>
              <a:t> </a:t>
            </a:r>
          </a:p>
          <a:p>
            <a:pPr marL="779526" indent="-742950" algn="l">
              <a:buAutoNum type="arabicPeriod"/>
            </a:pPr>
            <a:r>
              <a:rPr lang="ru-RU" sz="4000" dirty="0" smtClean="0"/>
              <a:t>Знать условные знаки плана.</a:t>
            </a:r>
          </a:p>
          <a:p>
            <a:pPr marL="779526" indent="-742950" algn="l">
              <a:buAutoNum type="arabicPeriod"/>
            </a:pPr>
            <a:r>
              <a:rPr lang="ru-RU" sz="4000" dirty="0" smtClean="0"/>
              <a:t>Знать, где находить условные знаки карты.</a:t>
            </a:r>
          </a:p>
          <a:p>
            <a:pPr marL="779526" indent="-742950" algn="l">
              <a:buAutoNum type="arabicPeriod"/>
            </a:pPr>
            <a:r>
              <a:rPr lang="ru-RU" sz="4000" dirty="0" smtClean="0"/>
              <a:t>На поиск затрачивать не более 10 секунд.</a:t>
            </a:r>
          </a:p>
          <a:p>
            <a:pPr algn="l"/>
            <a:endParaRPr lang="ru-RU" sz="4000" dirty="0" smtClean="0"/>
          </a:p>
          <a:p>
            <a:pPr algn="l"/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201168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МКОУ Копанищенская ООШ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Задача № 2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«Формирование четких правил работы».</a:t>
            </a: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Часть </a:t>
            </a:r>
            <a:r>
              <a:rPr lang="ru-RU" sz="2400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Б – работа </a:t>
            </a: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с </a:t>
            </a:r>
            <a:r>
              <a:rPr lang="ru-RU" sz="2400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учеником по карте.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293096"/>
            <a:ext cx="8208912" cy="2088232"/>
          </a:xfrm>
        </p:spPr>
        <p:txBody>
          <a:bodyPr>
            <a:normAutofit fontScale="55000" lnSpcReduction="20000"/>
          </a:bodyPr>
          <a:lstStyle/>
          <a:p>
            <a:pPr algn="l"/>
            <a:endParaRPr lang="ru-RU" sz="4000" dirty="0" smtClean="0"/>
          </a:p>
          <a:p>
            <a:pPr algn="l"/>
            <a:r>
              <a:rPr lang="ru-RU" sz="4000" dirty="0" smtClean="0"/>
              <a:t>Применение знаний:</a:t>
            </a:r>
          </a:p>
          <a:p>
            <a:pPr algn="l"/>
            <a:r>
              <a:rPr lang="ru-RU" sz="4000" dirty="0" smtClean="0"/>
              <a:t> </a:t>
            </a:r>
          </a:p>
          <a:p>
            <a:pPr marL="779526" indent="-742950" algn="l">
              <a:buAutoNum type="arabicPeriod"/>
            </a:pPr>
            <a:r>
              <a:rPr lang="ru-RU" sz="4000" dirty="0" smtClean="0"/>
              <a:t>Показывать объекты сразу (без поиска).</a:t>
            </a:r>
          </a:p>
          <a:p>
            <a:pPr marL="779526" indent="-742950" algn="l">
              <a:buAutoNum type="arabicPeriod"/>
            </a:pPr>
            <a:r>
              <a:rPr lang="ru-RU" sz="4000" dirty="0" smtClean="0"/>
              <a:t>Распознавать обозначения большинства объектов.</a:t>
            </a:r>
          </a:p>
          <a:p>
            <a:pPr marL="779526" indent="-742950" algn="l">
              <a:buAutoNum type="arabicPeriod"/>
            </a:pPr>
            <a:r>
              <a:rPr lang="ru-RU" sz="4000" dirty="0" smtClean="0"/>
              <a:t>Решать задачи по карте.</a:t>
            </a:r>
          </a:p>
          <a:p>
            <a:pPr algn="l"/>
            <a:endParaRPr lang="ru-RU" sz="4000" dirty="0" smtClean="0"/>
          </a:p>
          <a:p>
            <a:pPr algn="l"/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2440880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МКОУ Копанищенская ООШ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Задача № 2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«Формирование четких правил работы».</a:t>
            </a: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Часть </a:t>
            </a:r>
            <a:r>
              <a:rPr lang="ru-RU" sz="2400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Б – работа </a:t>
            </a: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с </a:t>
            </a:r>
            <a:r>
              <a:rPr lang="ru-RU" sz="2400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учеником по карте.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293096"/>
            <a:ext cx="8208912" cy="1656184"/>
          </a:xfrm>
        </p:spPr>
        <p:txBody>
          <a:bodyPr>
            <a:normAutofit fontScale="47500" lnSpcReduction="20000"/>
          </a:bodyPr>
          <a:lstStyle/>
          <a:p>
            <a:pPr algn="l"/>
            <a:endParaRPr lang="ru-RU" sz="4000" dirty="0" smtClean="0"/>
          </a:p>
          <a:p>
            <a:pPr algn="l"/>
            <a:r>
              <a:rPr lang="ru-RU" sz="4000" dirty="0" smtClean="0"/>
              <a:t>Применение знаний:</a:t>
            </a:r>
          </a:p>
          <a:p>
            <a:pPr algn="l"/>
            <a:r>
              <a:rPr lang="ru-RU" sz="4000" dirty="0" smtClean="0"/>
              <a:t> </a:t>
            </a:r>
          </a:p>
          <a:p>
            <a:pPr algn="l"/>
            <a:r>
              <a:rPr lang="ru-RU" sz="4000" dirty="0" smtClean="0"/>
              <a:t>1. Показывать объекты сразу (без поиска). Это наиболее крупные объекты. Например по теме «Рельеф»: Амазонская низменность, Анды, Восточно – </a:t>
            </a:r>
            <a:r>
              <a:rPr lang="ru-RU" sz="4000" dirty="0" err="1" smtClean="0"/>
              <a:t>Европейска</a:t>
            </a:r>
            <a:r>
              <a:rPr lang="ru-RU" sz="4000" dirty="0" smtClean="0"/>
              <a:t> равнина и др.</a:t>
            </a:r>
          </a:p>
          <a:p>
            <a:pPr algn="l"/>
            <a:endParaRPr lang="ru-RU" sz="4000" dirty="0" smtClean="0"/>
          </a:p>
          <a:p>
            <a:pPr algn="l"/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34663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МКОУ Копанищенская ООШ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Задача № 2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«Формирование четких правил работы».</a:t>
            </a: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Часть </a:t>
            </a:r>
            <a:r>
              <a:rPr lang="ru-RU" sz="2400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Б – работа </a:t>
            </a: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с </a:t>
            </a:r>
            <a:r>
              <a:rPr lang="ru-RU" sz="2400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учеником по карте.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293096"/>
            <a:ext cx="8208912" cy="2088232"/>
          </a:xfrm>
        </p:spPr>
        <p:txBody>
          <a:bodyPr>
            <a:normAutofit fontScale="47500" lnSpcReduction="20000"/>
          </a:bodyPr>
          <a:lstStyle/>
          <a:p>
            <a:pPr algn="l"/>
            <a:endParaRPr lang="ru-RU" sz="4000" dirty="0" smtClean="0"/>
          </a:p>
          <a:p>
            <a:pPr algn="l"/>
            <a:r>
              <a:rPr lang="ru-RU" sz="4000" dirty="0" smtClean="0"/>
              <a:t>Применение знаний:</a:t>
            </a:r>
          </a:p>
          <a:p>
            <a:pPr algn="l"/>
            <a:r>
              <a:rPr lang="ru-RU" sz="4000" dirty="0" smtClean="0"/>
              <a:t> </a:t>
            </a:r>
          </a:p>
          <a:p>
            <a:pPr algn="l"/>
            <a:r>
              <a:rPr lang="ru-RU" sz="4000" dirty="0" smtClean="0"/>
              <a:t>2. Распознавание обозначения большинства объектов на карте не пользуясь условными знаками. Например по теме «Внутренние воды»: река, притоки и их типы, устье, исток, водохранилище на реке, пересыхающие реки, сухие русла рек, канал, озера пресные, озера соленые, болота. </a:t>
            </a:r>
          </a:p>
          <a:p>
            <a:pPr algn="l"/>
            <a:endParaRPr lang="ru-RU" sz="4000" dirty="0" smtClean="0"/>
          </a:p>
          <a:p>
            <a:pPr algn="l"/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314357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МКОУ Копанищенская ООШ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Задача № 2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«Формирование четких правил работы».</a:t>
            </a: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/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 </a:t>
            </a:r>
            <a:b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</a:b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Часть </a:t>
            </a:r>
            <a:r>
              <a:rPr lang="ru-RU" sz="2400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Б – работа </a:t>
            </a:r>
            <a:r>
              <a:rPr lang="ru-RU" sz="2400" dirty="0">
                <a:solidFill>
                  <a:srgbClr val="F07F09">
                    <a:tint val="88000"/>
                    <a:satMod val="150000"/>
                  </a:srgbClr>
                </a:solidFill>
              </a:rPr>
              <a:t>с </a:t>
            </a:r>
            <a:r>
              <a:rPr lang="ru-RU" sz="2400" dirty="0" smtClean="0">
                <a:solidFill>
                  <a:srgbClr val="F07F09">
                    <a:tint val="88000"/>
                    <a:satMod val="150000"/>
                  </a:srgbClr>
                </a:solidFill>
              </a:rPr>
              <a:t>учеником по карте.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293096"/>
            <a:ext cx="8208912" cy="1800200"/>
          </a:xfrm>
        </p:spPr>
        <p:txBody>
          <a:bodyPr>
            <a:normAutofit fontScale="47500" lnSpcReduction="20000"/>
          </a:bodyPr>
          <a:lstStyle/>
          <a:p>
            <a:pPr algn="l"/>
            <a:endParaRPr lang="ru-RU" sz="4000" dirty="0" smtClean="0"/>
          </a:p>
          <a:p>
            <a:pPr algn="l"/>
            <a:r>
              <a:rPr lang="ru-RU" sz="4000" dirty="0" smtClean="0"/>
              <a:t>Применение знаний:</a:t>
            </a:r>
          </a:p>
          <a:p>
            <a:pPr algn="l"/>
            <a:r>
              <a:rPr lang="ru-RU" sz="4000" dirty="0" smtClean="0"/>
              <a:t> </a:t>
            </a:r>
          </a:p>
          <a:p>
            <a:pPr algn="l"/>
            <a:r>
              <a:rPr lang="ru-RU" sz="4000" dirty="0" smtClean="0"/>
              <a:t>3. Решение задач по карте. </a:t>
            </a:r>
          </a:p>
          <a:p>
            <a:pPr algn="l"/>
            <a:endParaRPr lang="ru-RU" sz="4000" dirty="0" smtClean="0"/>
          </a:p>
          <a:p>
            <a:pPr algn="l"/>
            <a:r>
              <a:rPr lang="ru-RU" sz="4000" dirty="0" smtClean="0"/>
              <a:t>А. Определение расстояний с помощью масштаба.</a:t>
            </a:r>
          </a:p>
          <a:p>
            <a:pPr algn="l"/>
            <a:r>
              <a:rPr lang="ru-RU" sz="4000" dirty="0" smtClean="0"/>
              <a:t>Б. Определение координат.</a:t>
            </a:r>
          </a:p>
          <a:p>
            <a:pPr algn="l"/>
            <a:endParaRPr lang="ru-RU" sz="4000" dirty="0" smtClean="0"/>
          </a:p>
          <a:p>
            <a:pPr algn="l"/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1882446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«Создание четкой системы оценивания»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8208912" cy="100811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Оценка «2»:</a:t>
            </a:r>
          </a:p>
          <a:p>
            <a:pPr algn="l"/>
            <a:endParaRPr lang="ru-RU" dirty="0" smtClean="0"/>
          </a:p>
          <a:p>
            <a:pPr marL="493776" indent="-457200" algn="l">
              <a:buAutoNum type="arabicPeriod"/>
            </a:pPr>
            <a:r>
              <a:rPr lang="ru-RU" dirty="0" smtClean="0"/>
              <a:t>Знание определений.</a:t>
            </a:r>
          </a:p>
          <a:p>
            <a:pPr marL="493776" indent="-457200" algn="l">
              <a:buAutoNum type="arabicPeriod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4078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3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«Алгоритм. От простого к сложному»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861048"/>
            <a:ext cx="8780286" cy="2448272"/>
          </a:xfrm>
        </p:spPr>
        <p:txBody>
          <a:bodyPr>
            <a:normAutofit/>
          </a:bodyPr>
          <a:lstStyle/>
          <a:p>
            <a:pPr algn="l"/>
            <a:endParaRPr lang="ru-RU" dirty="0" smtClean="0"/>
          </a:p>
          <a:p>
            <a:pPr algn="l"/>
            <a:r>
              <a:rPr lang="ru-RU" dirty="0" smtClean="0"/>
              <a:t>Освоение устных предметных знаний соответствует алгоритму от простого к сложному: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определения (оценка «3»)      классификация (оценка «4») решение логических задач (оценка «5») . </a:t>
            </a:r>
            <a:endParaRPr lang="ru-RU" dirty="0"/>
          </a:p>
          <a:p>
            <a:pPr algn="l"/>
            <a:endParaRPr lang="ru-RU" dirty="0" smtClean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077823" y="5264247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8424428" y="5244723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041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3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«Алгоритм. От простого к сложному»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8838" y="3861048"/>
            <a:ext cx="8640960" cy="2448272"/>
          </a:xfrm>
        </p:spPr>
        <p:txBody>
          <a:bodyPr>
            <a:normAutofit/>
          </a:bodyPr>
          <a:lstStyle/>
          <a:p>
            <a:pPr algn="l"/>
            <a:endParaRPr lang="ru-RU" dirty="0" smtClean="0"/>
          </a:p>
          <a:p>
            <a:pPr algn="l"/>
            <a:r>
              <a:rPr lang="ru-RU" dirty="0" smtClean="0"/>
              <a:t>Освоение устных предметных знаний соответствует алгоритму от простого к сложному:</a:t>
            </a:r>
          </a:p>
          <a:p>
            <a:pPr algn="l"/>
            <a:endParaRPr lang="ru-RU" dirty="0"/>
          </a:p>
          <a:p>
            <a:pPr algn="l"/>
            <a:r>
              <a:rPr lang="ru-RU" dirty="0" smtClean="0"/>
              <a:t>1. </a:t>
            </a:r>
            <a:r>
              <a:rPr lang="ru-RU" dirty="0"/>
              <a:t>О</a:t>
            </a:r>
            <a:r>
              <a:rPr lang="ru-RU" dirty="0" smtClean="0"/>
              <a:t>пределения (школьный, базовый уровень).      </a:t>
            </a:r>
          </a:p>
          <a:p>
            <a:pPr algn="l"/>
            <a:r>
              <a:rPr lang="ru-RU" dirty="0" smtClean="0"/>
              <a:t>2. Классификация (школьный, углубленный уровень).    </a:t>
            </a:r>
          </a:p>
          <a:p>
            <a:pPr algn="l"/>
            <a:r>
              <a:rPr lang="ru-RU" dirty="0" smtClean="0"/>
              <a:t>3. Решение логических задач (олимпиадный уровень). </a:t>
            </a:r>
            <a:endParaRPr lang="ru-RU" dirty="0"/>
          </a:p>
          <a:p>
            <a:pPr algn="l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4470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3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«Алгоритм. От простого к сложному»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8838" y="3861048"/>
            <a:ext cx="8501634" cy="2448272"/>
          </a:xfrm>
        </p:spPr>
        <p:txBody>
          <a:bodyPr>
            <a:normAutofit fontScale="92500" lnSpcReduction="20000"/>
          </a:bodyPr>
          <a:lstStyle/>
          <a:p>
            <a:pPr algn="l"/>
            <a:endParaRPr lang="ru-RU" dirty="0" smtClean="0"/>
          </a:p>
          <a:p>
            <a:pPr algn="l"/>
            <a:r>
              <a:rPr lang="ru-RU" dirty="0" smtClean="0"/>
              <a:t>Освоение устных предметных знаний от простого к сложному на примере темы «Карта»:</a:t>
            </a:r>
          </a:p>
          <a:p>
            <a:pPr algn="l"/>
            <a:endParaRPr lang="ru-RU" dirty="0"/>
          </a:p>
          <a:p>
            <a:pPr algn="l"/>
            <a:r>
              <a:rPr lang="ru-RU" dirty="0" smtClean="0"/>
              <a:t>1. Карта – изображение земной поверхности с помощью условных знаков и масштаба (школьный, базовый уровень). Например: физическая карта мира. Для обозначения физических (природных) объектов здесь используется цвет (высота, глубина) и форма (длина, ширина). Масштаб этой карты М=1:2500000.</a:t>
            </a:r>
          </a:p>
        </p:txBody>
      </p:sp>
    </p:spTree>
    <p:extLst>
      <p:ext uri="{BB962C8B-B14F-4D97-AF65-F5344CB8AC3E}">
        <p14:creationId xmlns:p14="http://schemas.microsoft.com/office/powerpoint/2010/main" val="173220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3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«Алгоритм. От простого к сложному»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8838" y="3861048"/>
            <a:ext cx="8501634" cy="2448272"/>
          </a:xfrm>
        </p:spPr>
        <p:txBody>
          <a:bodyPr>
            <a:normAutofit fontScale="85000" lnSpcReduction="10000"/>
          </a:bodyPr>
          <a:lstStyle/>
          <a:p>
            <a:pPr algn="l"/>
            <a:endParaRPr lang="ru-RU" dirty="0" smtClean="0"/>
          </a:p>
          <a:p>
            <a:pPr algn="l"/>
            <a:r>
              <a:rPr lang="ru-RU" dirty="0" smtClean="0"/>
              <a:t>Освоение устных предметных знаний от простого к сложному на примере темы «Карта»:</a:t>
            </a:r>
          </a:p>
          <a:p>
            <a:pPr algn="l"/>
            <a:endParaRPr lang="ru-RU" dirty="0"/>
          </a:p>
          <a:p>
            <a:pPr algn="l"/>
            <a:r>
              <a:rPr lang="ru-RU" dirty="0"/>
              <a:t>2</a:t>
            </a:r>
            <a:r>
              <a:rPr lang="ru-RU" dirty="0" smtClean="0"/>
              <a:t>. Классификация – типы карт. Различают две типологии. По масштабу (мелкомасштабные от 1:1 000 000 и более, среднемасштабные от 1 : 1 000 000 до 1:200 000, крупномасштабные от 1:200 000 и менее). По содержанию (общегеографические и тематические). Например: политическая карта мира является тематической мелкомасштабной картой, т.к. тема карты – страны, а масштаб карты 1:100 000 000.   </a:t>
            </a:r>
          </a:p>
        </p:txBody>
      </p:sp>
    </p:spTree>
    <p:extLst>
      <p:ext uri="{BB962C8B-B14F-4D97-AF65-F5344CB8AC3E}">
        <p14:creationId xmlns:p14="http://schemas.microsoft.com/office/powerpoint/2010/main" val="95440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3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«Алгоритм. От простого к сложному»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8838" y="3861048"/>
            <a:ext cx="8501634" cy="2448272"/>
          </a:xfrm>
        </p:spPr>
        <p:txBody>
          <a:bodyPr>
            <a:normAutofit fontScale="85000" lnSpcReduction="20000"/>
          </a:bodyPr>
          <a:lstStyle/>
          <a:p>
            <a:pPr algn="l"/>
            <a:endParaRPr lang="ru-RU" dirty="0" smtClean="0"/>
          </a:p>
          <a:p>
            <a:pPr algn="l"/>
            <a:r>
              <a:rPr lang="ru-RU" dirty="0" smtClean="0"/>
              <a:t>Освоение устных предметных знаний от простого к сложному на примере темы «Карта»: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3. Решение логических задач. Например: определите расстояние и направление по которому вы поедете, если вы выехали из г. Париж в г. Берлин. </a:t>
            </a:r>
          </a:p>
          <a:p>
            <a:pPr algn="l"/>
            <a:r>
              <a:rPr lang="ru-RU" dirty="0" smtClean="0"/>
              <a:t>Решение. Направление - СВ. Длина линии на карте (между городами) – 2,9 см. М=1:30 000 000. Отсюда, длина линии на карте в 1 см 300 км.  Поэтому </a:t>
            </a:r>
            <a:r>
              <a:rPr lang="en-US" dirty="0" smtClean="0"/>
              <a:t>L = L</a:t>
            </a:r>
            <a:r>
              <a:rPr lang="ru-RU" sz="900" dirty="0" smtClean="0"/>
              <a:t>к</a:t>
            </a:r>
            <a:r>
              <a:rPr lang="ru-RU" sz="1800" dirty="0" smtClean="0"/>
              <a:t>*</a:t>
            </a:r>
            <a:r>
              <a:rPr lang="en-US" sz="1800" dirty="0" smtClean="0"/>
              <a:t>L</a:t>
            </a:r>
            <a:r>
              <a:rPr lang="ru-RU" sz="900" dirty="0" smtClean="0"/>
              <a:t>м </a:t>
            </a:r>
            <a:r>
              <a:rPr lang="ru-RU" sz="1800" dirty="0" smtClean="0"/>
              <a:t>= 2,9 * 300 = 870 км. Здесь </a:t>
            </a:r>
            <a:r>
              <a:rPr lang="en-US" sz="2100" dirty="0">
                <a:solidFill>
                  <a:srgbClr val="E3DED1">
                    <a:shade val="25000"/>
                  </a:srgbClr>
                </a:solidFill>
              </a:rPr>
              <a:t>L</a:t>
            </a:r>
            <a:r>
              <a:rPr lang="ru-RU" sz="900" dirty="0" smtClean="0">
                <a:solidFill>
                  <a:srgbClr val="E3DED1">
                    <a:shade val="25000"/>
                  </a:srgbClr>
                </a:solidFill>
              </a:rPr>
              <a:t>к – </a:t>
            </a:r>
            <a:r>
              <a:rPr lang="ru-RU" sz="2100" dirty="0" smtClean="0">
                <a:solidFill>
                  <a:srgbClr val="E3DED1">
                    <a:shade val="25000"/>
                  </a:srgbClr>
                </a:solidFill>
              </a:rPr>
              <a:t>длина линии на карте, а</a:t>
            </a:r>
            <a:r>
              <a:rPr lang="ru-RU" sz="900" dirty="0" smtClean="0">
                <a:solidFill>
                  <a:srgbClr val="E3DED1">
                    <a:shade val="25000"/>
                  </a:srgbClr>
                </a:solidFill>
              </a:rPr>
              <a:t> </a:t>
            </a:r>
            <a:r>
              <a:rPr lang="en-US" sz="1800" dirty="0">
                <a:solidFill>
                  <a:srgbClr val="E3DED1">
                    <a:shade val="25000"/>
                  </a:srgbClr>
                </a:solidFill>
              </a:rPr>
              <a:t>L</a:t>
            </a:r>
            <a:r>
              <a:rPr lang="ru-RU" sz="900" dirty="0" smtClean="0">
                <a:solidFill>
                  <a:srgbClr val="E3DED1">
                    <a:shade val="25000"/>
                  </a:srgbClr>
                </a:solidFill>
              </a:rPr>
              <a:t>м – </a:t>
            </a:r>
            <a:r>
              <a:rPr lang="ru-RU" sz="2100" dirty="0" smtClean="0">
                <a:solidFill>
                  <a:srgbClr val="E3DED1">
                    <a:shade val="25000"/>
                  </a:srgbClr>
                </a:solidFill>
              </a:rPr>
              <a:t>длина линии на местности</a:t>
            </a:r>
            <a:r>
              <a:rPr lang="ru-RU" sz="900" dirty="0" smtClean="0">
                <a:solidFill>
                  <a:srgbClr val="E3DED1">
                    <a:shade val="25000"/>
                  </a:srgbClr>
                </a:solidFill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6818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«Создание четкой системы оценивания»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8208912" cy="1512168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/>
              <a:t>Обоснование оценки «2»:</a:t>
            </a:r>
          </a:p>
          <a:p>
            <a:pPr algn="l"/>
            <a:endParaRPr lang="ru-RU" dirty="0" smtClean="0"/>
          </a:p>
          <a:p>
            <a:pPr algn="l"/>
            <a:r>
              <a:rPr lang="ru-RU" dirty="0"/>
              <a:t>б</a:t>
            </a:r>
            <a:r>
              <a:rPr lang="ru-RU" dirty="0" smtClean="0"/>
              <a:t>ез примера нет понимания определений, а если нет понимания - нет остаточных знаний (определения забываются, знания отсутствуют).</a:t>
            </a:r>
          </a:p>
        </p:txBody>
      </p:sp>
    </p:spTree>
    <p:extLst>
      <p:ext uri="{BB962C8B-B14F-4D97-AF65-F5344CB8AC3E}">
        <p14:creationId xmlns:p14="http://schemas.microsoft.com/office/powerpoint/2010/main" val="2289721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«Создание четкой системы оценивания»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8208912" cy="100811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/>
              <a:t>Оценка «3»:</a:t>
            </a:r>
          </a:p>
          <a:p>
            <a:pPr algn="l"/>
            <a:endParaRPr lang="ru-RU" dirty="0" smtClean="0"/>
          </a:p>
          <a:p>
            <a:pPr marL="493776" indent="-457200" algn="l">
              <a:buAutoNum type="arabicPeriod"/>
            </a:pPr>
            <a:r>
              <a:rPr lang="ru-RU" dirty="0" smtClean="0"/>
              <a:t>Знание определений.</a:t>
            </a:r>
          </a:p>
          <a:p>
            <a:pPr marL="493776" indent="-457200" algn="l">
              <a:buAutoNum type="arabicPeriod"/>
            </a:pPr>
            <a:r>
              <a:rPr lang="ru-RU" dirty="0" smtClean="0"/>
              <a:t>Знание с примером.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188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«Создание четкой системы оценивания»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8208912" cy="100811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/>
              <a:t>Например:</a:t>
            </a:r>
          </a:p>
          <a:p>
            <a:pPr algn="l"/>
            <a:endParaRPr lang="ru-RU" dirty="0" smtClean="0"/>
          </a:p>
          <a:p>
            <a:pPr marL="493776" indent="-457200" algn="l">
              <a:buAutoNum type="arabicPeriod"/>
            </a:pPr>
            <a:r>
              <a:rPr lang="ru-RU" dirty="0" smtClean="0"/>
              <a:t>Рельеф – неровности земной поверхности.</a:t>
            </a:r>
          </a:p>
          <a:p>
            <a:pPr marL="493776" indent="-457200" algn="l">
              <a:buAutoNum type="arabicPeriod"/>
            </a:pPr>
            <a:r>
              <a:rPr lang="ru-RU" dirty="0" smtClean="0"/>
              <a:t>Пример: холм «Тыткина гора», меловой карьер.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834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«Создание четкой системы оценивания»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8208912" cy="151216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Обоснование оценки «3»: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краеведческие, хорошо знакомые примеры(примеры не забываются, знание определений сохраняется).</a:t>
            </a:r>
          </a:p>
        </p:txBody>
      </p:sp>
    </p:spTree>
    <p:extLst>
      <p:ext uri="{BB962C8B-B14F-4D97-AF65-F5344CB8AC3E}">
        <p14:creationId xmlns:p14="http://schemas.microsoft.com/office/powerpoint/2010/main" val="80112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4"/>
            <a:ext cx="8280920" cy="2884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МКОУ Копанищенская ООШ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Задача № 1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«Создание четкой системы оценивания»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8208912" cy="1512168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/>
              <a:t>Оценка «4»:</a:t>
            </a:r>
          </a:p>
          <a:p>
            <a:pPr algn="l"/>
            <a:endParaRPr lang="ru-RU" dirty="0" smtClean="0"/>
          </a:p>
          <a:p>
            <a:pPr marL="493776" indent="-457200" algn="l">
              <a:buAutoNum type="arabicPeriod"/>
            </a:pPr>
            <a:r>
              <a:rPr lang="ru-RU" dirty="0" smtClean="0"/>
              <a:t>Знание классификаций.</a:t>
            </a:r>
          </a:p>
          <a:p>
            <a:pPr marL="493776" indent="-457200" algn="l">
              <a:buAutoNum type="arabicPeriod"/>
            </a:pPr>
            <a:r>
              <a:rPr lang="ru-RU" dirty="0" smtClean="0"/>
              <a:t>Примеры по карте.</a:t>
            </a:r>
          </a:p>
          <a:p>
            <a:pPr marL="493776" indent="-457200" algn="l">
              <a:buAutoNum type="arabicPeriod"/>
            </a:pPr>
            <a:r>
              <a:rPr lang="ru-RU" dirty="0" smtClean="0"/>
              <a:t>Применение классификаций на практике.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2392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533</TotalTime>
  <Words>1324</Words>
  <Application>Microsoft Office PowerPoint</Application>
  <PresentationFormat>Экран (4:3)</PresentationFormat>
  <Paragraphs>252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Аспект</vt:lpstr>
      <vt:lpstr>МКОУ Копанищенская ООШ  Презентация на тему: «Разноуровенная подготовка учащихся 5-6 классов»</vt:lpstr>
      <vt:lpstr>МКОУ Копанищенская ООШ  Цель: «Достижение предметных результатов»</vt:lpstr>
      <vt:lpstr>МКОУ Копанищенская ООШ  Задача № 1   «Создание четкой системы оценивания»</vt:lpstr>
      <vt:lpstr>МКОУ Копанищенская ООШ  Задача № 1   «Создание четкой системы оценивания»</vt:lpstr>
      <vt:lpstr>МКОУ Копанищенская ООШ  Задача № 1   «Создание четкой системы оценивания»</vt:lpstr>
      <vt:lpstr>МКОУ Копанищенская ООШ  Задача № 1   «Создание четкой системы оценивания»</vt:lpstr>
      <vt:lpstr>МКОУ Копанищенская ООШ  Задача № 1   «Создание четкой системы оценивания»</vt:lpstr>
      <vt:lpstr>МКОУ Копанищенская ООШ  Задача № 1   «Создание четкой системы оценивания»</vt:lpstr>
      <vt:lpstr>МКОУ Копанищенская ООШ  Задача № 1   «Создание четкой системы оценивания»</vt:lpstr>
      <vt:lpstr>МКОУ Копанищенская ООШ  Задача № 1   «Создание четкой системы оценивания»</vt:lpstr>
      <vt:lpstr>МКОУ Копанищенская ООШ  Задача № 1   «Создание четкой системы оценивания»</vt:lpstr>
      <vt:lpstr>МКОУ Копанищенская ООШ  Задача № 1   «Создание четкой системы оценивания»</vt:lpstr>
      <vt:lpstr>МКОУ Копанищенская ООШ  Задача № 1   «Создание четкой системы оценивания»</vt:lpstr>
      <vt:lpstr>МКОУ Копанищенская ООШ Задача № 1   «Создание четкой системы оценивания» </vt:lpstr>
      <vt:lpstr>МКОУ Копанищенская ООШ  Задача № 1   «Создание четкой системы оценивания»</vt:lpstr>
      <vt:lpstr>МКОУ Копанищенская ООШ  Задача № 1   «Создание четкой системы оценивания»</vt:lpstr>
      <vt:lpstr>МКОУ Копанищенская ООШ  Задача № 1   «Создание четкой системы оценивания»</vt:lpstr>
      <vt:lpstr>МКОУ Копанищенская ООШ  Задача № 1   «Создание четкой системы оценивания»</vt:lpstr>
      <vt:lpstr>МКОУ Копанищенская ООШ  Задача № 1   «Создание четкой системы оценивания»</vt:lpstr>
      <vt:lpstr>МКОУ Копанищенская ООШ  Задача № 1   «Создание четкой системы оценивания»</vt:lpstr>
      <vt:lpstr>МКОУ Копанищенская ООШ  Задача № 1   «Создание четкой системы оценивания»</vt:lpstr>
      <vt:lpstr>МКОУ Копанищенская ООШ  Задача № 1   «Создание четкой системы оценивания»</vt:lpstr>
      <vt:lpstr>МКОУ Копанищенская ООШ  Задача № 2   «Формирование четких правил работы».   Часть А – устная работа с учеником.</vt:lpstr>
      <vt:lpstr>МКОУ Копанищенская ООШ  Задача № 2   «Формирование четких правил работы».   Часть А – устная работа с учеником.</vt:lpstr>
      <vt:lpstr>МКОУ Копанищенская ООШ  Задача № 2   «Формирование четких правил работы».   Часть А – устная работа с учеником.</vt:lpstr>
      <vt:lpstr>МКОУ Копанищенская ООШ  Задача № 2   «Формирование четких правил работы».   Часть А – устная работа с учеником.</vt:lpstr>
      <vt:lpstr>МКОУ Копанищенская ООШ  Задача № 2   «Формирование четких правил работы».   Часть А – устная работа с учеником.</vt:lpstr>
      <vt:lpstr>МКОУ Копанищенская ООШ  Задача № 2   «Формирование четких правил работы».   Часть А – устная работа с учеником.</vt:lpstr>
      <vt:lpstr>МКОУ Копанищенская ООШ  Задача № 2   «Формирование четких правил работы».   Часть А – устная работа с учеником.</vt:lpstr>
      <vt:lpstr>МКОУ Копанищенская ООШ  Задача № 2   «Формирование четких правил работы».   Часть А – устная работа с учеником.</vt:lpstr>
      <vt:lpstr>МКОУ Копанищенская ООШ  Задача № 2   «Формирование четких правил работы».   Часть А – устная работа с учеником.</vt:lpstr>
      <vt:lpstr>МКОУ Копанищенская ООШ  Задача № 2   «Формирование четких правил работы».   Часть А – устная работа с учеником.</vt:lpstr>
      <vt:lpstr>МКОУ Копанищенская ООШ  Задача № 2   «Формирование четких правил работы».   Часть А – устная работа с учеником.</vt:lpstr>
      <vt:lpstr>МКОУ Копанищенская ООШ  Задача № 2   «Формирование четких правил работы».   Часть Б – работа с учеником по карте.</vt:lpstr>
      <vt:lpstr>МКОУ Копанищенская ООШ  Задача № 2   «Формирование четких правил работы».   Часть Б – работа с учеником по карте.</vt:lpstr>
      <vt:lpstr>МКОУ Копанищенская ООШ  Задача № 2   «Формирование четких правил работы».   Часть Б – работа с учеником по карте.</vt:lpstr>
      <vt:lpstr>МКОУ Копанищенская ООШ  Задача № 2   «Формирование четких правил работы».   Часть Б – работа с учеником по карте.</vt:lpstr>
      <vt:lpstr>МКОУ Копанищенская ООШ  Задача № 2   «Формирование четких правил работы».   Часть Б – работа с учеником по карте.</vt:lpstr>
      <vt:lpstr>МКОУ Копанищенская ООШ  Задача № 2   «Формирование четких правил работы».   Часть Б – работа с учеником по карте.</vt:lpstr>
      <vt:lpstr>МКОУ Копанищенская ООШ  Задача № 3   «Алгоритм. От простого к сложному»</vt:lpstr>
      <vt:lpstr>МКОУ Копанищенская ООШ  Задача № 3   «Алгоритм. От простого к сложному»</vt:lpstr>
      <vt:lpstr>МКОУ Копанищенская ООШ  Задача № 3   «Алгоритм. От простого к сложному»</vt:lpstr>
      <vt:lpstr>МКОУ Копанищенская ООШ  Задача № 3   «Алгоритм. От простого к сложному»</vt:lpstr>
      <vt:lpstr>МКОУ Копанищенская ООШ  Задача № 3   «Алгоритм. От простого к сложному»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Копанищенская ООШ  Презентация на тему: «Разноуровенная подготовка учащихся 5-6 классов»</dc:title>
  <dc:creator>Expert</dc:creator>
  <cp:lastModifiedBy>Expert</cp:lastModifiedBy>
  <cp:revision>50</cp:revision>
  <dcterms:created xsi:type="dcterms:W3CDTF">2017-11-20T19:00:29Z</dcterms:created>
  <dcterms:modified xsi:type="dcterms:W3CDTF">2017-11-29T17:08:24Z</dcterms:modified>
</cp:coreProperties>
</file>