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82" r:id="rId4"/>
    <p:sldId id="283" r:id="rId5"/>
    <p:sldId id="259" r:id="rId6"/>
    <p:sldId id="261" r:id="rId7"/>
    <p:sldId id="262" r:id="rId8"/>
    <p:sldId id="263" r:id="rId9"/>
    <p:sldId id="264" r:id="rId10"/>
    <p:sldId id="266" r:id="rId11"/>
    <p:sldId id="267" r:id="rId12"/>
    <p:sldId id="268" r:id="rId13"/>
    <p:sldId id="269" r:id="rId14"/>
    <p:sldId id="270" r:id="rId15"/>
    <p:sldId id="271" r:id="rId16"/>
    <p:sldId id="272" r:id="rId17"/>
    <p:sldId id="281" r:id="rId18"/>
    <p:sldId id="273" r:id="rId19"/>
    <p:sldId id="275" r:id="rId20"/>
    <p:sldId id="276" r:id="rId21"/>
    <p:sldId id="277" r:id="rId22"/>
    <p:sldId id="278" r:id="rId23"/>
    <p:sldId id="279"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4" d="100"/>
          <a:sy n="54" d="100"/>
        </p:scale>
        <p:origin x="-1398"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9311EB59-79DC-4E31-AB3B-8D74FAC9E8E6}" type="datetimeFigureOut">
              <a:rPr lang="ru-RU" smtClean="0"/>
              <a:pPr/>
              <a:t>05.02.2018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AD3C276-773D-4606-9115-E7B781F8B25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9311EB59-79DC-4E31-AB3B-8D74FAC9E8E6}" type="datetimeFigureOut">
              <a:rPr lang="ru-RU" smtClean="0"/>
              <a:pPr/>
              <a:t>05.02.2018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AD3C276-773D-4606-9115-E7B781F8B25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9311EB59-79DC-4E31-AB3B-8D74FAC9E8E6}" type="datetimeFigureOut">
              <a:rPr lang="ru-RU" smtClean="0"/>
              <a:pPr/>
              <a:t>05.02.2018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AD3C276-773D-4606-9115-E7B781F8B252}" type="slidenum">
              <a:rPr lang="ru-RU" smtClean="0"/>
              <a:pPr/>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9311EB59-79DC-4E31-AB3B-8D74FAC9E8E6}" type="datetimeFigureOut">
              <a:rPr lang="ru-RU" smtClean="0"/>
              <a:pPr/>
              <a:t>05.02.2018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AD3C276-773D-4606-9115-E7B781F8B252}" type="slidenum">
              <a:rPr lang="ru-RU" smtClean="0"/>
              <a:pPr/>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311EB59-79DC-4E31-AB3B-8D74FAC9E8E6}" type="datetimeFigureOut">
              <a:rPr lang="ru-RU" smtClean="0"/>
              <a:pPr/>
              <a:t>05.02.2018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AD3C276-773D-4606-9115-E7B781F8B25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9311EB59-79DC-4E31-AB3B-8D74FAC9E8E6}" type="datetimeFigureOut">
              <a:rPr lang="ru-RU" smtClean="0"/>
              <a:pPr/>
              <a:t>05.02.2018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AD3C276-773D-4606-9115-E7B781F8B252}" type="slidenum">
              <a:rPr lang="ru-RU" smtClean="0"/>
              <a:pPr/>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311EB59-79DC-4E31-AB3B-8D74FAC9E8E6}" type="datetimeFigureOut">
              <a:rPr lang="ru-RU" smtClean="0"/>
              <a:pPr/>
              <a:t>05.02.2018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AD3C276-773D-4606-9115-E7B781F8B25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9311EB59-79DC-4E31-AB3B-8D74FAC9E8E6}" type="datetimeFigureOut">
              <a:rPr lang="ru-RU" smtClean="0"/>
              <a:pPr/>
              <a:t>05.02.2018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AD3C276-773D-4606-9115-E7B781F8B25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9311EB59-79DC-4E31-AB3B-8D74FAC9E8E6}" type="datetimeFigureOut">
              <a:rPr lang="ru-RU" smtClean="0"/>
              <a:pPr/>
              <a:t>05.02.2018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4AD3C276-773D-4606-9115-E7B781F8B25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311EB59-79DC-4E31-AB3B-8D74FAC9E8E6}" type="datetimeFigureOut">
              <a:rPr lang="ru-RU" smtClean="0"/>
              <a:pPr/>
              <a:t>05.02.2018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AD3C276-773D-4606-9115-E7B781F8B252}" type="slidenum">
              <a:rPr lang="ru-RU" smtClean="0"/>
              <a:pPr/>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311EB59-79DC-4E31-AB3B-8D74FAC9E8E6}" type="datetimeFigureOut">
              <a:rPr lang="ru-RU" smtClean="0"/>
              <a:pPr/>
              <a:t>05.02.2018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AD3C276-773D-4606-9115-E7B781F8B252}" type="slidenum">
              <a:rPr lang="ru-RU" smtClean="0"/>
              <a:pPr/>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9311EB59-79DC-4E31-AB3B-8D74FAC9E8E6}" type="datetimeFigureOut">
              <a:rPr lang="ru-RU" smtClean="0"/>
              <a:pPr/>
              <a:t>05.02.2018</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4AD3C276-773D-4606-9115-E7B781F8B252}" type="slidenum">
              <a:rPr lang="ru-RU" smtClean="0"/>
              <a:pPr/>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РАЗВИТИЕ ПОЗНАВАТЕЛЬНЫХ ПРОЦЕССОВ НА УРОКАХ ЛИТЕРАТУРНОГО </a:t>
            </a:r>
            <a:r>
              <a:rPr lang="ru-RU" dirty="0" smtClean="0"/>
              <a:t>ЧТЕНИЯ</a:t>
            </a:r>
            <a:br>
              <a:rPr lang="ru-RU" dirty="0" smtClean="0"/>
            </a:br>
            <a:r>
              <a:rPr lang="ru-RU" dirty="0" smtClean="0"/>
              <a:t>в начальных классах</a:t>
            </a:r>
            <a:endParaRPr lang="ru-RU" dirty="0"/>
          </a:p>
        </p:txBody>
      </p:sp>
      <p:sp>
        <p:nvSpPr>
          <p:cNvPr id="3" name="Подзаголовок 2"/>
          <p:cNvSpPr>
            <a:spLocks noGrp="1"/>
          </p:cNvSpPr>
          <p:nvPr>
            <p:ph type="subTitle" idx="1"/>
          </p:nvPr>
        </p:nvSpPr>
        <p:spPr/>
        <p:txBody>
          <a:bodyPr/>
          <a:lstStyle/>
          <a:p>
            <a:r>
              <a:rPr lang="ru-RU" dirty="0" err="1" smtClean="0"/>
              <a:t>Такмакова</a:t>
            </a:r>
            <a:r>
              <a:rPr lang="ru-RU" dirty="0" smtClean="0"/>
              <a:t> Людмила Юрьевна</a:t>
            </a:r>
            <a:endParaRPr lang="ru-RU" dirty="0"/>
          </a:p>
        </p:txBody>
      </p:sp>
      <p:pic>
        <p:nvPicPr>
          <p:cNvPr id="4" name="Рисунок 3" descr="D:\!!!Wallpaperers\картинки\Clipart3\J0232988.wmf"/>
          <p:cNvPicPr/>
          <p:nvPr/>
        </p:nvPicPr>
        <p:blipFill>
          <a:blip r:embed="rId2" cstate="print"/>
          <a:srcRect/>
          <a:stretch>
            <a:fillRect/>
          </a:stretch>
        </p:blipFill>
        <p:spPr bwMode="auto">
          <a:xfrm>
            <a:off x="467544" y="4653136"/>
            <a:ext cx="1848485" cy="1828800"/>
          </a:xfrm>
          <a:prstGeom prst="rect">
            <a:avLst/>
          </a:prstGeom>
          <a:noFill/>
          <a:ln w="9525">
            <a:noFill/>
            <a:miter lim="800000"/>
            <a:headEnd/>
            <a:tailEnd/>
          </a:ln>
        </p:spPr>
      </p:pic>
    </p:spTree>
    <p:extLst>
      <p:ext uri="{BB962C8B-B14F-4D97-AF65-F5344CB8AC3E}">
        <p14:creationId xmlns:p14="http://schemas.microsoft.com/office/powerpoint/2010/main" xmlns="" val="38055657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412776"/>
            <a:ext cx="7408333" cy="4713387"/>
          </a:xfrm>
        </p:spPr>
        <p:txBody>
          <a:bodyPr>
            <a:normAutofit fontScale="92500" lnSpcReduction="10000"/>
          </a:bodyPr>
          <a:lstStyle/>
          <a:p>
            <a:pPr lvl="0"/>
            <a:r>
              <a:rPr lang="ru-RU" dirty="0" smtClean="0"/>
              <a:t> </a:t>
            </a:r>
            <a:endParaRPr lang="ru-RU" dirty="0"/>
          </a:p>
          <a:p>
            <a:r>
              <a:rPr lang="ru-RU" b="1" dirty="0"/>
              <a:t>Памятка </a:t>
            </a:r>
            <a:r>
              <a:rPr lang="ru-RU" b="1" dirty="0" smtClean="0"/>
              <a:t>. </a:t>
            </a:r>
            <a:r>
              <a:rPr lang="ru-RU" b="1" i="1" dirty="0"/>
              <a:t>Читаем по ролям (коллективная работа )</a:t>
            </a:r>
            <a:endParaRPr lang="ru-RU" dirty="0"/>
          </a:p>
          <a:p>
            <a:r>
              <a:rPr lang="ru-RU" dirty="0"/>
              <a:t>1. Прочитайте название произведения (фамилию ав­тора и заголовок).</a:t>
            </a:r>
          </a:p>
          <a:p>
            <a:r>
              <a:rPr lang="ru-RU" dirty="0"/>
              <a:t>2. Прочитайте диалог.</a:t>
            </a:r>
          </a:p>
          <a:p>
            <a:r>
              <a:rPr lang="ru-RU" dirty="0"/>
              <a:t>3. Обсудите с одноклассниками образы героев про­изведения. (Кто они? Какие? Как себя ведут? О чём и как говорят?)</a:t>
            </a:r>
          </a:p>
          <a:p>
            <a:r>
              <a:rPr lang="ru-RU" dirty="0"/>
              <a:t>4.</a:t>
            </a:r>
            <a:r>
              <a:rPr lang="ru-RU" b="1" dirty="0"/>
              <a:t> </a:t>
            </a:r>
            <a:r>
              <a:rPr lang="ru-RU" dirty="0"/>
              <a:t>Распределите роли и поупражняйтесь в вырази­тельном чтении.</a:t>
            </a:r>
          </a:p>
          <a:p>
            <a:r>
              <a:rPr lang="ru-RU" dirty="0"/>
              <a:t>5. Прочитайте произведение так, чтобы было понят­но, кого из героев изображает каждый из вас.</a:t>
            </a:r>
          </a:p>
          <a:p>
            <a:r>
              <a:rPr lang="ru-RU" dirty="0"/>
              <a:t>6. Оцените своё чтение и чтение одноклассников.</a:t>
            </a:r>
          </a:p>
          <a:p>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xmlns="" val="40092950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4294967295"/>
          </p:nvPr>
        </p:nvSpPr>
        <p:spPr>
          <a:xfrm>
            <a:off x="1735138" y="981075"/>
            <a:ext cx="7408862" cy="5145088"/>
          </a:xfrm>
        </p:spPr>
        <p:txBody>
          <a:bodyPr>
            <a:normAutofit fontScale="55000" lnSpcReduction="20000"/>
          </a:bodyPr>
          <a:lstStyle/>
          <a:p>
            <a:r>
              <a:rPr lang="ru-RU" sz="2500" b="1" i="1" dirty="0"/>
              <a:t>Памятка </a:t>
            </a:r>
            <a:r>
              <a:rPr lang="ru-RU" sz="2500" b="1" i="1" dirty="0" smtClean="0"/>
              <a:t>. </a:t>
            </a:r>
            <a:r>
              <a:rPr lang="ru-RU" sz="2500" b="1" i="1" dirty="0"/>
              <a:t>Перескажите кратко. </a:t>
            </a:r>
            <a:endParaRPr lang="ru-RU" sz="2500" dirty="0"/>
          </a:p>
          <a:p>
            <a:r>
              <a:rPr lang="ru-RU" sz="2500" dirty="0"/>
              <a:t>1. Прочитайте название произведения (фамилию ав­тора и заголовок).</a:t>
            </a:r>
          </a:p>
          <a:p>
            <a:r>
              <a:rPr lang="ru-RU" sz="2500" dirty="0"/>
              <a:t>2. Прочитайте произведение. Определите тему, глав­ную мысль.</a:t>
            </a:r>
          </a:p>
          <a:p>
            <a:r>
              <a:rPr lang="ru-RU" sz="2500" dirty="0"/>
              <a:t>3. Разделите текст на смысловые части. Озаглавь­те их.</a:t>
            </a:r>
          </a:p>
          <a:p>
            <a:r>
              <a:rPr lang="ru-RU" sz="2500" dirty="0"/>
              <a:t>4.</a:t>
            </a:r>
            <a:r>
              <a:rPr lang="ru-RU" sz="2500" b="1" dirty="0"/>
              <a:t> </a:t>
            </a:r>
            <a:r>
              <a:rPr lang="ru-RU" sz="2500" dirty="0"/>
              <a:t>Перечитайте каждую часть, отмечая ключевые предложения.</a:t>
            </a:r>
          </a:p>
          <a:p>
            <a:r>
              <a:rPr lang="ru-RU" sz="2500" dirty="0"/>
              <a:t>5. Перескажите, выделяя главное в каждой части.</a:t>
            </a:r>
          </a:p>
          <a:p>
            <a:r>
              <a:rPr lang="ru-RU" sz="2500" dirty="0"/>
              <a:t>6. Проверьте себя по книге: не упущены ли в пе­ресказе важные детали, факты.</a:t>
            </a:r>
          </a:p>
          <a:p>
            <a:r>
              <a:rPr lang="ru-RU" sz="2500" b="1" i="1" dirty="0"/>
              <a:t>Памятка </a:t>
            </a:r>
            <a:r>
              <a:rPr lang="ru-RU" sz="2500" b="1" i="1" dirty="0" smtClean="0"/>
              <a:t>. </a:t>
            </a:r>
            <a:r>
              <a:rPr lang="ru-RU" sz="2500" b="1" i="1" dirty="0"/>
              <a:t>Перескажите подробно.</a:t>
            </a:r>
            <a:endParaRPr lang="ru-RU" sz="2500" dirty="0"/>
          </a:p>
          <a:p>
            <a:r>
              <a:rPr lang="ru-RU" sz="2500" dirty="0"/>
              <a:t>1. Прочитайте название произведения (фамилию автора и заголовок).</a:t>
            </a:r>
          </a:p>
          <a:p>
            <a:r>
              <a:rPr lang="ru-RU" sz="2500" dirty="0"/>
              <a:t>2. Прочитайте произведение. Определите тему, главную мысль.</a:t>
            </a:r>
          </a:p>
          <a:p>
            <a:r>
              <a:rPr lang="ru-RU" sz="2500" dirty="0"/>
              <a:t>3. Разделите текст на смысловые части. Составьте план.</a:t>
            </a:r>
          </a:p>
          <a:p>
            <a:r>
              <a:rPr lang="ru-RU" sz="2500" dirty="0"/>
              <a:t>4. Перескажите каждую часть отдельно.  Сначала первую, затем вторую и т. д. </a:t>
            </a:r>
          </a:p>
          <a:p>
            <a:r>
              <a:rPr lang="ru-RU" sz="2500" dirty="0"/>
              <a:t>5. Перечитайте и перескажите всё произведение подробно (близко к тексту).</a:t>
            </a:r>
          </a:p>
          <a:p>
            <a:r>
              <a:rPr lang="ru-RU" sz="2500" dirty="0"/>
              <a:t>6. Проверьте себя по книге: не упущены ли в пересказе важные эпизоды, детали, факты.</a:t>
            </a:r>
          </a:p>
          <a:p>
            <a:r>
              <a:rPr lang="ru-RU" sz="2500" b="1" i="1" dirty="0"/>
              <a:t>Памятка </a:t>
            </a:r>
            <a:r>
              <a:rPr lang="ru-RU" sz="2500" b="1" i="1" dirty="0" smtClean="0"/>
              <a:t>. </a:t>
            </a:r>
            <a:r>
              <a:rPr lang="ru-RU" sz="2500" b="1" i="1" dirty="0"/>
              <a:t>Расскажите о герое.</a:t>
            </a:r>
            <a:endParaRPr lang="ru-RU" sz="2500" dirty="0"/>
          </a:p>
          <a:p>
            <a:r>
              <a:rPr lang="ru-RU" sz="2500" dirty="0"/>
              <a:t>1. Прочитайте произведение. Назовите имена героев.</a:t>
            </a:r>
          </a:p>
          <a:p>
            <a:r>
              <a:rPr lang="ru-RU" sz="2500" dirty="0"/>
              <a:t>2. Кто является главным героем? Кто второстепенным? О ком из них вы хотите рассказать?</a:t>
            </a:r>
          </a:p>
          <a:p>
            <a:r>
              <a:rPr lang="ru-RU" sz="2500" dirty="0"/>
              <a:t>3. Каким герой показан в произведении? Как он выглядит (возраст, одежда, цвет волос и т. д.) Как он себя ведёт? Какие поступки совершает? Как относится к другим героям?</a:t>
            </a:r>
          </a:p>
          <a:p>
            <a:r>
              <a:rPr lang="ru-RU" sz="2500" dirty="0"/>
              <a:t>4. Как автор относится к герою? Как говорит о нём? Как называет?</a:t>
            </a:r>
          </a:p>
          <a:p>
            <a:r>
              <a:rPr lang="ru-RU" sz="2500" dirty="0"/>
              <a:t>5. Выскажи своё отношение к герою и его поступкам.</a:t>
            </a:r>
          </a:p>
          <a:p>
            <a:endParaRPr lang="ru-RU" dirty="0"/>
          </a:p>
        </p:txBody>
      </p:sp>
    </p:spTree>
    <p:extLst>
      <p:ext uri="{BB962C8B-B14F-4D97-AF65-F5344CB8AC3E}">
        <p14:creationId xmlns:p14="http://schemas.microsoft.com/office/powerpoint/2010/main" xmlns="" val="4042309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70000" lnSpcReduction="20000"/>
          </a:bodyPr>
          <a:lstStyle/>
          <a:p>
            <a:r>
              <a:rPr lang="ru-RU" b="1" i="1" dirty="0" smtClean="0"/>
              <a:t>Памятка .  </a:t>
            </a:r>
            <a:r>
              <a:rPr lang="ru-RU" b="1" i="1" dirty="0"/>
              <a:t>Работаем с произведением самостоятельно.</a:t>
            </a:r>
            <a:endParaRPr lang="ru-RU" dirty="0"/>
          </a:p>
          <a:p>
            <a:r>
              <a:rPr lang="ru-RU" dirty="0"/>
              <a:t>1. Прочитайте название произведения (фамилию автора и заголовок).</a:t>
            </a:r>
          </a:p>
          <a:p>
            <a:r>
              <a:rPr lang="ru-RU" dirty="0"/>
              <a:t>2. Прочитайте произведение.</a:t>
            </a:r>
          </a:p>
          <a:p>
            <a:r>
              <a:rPr lang="ru-RU" dirty="0"/>
              <a:t>3. Определите жанр и тему, основную мысль (о чём или о ком в нём говорится).</a:t>
            </a:r>
          </a:p>
          <a:p>
            <a:r>
              <a:rPr lang="ru-RU" dirty="0"/>
              <a:t>4. О каких героях, событиях рассказывает автор? Найдите в тексте ключевые слова и кульминационный эпизод ( самый напряженный момент).</a:t>
            </a:r>
          </a:p>
          <a:p>
            <a:r>
              <a:rPr lang="ru-RU" dirty="0"/>
              <a:t>5. Если значение какого-либо слова или выражения было непонятно, обратитесь к словарю.</a:t>
            </a:r>
          </a:p>
          <a:p>
            <a:r>
              <a:rPr lang="ru-RU" dirty="0"/>
              <a:t>6. Разделите текст на смысловые части, составьте план.</a:t>
            </a:r>
          </a:p>
          <a:p>
            <a:r>
              <a:rPr lang="ru-RU" dirty="0"/>
              <a:t>7. Выскажите своё мнение о произведение. (Что нового вы узнали? О чём вы думали, читая произведение? Понравились ли вам герои? Было ли вам интересно читать?)</a:t>
            </a:r>
          </a:p>
          <a:p>
            <a:endParaRPr lang="ru-RU" dirty="0"/>
          </a:p>
        </p:txBody>
      </p:sp>
      <p:sp>
        <p:nvSpPr>
          <p:cNvPr id="3" name="Заголовок 2"/>
          <p:cNvSpPr>
            <a:spLocks noGrp="1"/>
          </p:cNvSpPr>
          <p:nvPr>
            <p:ph type="title"/>
          </p:nvPr>
        </p:nvSpPr>
        <p:spPr/>
        <p:txBody>
          <a:bodyPr/>
          <a:lstStyle/>
          <a:p>
            <a:endParaRPr lang="ru-RU" dirty="0"/>
          </a:p>
        </p:txBody>
      </p:sp>
      <p:pic>
        <p:nvPicPr>
          <p:cNvPr id="3074" name="Picture 2" descr="C:\Users\Пользователь\Desktop\ODrV4gvnZ7Y.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51520" y="188640"/>
            <a:ext cx="4555480" cy="230425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404800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4294967295"/>
          </p:nvPr>
        </p:nvSpPr>
        <p:spPr>
          <a:xfrm>
            <a:off x="1735138" y="1700213"/>
            <a:ext cx="7408862" cy="4425950"/>
          </a:xfrm>
        </p:spPr>
        <p:txBody>
          <a:bodyPr>
            <a:normAutofit fontScale="92500" lnSpcReduction="20000"/>
          </a:bodyPr>
          <a:lstStyle/>
          <a:p>
            <a:r>
              <a:rPr lang="ru-RU" dirty="0"/>
              <a:t>А </a:t>
            </a:r>
            <a:r>
              <a:rPr lang="ru-RU" dirty="0" smtClean="0"/>
              <a:t>начинали … </a:t>
            </a:r>
            <a:r>
              <a:rPr lang="ru-RU" dirty="0"/>
              <a:t>со сказок. Их удивительный мир способствует развитию воображения, фантазии детей. Подражая сказочным персонажам, дети повторяют их речь, голоса, диалоги и развивают тем самым память, мышление и речь.</a:t>
            </a:r>
          </a:p>
          <a:p>
            <a:r>
              <a:rPr lang="ru-RU" dirty="0"/>
              <a:t>Мы не просто читали и рассказывали сказки, а показывали их на рисунках. После знакомства со сказкой, даю задание нарисовать любой сюжет из сказки. На следующий урок дети выставляют свои рисунки на доске. Потом сами же дети переставляют их по сюжетам (по ходу сказки ). Так намного легче и интереснее пересказывать произведение. Выясняем, какой сюжет сказки не был нарисован. </a:t>
            </a:r>
            <a:r>
              <a:rPr lang="ru-RU" dirty="0" smtClean="0"/>
              <a:t> Его можно инсценировать на уроке. Например произведения из раздела «Устное народное творчество»</a:t>
            </a:r>
          </a:p>
          <a:p>
            <a:endParaRPr lang="ru-RU" dirty="0"/>
          </a:p>
        </p:txBody>
      </p:sp>
    </p:spTree>
    <p:extLst>
      <p:ext uri="{BB962C8B-B14F-4D97-AF65-F5344CB8AC3E}">
        <p14:creationId xmlns:p14="http://schemas.microsoft.com/office/powerpoint/2010/main" xmlns="" val="11172369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4294967295"/>
          </p:nvPr>
        </p:nvSpPr>
        <p:spPr>
          <a:xfrm>
            <a:off x="1735138" y="2674938"/>
            <a:ext cx="7408862" cy="3451225"/>
          </a:xfrm>
        </p:spPr>
        <p:txBody>
          <a:bodyPr/>
          <a:lstStyle/>
          <a:p>
            <a:r>
              <a:rPr lang="ru-RU" dirty="0" smtClean="0"/>
              <a:t>Я стремлюсь </a:t>
            </a:r>
            <a:r>
              <a:rPr lang="ru-RU" dirty="0" smtClean="0"/>
              <a:t>  </a:t>
            </a:r>
            <a:r>
              <a:rPr lang="ru-RU" dirty="0"/>
              <a:t>строить уроки чтения так, чтобы детям было интересно, чтобы каждый ученик 25-30 минут на уроке был занят чтением и читал с удовольствием. </a:t>
            </a:r>
            <a:endParaRPr lang="ru-RU" dirty="0" smtClean="0"/>
          </a:p>
          <a:p>
            <a:r>
              <a:rPr lang="ru-RU" dirty="0" smtClean="0"/>
              <a:t>Для </a:t>
            </a:r>
            <a:r>
              <a:rPr lang="ru-RU" dirty="0"/>
              <a:t>этого </a:t>
            </a:r>
            <a:r>
              <a:rPr lang="ru-RU" dirty="0" smtClean="0"/>
              <a:t>применяю </a:t>
            </a:r>
            <a:r>
              <a:rPr lang="ru-RU" dirty="0"/>
              <a:t>комбинированное чтение, чтение «цепочкой», выборочное чтение, чтение по ролям </a:t>
            </a:r>
          </a:p>
        </p:txBody>
      </p:sp>
    </p:spTree>
    <p:extLst>
      <p:ext uri="{BB962C8B-B14F-4D97-AF65-F5344CB8AC3E}">
        <p14:creationId xmlns:p14="http://schemas.microsoft.com/office/powerpoint/2010/main" xmlns="" val="32877549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dirty="0" smtClean="0"/>
              <a:t>В развитии познавательных процессов на уроках чтения и во </a:t>
            </a:r>
            <a:r>
              <a:rPr lang="ru-RU" dirty="0" smtClean="0"/>
              <a:t>внеурочное время помогают  </a:t>
            </a:r>
            <a:r>
              <a:rPr lang="ru-RU" dirty="0"/>
              <a:t>такие приёмы, как ведение читательского дневника, проектная деятельность, сочинения, инсценировки произведений.</a:t>
            </a:r>
          </a:p>
          <a:p>
            <a:r>
              <a:rPr lang="ru-RU" dirty="0"/>
              <a:t>Эти приёмы помогли </a:t>
            </a:r>
            <a:r>
              <a:rPr lang="ru-RU" dirty="0" smtClean="0"/>
              <a:t>не </a:t>
            </a:r>
            <a:r>
              <a:rPr lang="ru-RU" dirty="0"/>
              <a:t>только повысить качество чтения учащихся, но и повысить мотивацию учащихся.</a:t>
            </a:r>
          </a:p>
          <a:p>
            <a:endParaRPr lang="ru-RU" dirty="0"/>
          </a:p>
        </p:txBody>
      </p:sp>
      <p:sp>
        <p:nvSpPr>
          <p:cNvPr id="3" name="Заголовок 2"/>
          <p:cNvSpPr>
            <a:spLocks noGrp="1"/>
          </p:cNvSpPr>
          <p:nvPr>
            <p:ph type="title"/>
          </p:nvPr>
        </p:nvSpPr>
        <p:spPr/>
        <p:txBody>
          <a:bodyPr/>
          <a:lstStyle/>
          <a:p>
            <a:endParaRPr lang="ru-RU" dirty="0"/>
          </a:p>
        </p:txBody>
      </p:sp>
      <p:pic>
        <p:nvPicPr>
          <p:cNvPr id="1026" name="Picture 2" descr="C:\Users\Пользователь\Desktop\kpUDnkg-jg0.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536" y="286729"/>
            <a:ext cx="3528392" cy="2232248"/>
          </a:xfrm>
          <a:prstGeom prst="rect">
            <a:avLst/>
          </a:prstGeom>
          <a:noFill/>
          <a:extLst>
            <a:ext uri="{909E8E84-426E-40DD-AFC4-6F175D3DCCD1}">
              <a14:hiddenFill xmlns:a14="http://schemas.microsoft.com/office/drawing/2010/main" xmlns="">
                <a:solidFill>
                  <a:srgbClr val="FFFFFF"/>
                </a:solidFill>
              </a14:hiddenFill>
            </a:ext>
          </a:extLst>
        </p:spPr>
      </p:pic>
      <p:pic>
        <p:nvPicPr>
          <p:cNvPr id="1027" name="Picture 3" descr="C:\Users\Пользователь\Desktop\FPkbaW8Zp-s.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076056" y="289397"/>
            <a:ext cx="3600400" cy="224564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604149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4294967295"/>
          </p:nvPr>
        </p:nvSpPr>
        <p:spPr>
          <a:xfrm>
            <a:off x="1735138" y="981075"/>
            <a:ext cx="7408862" cy="5145088"/>
          </a:xfrm>
        </p:spPr>
        <p:txBody>
          <a:bodyPr>
            <a:normAutofit fontScale="62500" lnSpcReduction="20000"/>
          </a:bodyPr>
          <a:lstStyle/>
          <a:p>
            <a:r>
              <a:rPr lang="ru-RU" sz="2500" dirty="0"/>
              <a:t>Так как урок является </a:t>
            </a:r>
            <a:r>
              <a:rPr lang="ru-RU" sz="2500" dirty="0" err="1"/>
              <a:t>энергозатратным</a:t>
            </a:r>
            <a:r>
              <a:rPr lang="ru-RU" sz="2500" dirty="0"/>
              <a:t> процессом, ребёнок на занятии может находиться в состоянии стресса, чувствовать сразу и негативные, и положительные эмоции. </a:t>
            </a:r>
          </a:p>
          <a:p>
            <a:r>
              <a:rPr lang="ru-RU" sz="2500" dirty="0"/>
              <a:t>Как же помочь ему справиться с негативным воздействием стресса, научиться работать со своими эмоциями? </a:t>
            </a:r>
          </a:p>
          <a:p>
            <a:r>
              <a:rPr lang="ru-RU" sz="2500" dirty="0"/>
              <a:t>На помощь приходит техника «ВАК», которая расшифровывается как:</a:t>
            </a:r>
          </a:p>
          <a:p>
            <a:r>
              <a:rPr lang="ru-RU" sz="2500" dirty="0"/>
              <a:t>«В» - визуальный канал восприятия;</a:t>
            </a:r>
          </a:p>
          <a:p>
            <a:r>
              <a:rPr lang="ru-RU" sz="2500" dirty="0"/>
              <a:t>«А» - аудиальный канал восприятия;</a:t>
            </a:r>
          </a:p>
          <a:p>
            <a:r>
              <a:rPr lang="ru-RU" sz="2500" dirty="0"/>
              <a:t>«К» - кинестетический канал восприятия. </a:t>
            </a:r>
          </a:p>
          <a:p>
            <a:r>
              <a:rPr lang="ru-RU" sz="2500" dirty="0"/>
              <a:t> Эта методика помогает увидеть, услышать, прочувствовать образы героев прочитываемых произведений в своём внутреннем мире через работу каналов восприятия.</a:t>
            </a:r>
          </a:p>
          <a:p>
            <a:r>
              <a:rPr lang="ru-RU" sz="2500" dirty="0"/>
              <a:t>Когда мы смотрим на иллюстрацию или представляем прочитанное, включается визуальный канал восприятия.</a:t>
            </a:r>
          </a:p>
          <a:p>
            <a:r>
              <a:rPr lang="ru-RU" sz="2500" dirty="0"/>
              <a:t>Когда мы слушаем прочитываемое, включается аудиальный канал восприятия.</a:t>
            </a:r>
          </a:p>
          <a:p>
            <a:r>
              <a:rPr lang="ru-RU" sz="2500" dirty="0"/>
              <a:t>Когда мы просим учеников войти в образ героев, представить себе, что чувствовал герой, мы работаем с кинестетическим каналов восприятия.</a:t>
            </a:r>
          </a:p>
          <a:p>
            <a:r>
              <a:rPr lang="ru-RU" sz="2500" dirty="0"/>
              <a:t>Эта техника позволяет сделать уроки литературного чтения более интересными, ведь ты не поймешь, о чём читал, пока не прочувствуешь сам. </a:t>
            </a:r>
          </a:p>
        </p:txBody>
      </p:sp>
    </p:spTree>
    <p:extLst>
      <p:ext uri="{BB962C8B-B14F-4D97-AF65-F5344CB8AC3E}">
        <p14:creationId xmlns:p14="http://schemas.microsoft.com/office/powerpoint/2010/main" xmlns="" val="35887010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57224" y="1428736"/>
            <a:ext cx="7891240" cy="4708981"/>
          </a:xfrm>
          <a:prstGeom prst="rect">
            <a:avLst/>
          </a:prstGeom>
        </p:spPr>
        <p:txBody>
          <a:bodyPr wrap="square">
            <a:spAutoFit/>
          </a:bodyPr>
          <a:lstStyle/>
          <a:p>
            <a:r>
              <a:rPr lang="ru-RU" sz="2000" b="1" dirty="0" smtClean="0">
                <a:solidFill>
                  <a:schemeClr val="accent2">
                    <a:lumMod val="50000"/>
                  </a:schemeClr>
                </a:solidFill>
              </a:rPr>
              <a:t>В чём же суть методики?</a:t>
            </a:r>
          </a:p>
          <a:p>
            <a:r>
              <a:rPr lang="ru-RU" sz="2000" dirty="0" smtClean="0">
                <a:solidFill>
                  <a:schemeClr val="accent2">
                    <a:lumMod val="50000"/>
                  </a:schemeClr>
                </a:solidFill>
              </a:rPr>
              <a:t>На этапе первичного прочтения, мы читаем произведение несколько раз и после каждого прочтения задаём учащимся ряд вопросов.</a:t>
            </a:r>
          </a:p>
          <a:p>
            <a:r>
              <a:rPr lang="ru-RU" sz="2000" dirty="0" smtClean="0">
                <a:solidFill>
                  <a:schemeClr val="accent2">
                    <a:lumMod val="50000"/>
                  </a:schemeClr>
                </a:solidFill>
              </a:rPr>
              <a:t>После первого чтения задаём вопрос: «Понравилось вам произведение или не понравилось?».</a:t>
            </a:r>
          </a:p>
          <a:p>
            <a:r>
              <a:rPr lang="ru-RU" sz="2000" dirty="0" smtClean="0">
                <a:solidFill>
                  <a:schemeClr val="accent2">
                    <a:lumMod val="50000"/>
                  </a:schemeClr>
                </a:solidFill>
              </a:rPr>
              <a:t>После второго – вопрос: «Что вы увидели?».</a:t>
            </a:r>
          </a:p>
          <a:p>
            <a:r>
              <a:rPr lang="ru-RU" sz="2000" dirty="0" smtClean="0">
                <a:solidFill>
                  <a:schemeClr val="accent2">
                    <a:lumMod val="50000"/>
                  </a:schemeClr>
                </a:solidFill>
              </a:rPr>
              <a:t>После третьего: «Что вы услышали?».</a:t>
            </a:r>
          </a:p>
          <a:p>
            <a:r>
              <a:rPr lang="ru-RU" sz="2000" dirty="0" smtClean="0">
                <a:solidFill>
                  <a:schemeClr val="accent2">
                    <a:lumMod val="50000"/>
                  </a:schemeClr>
                </a:solidFill>
              </a:rPr>
              <a:t>После четвёртого: «Что вы почувствовали?».</a:t>
            </a:r>
          </a:p>
          <a:p>
            <a:r>
              <a:rPr lang="ru-RU" sz="2000" dirty="0" smtClean="0">
                <a:solidFill>
                  <a:schemeClr val="accent2">
                    <a:lumMod val="50000"/>
                  </a:schemeClr>
                </a:solidFill>
              </a:rPr>
              <a:t>Когда ребята научатся работать со своими чувствами, алгоритм можно свернуть, задавая детям сразу один вопрос: «Услышьте, увидьте и почувствуйте то, о чём говориться в произведении».</a:t>
            </a:r>
          </a:p>
          <a:p>
            <a:r>
              <a:rPr lang="ru-RU" sz="2000" dirty="0" smtClean="0">
                <a:solidFill>
                  <a:schemeClr val="accent2">
                    <a:lumMod val="50000"/>
                  </a:schemeClr>
                </a:solidFill>
              </a:rPr>
              <a:t>Использование этой методики очень актуально в свете реализации ФГОС, потому что мы учим детей осознавать и работать со своими эмоциями (работа с эмоциональным интеллектом), анализировать поступки героев</a:t>
            </a:r>
            <a:r>
              <a:rPr lang="ru-RU" dirty="0" smtClean="0">
                <a:solidFill>
                  <a:schemeClr val="accent2">
                    <a:lumMod val="50000"/>
                  </a:schemeClr>
                </a:solidFill>
              </a:rPr>
              <a:t>, </a:t>
            </a:r>
            <a:endParaRPr lang="ru-RU" dirty="0">
              <a:solidFill>
                <a:schemeClr val="accent2">
                  <a:lumMod val="50000"/>
                </a:schemeClr>
              </a:solidFill>
            </a:endParaRPr>
          </a:p>
        </p:txBody>
      </p:sp>
    </p:spTree>
    <p:extLst>
      <p:ext uri="{BB962C8B-B14F-4D97-AF65-F5344CB8AC3E}">
        <p14:creationId xmlns:p14="http://schemas.microsoft.com/office/powerpoint/2010/main" xmlns="" val="19007344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4294967295"/>
          </p:nvPr>
        </p:nvSpPr>
        <p:spPr>
          <a:xfrm>
            <a:off x="1142976" y="1571612"/>
            <a:ext cx="7194548" cy="1285884"/>
          </a:xfrm>
        </p:spPr>
        <p:txBody>
          <a:bodyPr>
            <a:normAutofit/>
          </a:bodyPr>
          <a:lstStyle/>
          <a:p>
            <a:pPr marL="0" indent="0">
              <a:buNone/>
            </a:pPr>
            <a:r>
              <a:rPr lang="ru-RU" dirty="0"/>
              <a:t>Работая над текстом на уроках чтения, можно использовать следующие упражнения: «чтение – спринт», «чтение – разведка»</a:t>
            </a:r>
          </a:p>
        </p:txBody>
      </p:sp>
      <p:sp>
        <p:nvSpPr>
          <p:cNvPr id="4" name="Прямоугольник 3"/>
          <p:cNvSpPr/>
          <p:nvPr/>
        </p:nvSpPr>
        <p:spPr>
          <a:xfrm>
            <a:off x="1142976" y="3429000"/>
            <a:ext cx="7072362" cy="1938992"/>
          </a:xfrm>
          <a:prstGeom prst="rect">
            <a:avLst/>
          </a:prstGeom>
        </p:spPr>
        <p:txBody>
          <a:bodyPr wrap="square">
            <a:spAutoFit/>
          </a:bodyPr>
          <a:lstStyle/>
          <a:p>
            <a:r>
              <a:rPr lang="ru-RU" sz="2400" b="1" dirty="0" smtClean="0">
                <a:solidFill>
                  <a:schemeClr val="accent2">
                    <a:lumMod val="50000"/>
                  </a:schemeClr>
                </a:solidFill>
              </a:rPr>
              <a:t>Чтение – спринт </a:t>
            </a:r>
            <a:r>
              <a:rPr lang="ru-RU" sz="2400" dirty="0" smtClean="0">
                <a:solidFill>
                  <a:schemeClr val="accent2">
                    <a:lumMod val="50000"/>
                  </a:schemeClr>
                </a:solidFill>
              </a:rPr>
              <a:t>заключается в том, что учащиеся на максимальной для них скорости читают про себя незнакомый текст, плотно сжав зубы и губы, а после прочтения отвечают на сформулированные учителем перед чтением вопросы к тексту.</a:t>
            </a:r>
            <a:endParaRPr lang="ru-RU" sz="2400" dirty="0">
              <a:solidFill>
                <a:schemeClr val="accent2">
                  <a:lumMod val="50000"/>
                </a:schemeClr>
              </a:solidFill>
            </a:endParaRPr>
          </a:p>
        </p:txBody>
      </p:sp>
    </p:spTree>
    <p:extLst>
      <p:ext uri="{BB962C8B-B14F-4D97-AF65-F5344CB8AC3E}">
        <p14:creationId xmlns:p14="http://schemas.microsoft.com/office/powerpoint/2010/main" xmlns="" val="13002561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dirty="0"/>
              <a:t>В целях обучения детей вертикальному чтению можно использовать </a:t>
            </a:r>
            <a:r>
              <a:rPr lang="ru-RU" b="1" dirty="0"/>
              <a:t>«чтение – разведку». </a:t>
            </a:r>
            <a:r>
              <a:rPr lang="ru-RU" dirty="0"/>
              <a:t>Оно заключается в том, что учащиеся на максимальной для них скорости просматривают текст и находят ответы на вопросы, поставленные учителем перед чтением.</a:t>
            </a:r>
          </a:p>
          <a:p>
            <a:pPr marL="0" indent="0">
              <a:buNone/>
            </a:pPr>
            <a:r>
              <a:rPr lang="ru-RU" dirty="0"/>
              <a:t>Все эти упражнения проводятся с привлечением незнакомого текста.</a:t>
            </a:r>
          </a:p>
          <a:p>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xmlns="" val="33822007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4294967295"/>
          </p:nvPr>
        </p:nvSpPr>
        <p:spPr>
          <a:xfrm>
            <a:off x="1735138" y="1700213"/>
            <a:ext cx="7408862" cy="4425950"/>
          </a:xfrm>
        </p:spPr>
        <p:txBody>
          <a:bodyPr>
            <a:normAutofit/>
          </a:bodyPr>
          <a:lstStyle/>
          <a:p>
            <a:r>
              <a:rPr lang="ru-RU" b="1" dirty="0"/>
              <a:t>Актуальность </a:t>
            </a:r>
            <a:r>
              <a:rPr lang="ru-RU" dirty="0"/>
              <a:t> выбора темы обусловлена </a:t>
            </a:r>
            <a:r>
              <a:rPr lang="ru-RU" dirty="0" smtClean="0"/>
              <a:t>следующим фактором: </a:t>
            </a:r>
            <a:endParaRPr lang="ru-RU" dirty="0"/>
          </a:p>
          <a:p>
            <a:pPr lvl="0"/>
            <a:r>
              <a:rPr lang="ru-RU" dirty="0"/>
              <a:t>между возрастающей необходимостью много читать и отсутствием интереса  школьников к </a:t>
            </a:r>
            <a:r>
              <a:rPr lang="ru-RU" dirty="0" smtClean="0"/>
              <a:t>чтению.</a:t>
            </a:r>
          </a:p>
          <a:p>
            <a:r>
              <a:rPr lang="ru-RU" dirty="0"/>
              <a:t>Поэтому  перед учителем начальной школы встаёт задача сформировать положительное отношение к чтению. Ребёнок должен научиться читать для себя, научиться понимать авторский замысел, извлекать из текста тот смысл, который автор вложил в него. </a:t>
            </a:r>
          </a:p>
          <a:p>
            <a:pPr lvl="0"/>
            <a:endParaRPr lang="ru-RU" dirty="0"/>
          </a:p>
          <a:p>
            <a:endParaRPr lang="ru-RU" dirty="0"/>
          </a:p>
        </p:txBody>
      </p:sp>
    </p:spTree>
    <p:extLst>
      <p:ext uri="{BB962C8B-B14F-4D97-AF65-F5344CB8AC3E}">
        <p14:creationId xmlns:p14="http://schemas.microsoft.com/office/powerpoint/2010/main" xmlns="" val="10063386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dirty="0"/>
              <a:t>На уроке можно использовать </a:t>
            </a:r>
            <a:r>
              <a:rPr lang="ru-RU" b="1" dirty="0"/>
              <a:t>жужжащее чтение </a:t>
            </a:r>
            <a:r>
              <a:rPr lang="ru-RU" dirty="0"/>
              <a:t>– это такое чтение, когда все ученики читают одновременно вслух, вполголоса, чтобы не мешать соседям, каждый со своей скоростью.</a:t>
            </a:r>
          </a:p>
          <a:p>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xmlns="" val="29821843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4294967295"/>
          </p:nvPr>
        </p:nvSpPr>
        <p:spPr>
          <a:xfrm>
            <a:off x="1735138" y="2674938"/>
            <a:ext cx="7408862" cy="3451225"/>
          </a:xfrm>
        </p:spPr>
        <p:txBody>
          <a:bodyPr>
            <a:normAutofit fontScale="92500"/>
          </a:bodyPr>
          <a:lstStyle/>
          <a:p>
            <a:pPr marL="0" indent="0">
              <a:buNone/>
            </a:pPr>
            <a:r>
              <a:rPr lang="ru-RU" dirty="0"/>
              <a:t>Вся деятельность на данных занятиях близка к игровой с инициативным поведением и активным взаимодействием учителя и учащихся, учащихся между собой. </a:t>
            </a:r>
            <a:endParaRPr lang="ru-RU" dirty="0" smtClean="0"/>
          </a:p>
          <a:p>
            <a:pPr marL="0" indent="0">
              <a:buNone/>
            </a:pPr>
            <a:r>
              <a:rPr lang="ru-RU" dirty="0" smtClean="0"/>
              <a:t>Чтобы повысить интерес у детей к литературному чтению мы также делимся достижениями между </a:t>
            </a:r>
            <a:r>
              <a:rPr lang="ru-RU" dirty="0" smtClean="0"/>
              <a:t>параллельными </a:t>
            </a:r>
            <a:r>
              <a:rPr lang="ru-RU" dirty="0" smtClean="0"/>
              <a:t> </a:t>
            </a:r>
            <a:r>
              <a:rPr lang="ru-RU" dirty="0" smtClean="0"/>
              <a:t>классами, показываем достижения друг другу, работаем над постановками сказок совместно.</a:t>
            </a:r>
          </a:p>
          <a:p>
            <a:pPr marL="0" indent="0">
              <a:buNone/>
            </a:pPr>
            <a:r>
              <a:rPr lang="ru-RU" dirty="0" smtClean="0"/>
              <a:t> </a:t>
            </a:r>
            <a:endParaRPr lang="ru-RU" dirty="0"/>
          </a:p>
        </p:txBody>
      </p:sp>
      <p:pic>
        <p:nvPicPr>
          <p:cNvPr id="2050" name="Picture 2" descr="C:\Users\Пользователь\Desktop\nZ5_usysBQI.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3528" y="332656"/>
            <a:ext cx="3514092" cy="197971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522244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4294967295"/>
          </p:nvPr>
        </p:nvSpPr>
        <p:spPr>
          <a:xfrm>
            <a:off x="1735138" y="2674938"/>
            <a:ext cx="7408862" cy="3451225"/>
          </a:xfrm>
        </p:spPr>
        <p:txBody>
          <a:bodyPr/>
          <a:lstStyle/>
          <a:p>
            <a:r>
              <a:rPr lang="ru-RU" dirty="0"/>
              <a:t>Важно, чтобы структура и содержание внеурочного занятия даже отдалённо не напоминали урок. Не стоит требовать от учащихся абсолютной тишины, занятия должны проходить в свободной обстановке. Также стоить помнить, что ребята должны добровольно выполнять то или иное задние. </a:t>
            </a:r>
          </a:p>
        </p:txBody>
      </p:sp>
    </p:spTree>
    <p:extLst>
      <p:ext uri="{BB962C8B-B14F-4D97-AF65-F5344CB8AC3E}">
        <p14:creationId xmlns:p14="http://schemas.microsoft.com/office/powerpoint/2010/main" xmlns="" val="26998874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4294967295"/>
          </p:nvPr>
        </p:nvSpPr>
        <p:spPr>
          <a:xfrm>
            <a:off x="1735138" y="2674938"/>
            <a:ext cx="7408862" cy="3451225"/>
          </a:xfrm>
        </p:spPr>
        <p:txBody>
          <a:bodyPr/>
          <a:lstStyle/>
          <a:p>
            <a:r>
              <a:rPr lang="ru-RU" dirty="0"/>
              <a:t>Задача учителя начальных классов – сделать каждый момент на уроках чтения интересным, занимательным для учеников, пробуждая у детей стремление заниматься чтением.</a:t>
            </a:r>
          </a:p>
          <a:p>
            <a:r>
              <a:rPr lang="ru-RU" dirty="0"/>
              <a:t>Будут любимыми и плодотворными уроки чтения в начальных классах, если мы с самого раннего знакомства с чтением наполним их интересным, сознательным учебным трудом.</a:t>
            </a:r>
          </a:p>
          <a:p>
            <a:endParaRPr lang="ru-RU" dirty="0"/>
          </a:p>
        </p:txBody>
      </p:sp>
      <p:pic>
        <p:nvPicPr>
          <p:cNvPr id="4" name="Объект 3" descr="D:\!!!Wallpaperers\картинки\Clipart3\J0232988.wmf"/>
          <p:cNvPicPr>
            <a:picLocks noGrp="1"/>
          </p:cNvPicPr>
          <p:nvPr>
            <p:ph idx="4294967295"/>
          </p:nvPr>
        </p:nvPicPr>
        <p:blipFill>
          <a:blip r:embed="rId2" cstate="print"/>
          <a:srcRect/>
          <a:stretch>
            <a:fillRect/>
          </a:stretch>
        </p:blipFill>
        <p:spPr bwMode="auto">
          <a:xfrm>
            <a:off x="857224" y="785794"/>
            <a:ext cx="1843088" cy="1831975"/>
          </a:xfrm>
          <a:prstGeom prst="rect">
            <a:avLst/>
          </a:prstGeom>
          <a:noFill/>
          <a:ln w="9525">
            <a:noFill/>
            <a:miter lim="800000"/>
            <a:headEnd/>
            <a:tailEnd/>
          </a:ln>
        </p:spPr>
      </p:pic>
    </p:spTree>
    <p:extLst>
      <p:ext uri="{BB962C8B-B14F-4D97-AF65-F5344CB8AC3E}">
        <p14:creationId xmlns:p14="http://schemas.microsoft.com/office/powerpoint/2010/main" xmlns="" val="18651472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00100" y="642918"/>
            <a:ext cx="7072362" cy="5940088"/>
          </a:xfrm>
          <a:prstGeom prst="rect">
            <a:avLst/>
          </a:prstGeom>
        </p:spPr>
        <p:txBody>
          <a:bodyPr wrap="square">
            <a:spAutoFit/>
          </a:bodyPr>
          <a:lstStyle/>
          <a:p>
            <a:r>
              <a:rPr lang="ru-RU" sz="2000" dirty="0" smtClean="0"/>
              <a:t>Нельзя быть счастливым, не умея читать.  </a:t>
            </a:r>
            <a:r>
              <a:rPr lang="ru-RU" sz="2000" dirty="0" smtClean="0"/>
              <a:t>Множество   </a:t>
            </a:r>
            <a:r>
              <a:rPr lang="ru-RU" sz="2000" dirty="0" smtClean="0"/>
              <a:t>детей уходит из начальной школы в среднее звено, где они не в силах освоить программу!  Они тратят  </a:t>
            </a:r>
            <a:r>
              <a:rPr lang="ru-RU" sz="2000" dirty="0" smtClean="0"/>
              <a:t>много </a:t>
            </a:r>
            <a:r>
              <a:rPr lang="ru-RU" sz="2000" dirty="0" smtClean="0"/>
              <a:t>времени на подготовку домашнего задания, безграмотно пишут, с трудом сочиняют, не могут решать задачи</a:t>
            </a:r>
            <a:r>
              <a:rPr lang="ru-RU" sz="2000" dirty="0" smtClean="0"/>
              <a:t>...</a:t>
            </a:r>
            <a:endParaRPr lang="ru-RU" sz="2000" dirty="0" smtClean="0"/>
          </a:p>
          <a:p>
            <a:r>
              <a:rPr lang="ru-RU" sz="2000" dirty="0" smtClean="0"/>
              <a:t>Подготовка читателя, для которого книга станет помощником и воспитателем, начинается в младших классах на уроках чтения. </a:t>
            </a:r>
            <a:endParaRPr lang="ru-RU" sz="2000" dirty="0" smtClean="0"/>
          </a:p>
          <a:p>
            <a:r>
              <a:rPr lang="ru-RU" sz="2000" dirty="0" smtClean="0"/>
              <a:t>Ни для кого не секрет, что  </a:t>
            </a:r>
            <a:r>
              <a:rPr lang="ru-RU" sz="2000" dirty="0" smtClean="0"/>
              <a:t>стойкий  </a:t>
            </a:r>
            <a:r>
              <a:rPr lang="ru-RU" sz="2000" dirty="0" smtClean="0"/>
              <a:t>интерес к чтению формируется в семье. М</a:t>
            </a:r>
            <a:r>
              <a:rPr lang="ru-RU" sz="2000" dirty="0" smtClean="0"/>
              <a:t>ы</a:t>
            </a:r>
            <a:r>
              <a:rPr lang="ru-RU" sz="2000" dirty="0" smtClean="0"/>
              <a:t>, учителя, </a:t>
            </a:r>
            <a:r>
              <a:rPr lang="ru-RU" sz="2000" dirty="0" smtClean="0"/>
              <a:t>только </a:t>
            </a:r>
            <a:r>
              <a:rPr lang="ru-RU" sz="2000" dirty="0" smtClean="0"/>
              <a:t>начинаем его </a:t>
            </a:r>
            <a:r>
              <a:rPr lang="ru-RU" sz="2000" dirty="0" smtClean="0"/>
              <a:t>прививать .</a:t>
            </a:r>
            <a:endParaRPr lang="ru-RU" sz="2000" dirty="0" smtClean="0"/>
          </a:p>
          <a:p>
            <a:r>
              <a:rPr lang="ru-RU" sz="2000" dirty="0" smtClean="0"/>
              <a:t>Задача учителя начальных классов – сделать каждый момент на уроках чтения интересным, занимательным для учеников, пробуждая у детей стремление заниматься чтением.</a:t>
            </a:r>
          </a:p>
          <a:p>
            <a:endParaRPr lang="ru-RU" sz="2000" dirty="0" smtClean="0"/>
          </a:p>
          <a:p>
            <a:r>
              <a:rPr lang="ru-RU" sz="2000" dirty="0" smtClean="0"/>
              <a:t>Поэтому на </a:t>
            </a:r>
            <a:r>
              <a:rPr lang="ru-RU" sz="2000" dirty="0" smtClean="0"/>
              <a:t>всех родительских собраниях  я  даю родителям </a:t>
            </a:r>
            <a:r>
              <a:rPr lang="ru-RU" sz="2000" dirty="0" smtClean="0"/>
              <a:t>своих учеников  </a:t>
            </a:r>
            <a:r>
              <a:rPr lang="ru-RU" sz="2000" dirty="0" smtClean="0"/>
              <a:t>рекомендации, как привить интерес к чтению, как научить ребёнка выразительно читать. А для самих учеников предлагаю памятки. </a:t>
            </a:r>
            <a:endParaRPr lang="ru-RU" sz="20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00100" y="1214422"/>
            <a:ext cx="6929486" cy="4247317"/>
          </a:xfrm>
          <a:prstGeom prst="rect">
            <a:avLst/>
          </a:prstGeom>
        </p:spPr>
        <p:txBody>
          <a:bodyPr wrap="square">
            <a:spAutoFit/>
          </a:bodyPr>
          <a:lstStyle/>
          <a:p>
            <a:r>
              <a:rPr lang="ru-RU" dirty="0" smtClean="0">
                <a:solidFill>
                  <a:schemeClr val="accent2">
                    <a:lumMod val="75000"/>
                  </a:schemeClr>
                </a:solidFill>
              </a:rPr>
              <a:t>Например.  </a:t>
            </a:r>
          </a:p>
          <a:p>
            <a:r>
              <a:rPr lang="ru-RU" b="1" dirty="0" smtClean="0">
                <a:solidFill>
                  <a:schemeClr val="accent2">
                    <a:lumMod val="75000"/>
                  </a:schemeClr>
                </a:solidFill>
              </a:rPr>
              <a:t>Памятка 1 для родителей</a:t>
            </a:r>
            <a:endParaRPr lang="ru-RU" dirty="0" smtClean="0">
              <a:solidFill>
                <a:schemeClr val="accent2">
                  <a:lumMod val="75000"/>
                </a:schemeClr>
              </a:solidFill>
            </a:endParaRPr>
          </a:p>
          <a:p>
            <a:r>
              <a:rPr lang="ru-RU" dirty="0" smtClean="0">
                <a:solidFill>
                  <a:schemeClr val="accent2">
                    <a:lumMod val="75000"/>
                  </a:schemeClr>
                </a:solidFill>
              </a:rPr>
              <a:t>1.	Читайте вслух с ребенком не менее 10 -15 минут в день</a:t>
            </a:r>
          </a:p>
          <a:p>
            <a:r>
              <a:rPr lang="ru-RU" dirty="0" smtClean="0">
                <a:solidFill>
                  <a:schemeClr val="accent2">
                    <a:lumMod val="75000"/>
                  </a:schemeClr>
                </a:solidFill>
              </a:rPr>
              <a:t>2.	Прежде чем читать, проветрите комнату, уберите со стола отвлекающие предметы.</a:t>
            </a:r>
          </a:p>
          <a:p>
            <a:r>
              <a:rPr lang="ru-RU" dirty="0" smtClean="0">
                <a:solidFill>
                  <a:schemeClr val="accent2">
                    <a:lumMod val="75000"/>
                  </a:schemeClr>
                </a:solidFill>
              </a:rPr>
              <a:t>3.      Если ребенок устал, проведите физкультминутку.</a:t>
            </a:r>
          </a:p>
          <a:p>
            <a:pPr marL="342900" indent="-342900">
              <a:buAutoNum type="arabicPeriod" startAt="4"/>
            </a:pPr>
            <a:r>
              <a:rPr lang="ru-RU" dirty="0" smtClean="0">
                <a:solidFill>
                  <a:schemeClr val="accent2">
                    <a:lumMod val="75000"/>
                  </a:schemeClr>
                </a:solidFill>
              </a:rPr>
              <a:t>Хвалите ребенка за чтение.</a:t>
            </a:r>
          </a:p>
          <a:p>
            <a:r>
              <a:rPr lang="ru-RU" b="1" dirty="0" smtClean="0">
                <a:solidFill>
                  <a:schemeClr val="accent2">
                    <a:lumMod val="75000"/>
                  </a:schemeClr>
                </a:solidFill>
              </a:rPr>
              <a:t>Памятка 2 для детей	</a:t>
            </a:r>
            <a:endParaRPr lang="ru-RU" dirty="0" smtClean="0">
              <a:solidFill>
                <a:schemeClr val="accent2">
                  <a:lumMod val="75000"/>
                </a:schemeClr>
              </a:solidFill>
            </a:endParaRPr>
          </a:p>
          <a:p>
            <a:r>
              <a:rPr lang="ru-RU" dirty="0" smtClean="0">
                <a:solidFill>
                  <a:schemeClr val="accent2">
                    <a:lumMod val="75000"/>
                  </a:schemeClr>
                </a:solidFill>
              </a:rPr>
              <a:t>1.	Читай вслух правильно, обращай внимание на каждый слог и каждое слово.</a:t>
            </a:r>
          </a:p>
          <a:p>
            <a:r>
              <a:rPr lang="ru-RU" dirty="0" smtClean="0">
                <a:solidFill>
                  <a:schemeClr val="accent2">
                    <a:lumMod val="75000"/>
                  </a:schemeClr>
                </a:solidFill>
              </a:rPr>
              <a:t>2.	Читай вслух выразительно - соблюдай правильный темп, меняй высоту и силу       голоса, интонацию согласуй знаками препинания, делай паузы.</a:t>
            </a:r>
          </a:p>
          <a:p>
            <a:r>
              <a:rPr lang="ru-RU" dirty="0" smtClean="0">
                <a:solidFill>
                  <a:schemeClr val="accent2">
                    <a:lumMod val="75000"/>
                  </a:schemeClr>
                </a:solidFill>
              </a:rPr>
              <a:t>3.	Читай вслух бегло - произнося первый слог, смотри на второй.</a:t>
            </a:r>
            <a:endParaRPr lang="ru-RU" dirty="0">
              <a:solidFill>
                <a:schemeClr val="accent2">
                  <a:lumMod val="75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4294967295"/>
          </p:nvPr>
        </p:nvSpPr>
        <p:spPr>
          <a:xfrm>
            <a:off x="1735138" y="981075"/>
            <a:ext cx="7408862" cy="5145088"/>
          </a:xfrm>
        </p:spPr>
        <p:txBody>
          <a:bodyPr>
            <a:normAutofit fontScale="85000" lnSpcReduction="10000"/>
          </a:bodyPr>
          <a:lstStyle/>
          <a:p>
            <a:r>
              <a:rPr lang="ru-RU" b="1" dirty="0"/>
              <a:t>Памятка 3 для детей</a:t>
            </a:r>
            <a:endParaRPr lang="ru-RU" dirty="0"/>
          </a:p>
          <a:p>
            <a:r>
              <a:rPr lang="ru-RU" dirty="0"/>
              <a:t>1.	Читай молча правильно, осознанно, с соответствующей скоростью (быстрее, чем вслух).</a:t>
            </a:r>
          </a:p>
          <a:p>
            <a:r>
              <a:rPr lang="ru-RU" dirty="0"/>
              <a:t>2.	Те места, которые легко читать, читай быстрее.</a:t>
            </a:r>
          </a:p>
          <a:p>
            <a:r>
              <a:rPr lang="ru-RU" dirty="0"/>
              <a:t>3.	Те места, которые читаешь с запинками и хуже понимаешь, читай медленнее, перечитывай несколько раз.</a:t>
            </a:r>
          </a:p>
          <a:p>
            <a:r>
              <a:rPr lang="ru-RU" b="1" dirty="0"/>
              <a:t>Памятка 4 для детей и родителей</a:t>
            </a:r>
            <a:endParaRPr lang="ru-RU" dirty="0"/>
          </a:p>
          <a:p>
            <a:r>
              <a:rPr lang="ru-RU" dirty="0"/>
              <a:t>1.	При знакомстве с новой книгой рассмотрите сначала обложку прочитайте фамилию и инициалы автора, название книги.</a:t>
            </a:r>
          </a:p>
          <a:p>
            <a:r>
              <a:rPr lang="ru-RU" dirty="0"/>
              <a:t>2.	Перелистайте книгу, внимательно рассматривая иллюстрации.</a:t>
            </a:r>
          </a:p>
          <a:p>
            <a:r>
              <a:rPr lang="ru-RU" dirty="0"/>
              <a:t>3.	Определите примерное содержание книги по иллюстрациям.</a:t>
            </a:r>
          </a:p>
          <a:p>
            <a:r>
              <a:rPr lang="ru-RU" dirty="0"/>
              <a:t> 4.        Читайте книгу постепенно, по страницам или главам.</a:t>
            </a:r>
          </a:p>
          <a:p>
            <a:endParaRPr lang="ru-RU" dirty="0"/>
          </a:p>
        </p:txBody>
      </p:sp>
    </p:spTree>
    <p:extLst>
      <p:ext uri="{BB962C8B-B14F-4D97-AF65-F5344CB8AC3E}">
        <p14:creationId xmlns:p14="http://schemas.microsoft.com/office/powerpoint/2010/main" xmlns="" val="14588563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4294967295"/>
          </p:nvPr>
        </p:nvSpPr>
        <p:spPr>
          <a:xfrm>
            <a:off x="1735138" y="404813"/>
            <a:ext cx="7408862" cy="5721350"/>
          </a:xfrm>
        </p:spPr>
        <p:txBody>
          <a:bodyPr>
            <a:noAutofit/>
          </a:bodyPr>
          <a:lstStyle/>
          <a:p>
            <a:r>
              <a:rPr lang="ru-RU" sz="1600" b="1" dirty="0"/>
              <a:t>Памятка 5 для родителей</a:t>
            </a:r>
            <a:endParaRPr lang="ru-RU" sz="1600" dirty="0"/>
          </a:p>
          <a:p>
            <a:r>
              <a:rPr lang="ru-RU" sz="1600" dirty="0"/>
              <a:t>1.	До или во время чтения книги выясните значения трудных или незнакомых слов.</a:t>
            </a:r>
          </a:p>
          <a:p>
            <a:r>
              <a:rPr lang="ru-RU" sz="1600" dirty="0"/>
              <a:t>2.	Спросите, чем понравилась книга ребенку, что нового из нее он узнал.</a:t>
            </a:r>
          </a:p>
          <a:p>
            <a:r>
              <a:rPr lang="ru-RU" sz="1600" dirty="0"/>
              <a:t>3.	Попросите ребенка рассказать о главном герое, событии.</a:t>
            </a:r>
          </a:p>
          <a:p>
            <a:r>
              <a:rPr lang="ru-RU" sz="1600" dirty="0"/>
              <a:t>4.	Какие слова или выражения запомнились ему?</a:t>
            </a:r>
          </a:p>
          <a:p>
            <a:r>
              <a:rPr lang="ru-RU" sz="1600" dirty="0"/>
              <a:t>5.	Чему учит эта книга?</a:t>
            </a:r>
          </a:p>
          <a:p>
            <a:r>
              <a:rPr lang="ru-RU" sz="1600" dirty="0"/>
              <a:t>6.	Предложите ребенку нарисовать картинку к самому интересному отрывку из книги или выучить его наизусть</a:t>
            </a:r>
            <a:r>
              <a:rPr lang="ru-RU" sz="1600" dirty="0" smtClean="0"/>
              <a:t>.</a:t>
            </a:r>
          </a:p>
          <a:p>
            <a:endParaRPr lang="ru-RU" sz="1600" dirty="0"/>
          </a:p>
          <a:p>
            <a:r>
              <a:rPr lang="ru-RU" sz="1600" b="1" i="1" dirty="0"/>
              <a:t>Памятка </a:t>
            </a:r>
            <a:r>
              <a:rPr lang="ru-RU" sz="1600" b="1" i="1" dirty="0" smtClean="0"/>
              <a:t>6. </a:t>
            </a:r>
            <a:r>
              <a:rPr lang="ru-RU" sz="1600" b="1" i="1" dirty="0"/>
              <a:t>Прочитайте выразительно</a:t>
            </a:r>
            <a:endParaRPr lang="ru-RU" sz="1600" dirty="0"/>
          </a:p>
          <a:p>
            <a:r>
              <a:rPr lang="ru-RU" sz="1600" dirty="0"/>
              <a:t>1.</a:t>
            </a:r>
            <a:r>
              <a:rPr lang="ru-RU" sz="1600" b="1" dirty="0"/>
              <a:t> </a:t>
            </a:r>
            <a:r>
              <a:rPr lang="ru-RU" sz="1600" dirty="0"/>
              <a:t>Прочитайте название произведения (фамилию ав­тора и заголовок).</a:t>
            </a:r>
          </a:p>
          <a:p>
            <a:r>
              <a:rPr lang="ru-RU" sz="1600" dirty="0"/>
              <a:t>2. Прочитайте произведение. Определите жанр и те­му, основную мысль (о чём или о ком в нём говорится).</a:t>
            </a:r>
          </a:p>
          <a:p>
            <a:r>
              <a:rPr lang="ru-RU" sz="1600" dirty="0"/>
              <a:t>3. Какие чувства вызывает у вас это произведение? Какое настроение оно создаёт? Определите, ка­ким тоном и в каком темпе нужно читать.</a:t>
            </a:r>
          </a:p>
          <a:p>
            <a:r>
              <a:rPr lang="ru-RU" sz="1600" dirty="0"/>
              <a:t>4. Определите задачу чтения: какую мысль нужно передать слушателям, какие чувства выразить.</a:t>
            </a:r>
          </a:p>
          <a:p>
            <a:r>
              <a:rPr lang="ru-RU" sz="1600" dirty="0"/>
              <a:t>5. Перечитайте, делая паузы, выделяя важные слова логическими ударениями. Обращайте внимание на знаки препинания (запятые, точки, многоточия, вопросительные и восклицательные знаки).</a:t>
            </a:r>
          </a:p>
          <a:p>
            <a:r>
              <a:rPr lang="ru-RU" sz="1600" dirty="0"/>
              <a:t>6. Поупражняйтесь в чтении: прочитайте вслух не­сколько раз.</a:t>
            </a:r>
          </a:p>
          <a:p>
            <a:r>
              <a:rPr lang="ru-RU" sz="1600" dirty="0"/>
              <a:t>7. Прочитайте выразительно друзьям или родителям.</a:t>
            </a:r>
          </a:p>
          <a:p>
            <a:endParaRPr lang="ru-RU" sz="1600" dirty="0"/>
          </a:p>
        </p:txBody>
      </p:sp>
    </p:spTree>
    <p:extLst>
      <p:ext uri="{BB962C8B-B14F-4D97-AF65-F5344CB8AC3E}">
        <p14:creationId xmlns:p14="http://schemas.microsoft.com/office/powerpoint/2010/main" xmlns="" val="22786094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4294967295"/>
          </p:nvPr>
        </p:nvSpPr>
        <p:spPr>
          <a:xfrm>
            <a:off x="1735138" y="1484313"/>
            <a:ext cx="7408862" cy="4641850"/>
          </a:xfrm>
        </p:spPr>
        <p:txBody>
          <a:bodyPr/>
          <a:lstStyle/>
          <a:p>
            <a:r>
              <a:rPr lang="ru-RU" dirty="0"/>
              <a:t>Выразительное чтение зависит от умения читающего владеть своим голосом, его свойствами. Голос должен быть хорошо развит, гибок, звонок и достаточно громок. Голос следует развивать.</a:t>
            </a:r>
          </a:p>
          <a:p>
            <a:r>
              <a:rPr lang="ru-RU" dirty="0"/>
              <a:t>На уроках </a:t>
            </a:r>
            <a:r>
              <a:rPr lang="ru-RU" dirty="0" smtClean="0"/>
              <a:t>мы используем </a:t>
            </a:r>
            <a:r>
              <a:rPr lang="ru-RU" dirty="0"/>
              <a:t>голосовые упражнения.</a:t>
            </a:r>
          </a:p>
          <a:p>
            <a:r>
              <a:rPr lang="ru-RU" dirty="0"/>
              <a:t>Много </a:t>
            </a:r>
            <a:r>
              <a:rPr lang="ru-RU" dirty="0" smtClean="0"/>
              <a:t>работаем </a:t>
            </a:r>
            <a:r>
              <a:rPr lang="ru-RU" dirty="0"/>
              <a:t>со скороговорками. </a:t>
            </a:r>
            <a:endParaRPr lang="ru-RU" dirty="0" smtClean="0"/>
          </a:p>
          <a:p>
            <a:endParaRPr lang="ru-RU" dirty="0"/>
          </a:p>
        </p:txBody>
      </p:sp>
    </p:spTree>
    <p:extLst>
      <p:ext uri="{BB962C8B-B14F-4D97-AF65-F5344CB8AC3E}">
        <p14:creationId xmlns:p14="http://schemas.microsoft.com/office/powerpoint/2010/main" xmlns="" val="16762794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4294967295"/>
          </p:nvPr>
        </p:nvSpPr>
        <p:spPr>
          <a:xfrm>
            <a:off x="1735138" y="1628775"/>
            <a:ext cx="7408862" cy="4497388"/>
          </a:xfrm>
        </p:spPr>
        <p:txBody>
          <a:bodyPr>
            <a:normAutofit fontScale="92500" lnSpcReduction="10000"/>
          </a:bodyPr>
          <a:lstStyle/>
          <a:p>
            <a:r>
              <a:rPr lang="ru-RU" dirty="0"/>
              <a:t>Работая со скороговоркой, </a:t>
            </a:r>
            <a:r>
              <a:rPr lang="ru-RU" dirty="0" smtClean="0"/>
              <a:t>вырабатываем </a:t>
            </a:r>
            <a:r>
              <a:rPr lang="ru-RU" dirty="0"/>
              <a:t>чистоту звука, а затем и интонацию с помощью задания: «Прочитай скороговорку с целью порадовать, возмутить, огорчить».</a:t>
            </a:r>
          </a:p>
          <a:p>
            <a:r>
              <a:rPr lang="ru-RU" dirty="0"/>
              <a:t>При чтении художественного произведения интонация возникает после осмысления текста, понимания замысла автора.</a:t>
            </a:r>
          </a:p>
          <a:p>
            <a:r>
              <a:rPr lang="ru-RU" dirty="0"/>
              <a:t>Вот некоторые задания:</a:t>
            </a:r>
          </a:p>
          <a:p>
            <a:pPr lvl="0"/>
            <a:r>
              <a:rPr lang="ru-RU" dirty="0"/>
              <a:t>Прочитай текст, передавая радость, печаль, возмущение в зависимости от текста.</a:t>
            </a:r>
          </a:p>
          <a:p>
            <a:pPr lvl="0"/>
            <a:r>
              <a:rPr lang="ru-RU" dirty="0"/>
              <a:t>Предложи товарищу прочитать предложения с указаниями намерения (сочувствия, восхищения).</a:t>
            </a:r>
          </a:p>
          <a:p>
            <a:pPr lvl="0"/>
            <a:r>
              <a:rPr lang="ru-RU" dirty="0"/>
              <a:t>Прочитай и дай оценку читающему.</a:t>
            </a:r>
          </a:p>
          <a:p>
            <a:endParaRPr lang="ru-RU" dirty="0"/>
          </a:p>
        </p:txBody>
      </p:sp>
    </p:spTree>
    <p:extLst>
      <p:ext uri="{BB962C8B-B14F-4D97-AF65-F5344CB8AC3E}">
        <p14:creationId xmlns:p14="http://schemas.microsoft.com/office/powerpoint/2010/main" xmlns="" val="41655692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628800"/>
            <a:ext cx="7408333" cy="4497363"/>
          </a:xfrm>
        </p:spPr>
        <p:txBody>
          <a:bodyPr/>
          <a:lstStyle/>
          <a:p>
            <a:r>
              <a:rPr lang="ru-RU" dirty="0"/>
              <a:t>От работы дети </a:t>
            </a:r>
            <a:r>
              <a:rPr lang="ru-RU" dirty="0" smtClean="0"/>
              <a:t>получают максимальное </a:t>
            </a:r>
            <a:r>
              <a:rPr lang="ru-RU" dirty="0"/>
              <a:t>удовлетворение в чтении текста, глубоком осознании его содержания.</a:t>
            </a:r>
          </a:p>
          <a:p>
            <a:r>
              <a:rPr lang="ru-RU" dirty="0"/>
              <a:t>Работа над выразительностью чтения учащихся – ещё один шаг к совершенствованию навыков чтения в начальных классах.</a:t>
            </a:r>
          </a:p>
          <a:p>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xmlns="" val="253991546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133</TotalTime>
  <Words>1505</Words>
  <Application>Microsoft Office PowerPoint</Application>
  <PresentationFormat>Экран (4:3)</PresentationFormat>
  <Paragraphs>129</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Волна</vt:lpstr>
      <vt:lpstr>РАЗВИТИЕ ПОЗНАВАТЕЛЬНЫХ ПРОЦЕССОВ НА УРОКАХ ЛИТЕРАТУРНОГО ЧТЕНИЯ в начальных классах</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dc:creator>
  <cp:lastModifiedBy>Пользователь</cp:lastModifiedBy>
  <cp:revision>11</cp:revision>
  <dcterms:created xsi:type="dcterms:W3CDTF">2015-05-29T06:24:57Z</dcterms:created>
  <dcterms:modified xsi:type="dcterms:W3CDTF">2018-02-05T08:46:43Z</dcterms:modified>
</cp:coreProperties>
</file>