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828"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43000" y="1122363"/>
            <a:ext cx="6858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endParaRPr lang="ru-RU" altLang="ru-RU"/>
          </a:p>
        </p:txBody>
      </p:sp>
      <p:sp>
        <p:nvSpPr>
          <p:cNvPr id="5" name="Нижний колонтитул 4"/>
          <p:cNvSpPr>
            <a:spLocks noGrp="1"/>
          </p:cNvSpPr>
          <p:nvPr>
            <p:ph type="ftr" sz="quarter" idx="11"/>
          </p:nvPr>
        </p:nvSpPr>
        <p:spPr/>
        <p:txBody>
          <a:bodyPr/>
          <a:lstStyle>
            <a:lvl1pPr>
              <a:defRPr/>
            </a:lvl1pPr>
          </a:lstStyle>
          <a:p>
            <a:endParaRPr lang="ru-RU" altLang="ru-RU"/>
          </a:p>
        </p:txBody>
      </p:sp>
      <p:sp>
        <p:nvSpPr>
          <p:cNvPr id="6" name="Номер слайда 5"/>
          <p:cNvSpPr>
            <a:spLocks noGrp="1"/>
          </p:cNvSpPr>
          <p:nvPr>
            <p:ph type="sldNum" sz="quarter" idx="12"/>
          </p:nvPr>
        </p:nvSpPr>
        <p:spPr/>
        <p:txBody>
          <a:bodyPr/>
          <a:lstStyle>
            <a:lvl1pPr>
              <a:defRPr/>
            </a:lvl1pPr>
          </a:lstStyle>
          <a:p>
            <a:fld id="{E4E92634-2B60-4683-A9A2-EC282DA0F486}" type="slidenum">
              <a:rPr lang="ru-RU" altLang="ru-RU"/>
              <a:pPr/>
              <a:t>‹#›</a:t>
            </a:fld>
            <a:endParaRPr lang="ru-RU" altLang="ru-RU"/>
          </a:p>
        </p:txBody>
      </p:sp>
    </p:spTree>
    <p:extLst>
      <p:ext uri="{BB962C8B-B14F-4D97-AF65-F5344CB8AC3E}">
        <p14:creationId xmlns:p14="http://schemas.microsoft.com/office/powerpoint/2010/main" val="1829756547"/>
      </p:ext>
    </p:extLst>
  </p:cSld>
  <p:clrMapOvr>
    <a:masterClrMapping/>
  </p:clrMapOvr>
  <p:transition spd="slow">
    <p:zo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ltLang="ru-RU"/>
          </a:p>
        </p:txBody>
      </p:sp>
      <p:sp>
        <p:nvSpPr>
          <p:cNvPr id="5" name="Нижний колонтитул 4"/>
          <p:cNvSpPr>
            <a:spLocks noGrp="1"/>
          </p:cNvSpPr>
          <p:nvPr>
            <p:ph type="ftr" sz="quarter" idx="11"/>
          </p:nvPr>
        </p:nvSpPr>
        <p:spPr/>
        <p:txBody>
          <a:bodyPr/>
          <a:lstStyle>
            <a:lvl1pPr>
              <a:defRPr/>
            </a:lvl1pPr>
          </a:lstStyle>
          <a:p>
            <a:endParaRPr lang="ru-RU" altLang="ru-RU"/>
          </a:p>
        </p:txBody>
      </p:sp>
      <p:sp>
        <p:nvSpPr>
          <p:cNvPr id="6" name="Номер слайда 5"/>
          <p:cNvSpPr>
            <a:spLocks noGrp="1"/>
          </p:cNvSpPr>
          <p:nvPr>
            <p:ph type="sldNum" sz="quarter" idx="12"/>
          </p:nvPr>
        </p:nvSpPr>
        <p:spPr/>
        <p:txBody>
          <a:bodyPr/>
          <a:lstStyle>
            <a:lvl1pPr>
              <a:defRPr/>
            </a:lvl1pPr>
          </a:lstStyle>
          <a:p>
            <a:fld id="{6778B554-FD09-434E-93AD-48C2D50FA91F}" type="slidenum">
              <a:rPr lang="ru-RU" altLang="ru-RU"/>
              <a:pPr/>
              <a:t>‹#›</a:t>
            </a:fld>
            <a:endParaRPr lang="ru-RU" altLang="ru-RU"/>
          </a:p>
        </p:txBody>
      </p:sp>
    </p:spTree>
    <p:extLst>
      <p:ext uri="{BB962C8B-B14F-4D97-AF65-F5344CB8AC3E}">
        <p14:creationId xmlns:p14="http://schemas.microsoft.com/office/powerpoint/2010/main" val="2102731767"/>
      </p:ext>
    </p:extLst>
  </p:cSld>
  <p:clrMapOvr>
    <a:masterClrMapping/>
  </p:clrMapOvr>
  <p:transition spd="slow">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ltLang="ru-RU"/>
          </a:p>
        </p:txBody>
      </p:sp>
      <p:sp>
        <p:nvSpPr>
          <p:cNvPr id="5" name="Нижний колонтитул 4"/>
          <p:cNvSpPr>
            <a:spLocks noGrp="1"/>
          </p:cNvSpPr>
          <p:nvPr>
            <p:ph type="ftr" sz="quarter" idx="11"/>
          </p:nvPr>
        </p:nvSpPr>
        <p:spPr/>
        <p:txBody>
          <a:bodyPr/>
          <a:lstStyle>
            <a:lvl1pPr>
              <a:defRPr/>
            </a:lvl1pPr>
          </a:lstStyle>
          <a:p>
            <a:endParaRPr lang="ru-RU" altLang="ru-RU"/>
          </a:p>
        </p:txBody>
      </p:sp>
      <p:sp>
        <p:nvSpPr>
          <p:cNvPr id="6" name="Номер слайда 5"/>
          <p:cNvSpPr>
            <a:spLocks noGrp="1"/>
          </p:cNvSpPr>
          <p:nvPr>
            <p:ph type="sldNum" sz="quarter" idx="12"/>
          </p:nvPr>
        </p:nvSpPr>
        <p:spPr/>
        <p:txBody>
          <a:bodyPr/>
          <a:lstStyle>
            <a:lvl1pPr>
              <a:defRPr/>
            </a:lvl1pPr>
          </a:lstStyle>
          <a:p>
            <a:fld id="{A95268F5-BF51-4CDF-9EE1-623435590B8D}" type="slidenum">
              <a:rPr lang="ru-RU" altLang="ru-RU"/>
              <a:pPr/>
              <a:t>‹#›</a:t>
            </a:fld>
            <a:endParaRPr lang="ru-RU" altLang="ru-RU"/>
          </a:p>
        </p:txBody>
      </p:sp>
    </p:spTree>
    <p:extLst>
      <p:ext uri="{BB962C8B-B14F-4D97-AF65-F5344CB8AC3E}">
        <p14:creationId xmlns:p14="http://schemas.microsoft.com/office/powerpoint/2010/main" val="3215937240"/>
      </p:ext>
    </p:extLst>
  </p:cSld>
  <p:clrMapOvr>
    <a:masterClrMapping/>
  </p:clrMapOvr>
  <p:transition spd="slow">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ltLang="ru-RU"/>
          </a:p>
        </p:txBody>
      </p:sp>
      <p:sp>
        <p:nvSpPr>
          <p:cNvPr id="5" name="Нижний колонтитул 4"/>
          <p:cNvSpPr>
            <a:spLocks noGrp="1"/>
          </p:cNvSpPr>
          <p:nvPr>
            <p:ph type="ftr" sz="quarter" idx="11"/>
          </p:nvPr>
        </p:nvSpPr>
        <p:spPr/>
        <p:txBody>
          <a:bodyPr/>
          <a:lstStyle>
            <a:lvl1pPr>
              <a:defRPr/>
            </a:lvl1pPr>
          </a:lstStyle>
          <a:p>
            <a:endParaRPr lang="ru-RU" altLang="ru-RU"/>
          </a:p>
        </p:txBody>
      </p:sp>
      <p:sp>
        <p:nvSpPr>
          <p:cNvPr id="6" name="Номер слайда 5"/>
          <p:cNvSpPr>
            <a:spLocks noGrp="1"/>
          </p:cNvSpPr>
          <p:nvPr>
            <p:ph type="sldNum" sz="quarter" idx="12"/>
          </p:nvPr>
        </p:nvSpPr>
        <p:spPr/>
        <p:txBody>
          <a:bodyPr/>
          <a:lstStyle>
            <a:lvl1pPr>
              <a:defRPr/>
            </a:lvl1pPr>
          </a:lstStyle>
          <a:p>
            <a:fld id="{224B020D-CECA-4D91-B745-2933AB2C00A6}" type="slidenum">
              <a:rPr lang="ru-RU" altLang="ru-RU"/>
              <a:pPr/>
              <a:t>‹#›</a:t>
            </a:fld>
            <a:endParaRPr lang="ru-RU" altLang="ru-RU"/>
          </a:p>
        </p:txBody>
      </p:sp>
    </p:spTree>
    <p:extLst>
      <p:ext uri="{BB962C8B-B14F-4D97-AF65-F5344CB8AC3E}">
        <p14:creationId xmlns:p14="http://schemas.microsoft.com/office/powerpoint/2010/main" val="175233081"/>
      </p:ext>
    </p:extLst>
  </p:cSld>
  <p:clrMapOvr>
    <a:masterClrMapping/>
  </p:clrMapOvr>
  <p:transition spd="slow">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3888" y="1709738"/>
            <a:ext cx="78867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ltLang="ru-RU"/>
          </a:p>
        </p:txBody>
      </p:sp>
      <p:sp>
        <p:nvSpPr>
          <p:cNvPr id="5" name="Нижний колонтитул 4"/>
          <p:cNvSpPr>
            <a:spLocks noGrp="1"/>
          </p:cNvSpPr>
          <p:nvPr>
            <p:ph type="ftr" sz="quarter" idx="11"/>
          </p:nvPr>
        </p:nvSpPr>
        <p:spPr/>
        <p:txBody>
          <a:bodyPr/>
          <a:lstStyle>
            <a:lvl1pPr>
              <a:defRPr/>
            </a:lvl1pPr>
          </a:lstStyle>
          <a:p>
            <a:endParaRPr lang="ru-RU" altLang="ru-RU"/>
          </a:p>
        </p:txBody>
      </p:sp>
      <p:sp>
        <p:nvSpPr>
          <p:cNvPr id="6" name="Номер слайда 5"/>
          <p:cNvSpPr>
            <a:spLocks noGrp="1"/>
          </p:cNvSpPr>
          <p:nvPr>
            <p:ph type="sldNum" sz="quarter" idx="12"/>
          </p:nvPr>
        </p:nvSpPr>
        <p:spPr/>
        <p:txBody>
          <a:bodyPr/>
          <a:lstStyle>
            <a:lvl1pPr>
              <a:defRPr/>
            </a:lvl1pPr>
          </a:lstStyle>
          <a:p>
            <a:fld id="{A63CB2C0-43A8-44D9-B9C0-F6D43E7E5AFA}" type="slidenum">
              <a:rPr lang="ru-RU" altLang="ru-RU"/>
              <a:pPr/>
              <a:t>‹#›</a:t>
            </a:fld>
            <a:endParaRPr lang="ru-RU" altLang="ru-RU"/>
          </a:p>
        </p:txBody>
      </p:sp>
    </p:spTree>
    <p:extLst>
      <p:ext uri="{BB962C8B-B14F-4D97-AF65-F5344CB8AC3E}">
        <p14:creationId xmlns:p14="http://schemas.microsoft.com/office/powerpoint/2010/main" val="4113611598"/>
      </p:ext>
    </p:extLst>
  </p:cSld>
  <p:clrMapOvr>
    <a:masterClrMapping/>
  </p:clrMapOvr>
  <p:transition spd="slow">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ltLang="ru-RU"/>
          </a:p>
        </p:txBody>
      </p:sp>
      <p:sp>
        <p:nvSpPr>
          <p:cNvPr id="6" name="Нижний колонтитул 5"/>
          <p:cNvSpPr>
            <a:spLocks noGrp="1"/>
          </p:cNvSpPr>
          <p:nvPr>
            <p:ph type="ftr" sz="quarter" idx="11"/>
          </p:nvPr>
        </p:nvSpPr>
        <p:spPr/>
        <p:txBody>
          <a:bodyPr/>
          <a:lstStyle>
            <a:lvl1pPr>
              <a:defRPr/>
            </a:lvl1pPr>
          </a:lstStyle>
          <a:p>
            <a:endParaRPr lang="ru-RU" altLang="ru-RU"/>
          </a:p>
        </p:txBody>
      </p:sp>
      <p:sp>
        <p:nvSpPr>
          <p:cNvPr id="7" name="Номер слайда 6"/>
          <p:cNvSpPr>
            <a:spLocks noGrp="1"/>
          </p:cNvSpPr>
          <p:nvPr>
            <p:ph type="sldNum" sz="quarter" idx="12"/>
          </p:nvPr>
        </p:nvSpPr>
        <p:spPr/>
        <p:txBody>
          <a:bodyPr/>
          <a:lstStyle>
            <a:lvl1pPr>
              <a:defRPr/>
            </a:lvl1pPr>
          </a:lstStyle>
          <a:p>
            <a:fld id="{A7AFF02D-596C-420F-9CB6-A04C94C4B616}" type="slidenum">
              <a:rPr lang="ru-RU" altLang="ru-RU"/>
              <a:pPr/>
              <a:t>‹#›</a:t>
            </a:fld>
            <a:endParaRPr lang="ru-RU" altLang="ru-RU"/>
          </a:p>
        </p:txBody>
      </p:sp>
    </p:spTree>
    <p:extLst>
      <p:ext uri="{BB962C8B-B14F-4D97-AF65-F5344CB8AC3E}">
        <p14:creationId xmlns:p14="http://schemas.microsoft.com/office/powerpoint/2010/main" val="1223762839"/>
      </p:ext>
    </p:extLst>
  </p:cSld>
  <p:clrMapOvr>
    <a:masterClrMapping/>
  </p:clrMapOvr>
  <p:transition spd="slow">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365125"/>
            <a:ext cx="78867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630238" y="2505075"/>
            <a:ext cx="386873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29150" y="2505075"/>
            <a:ext cx="38877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ltLang="ru-RU"/>
          </a:p>
        </p:txBody>
      </p:sp>
      <p:sp>
        <p:nvSpPr>
          <p:cNvPr id="8" name="Нижний колонтитул 7"/>
          <p:cNvSpPr>
            <a:spLocks noGrp="1"/>
          </p:cNvSpPr>
          <p:nvPr>
            <p:ph type="ftr" sz="quarter" idx="11"/>
          </p:nvPr>
        </p:nvSpPr>
        <p:spPr/>
        <p:txBody>
          <a:bodyPr/>
          <a:lstStyle>
            <a:lvl1pPr>
              <a:defRPr/>
            </a:lvl1pPr>
          </a:lstStyle>
          <a:p>
            <a:endParaRPr lang="ru-RU" altLang="ru-RU"/>
          </a:p>
        </p:txBody>
      </p:sp>
      <p:sp>
        <p:nvSpPr>
          <p:cNvPr id="9" name="Номер слайда 8"/>
          <p:cNvSpPr>
            <a:spLocks noGrp="1"/>
          </p:cNvSpPr>
          <p:nvPr>
            <p:ph type="sldNum" sz="quarter" idx="12"/>
          </p:nvPr>
        </p:nvSpPr>
        <p:spPr/>
        <p:txBody>
          <a:bodyPr/>
          <a:lstStyle>
            <a:lvl1pPr>
              <a:defRPr/>
            </a:lvl1pPr>
          </a:lstStyle>
          <a:p>
            <a:fld id="{84549DBD-E640-407E-8D59-C70996C5BDB1}" type="slidenum">
              <a:rPr lang="ru-RU" altLang="ru-RU"/>
              <a:pPr/>
              <a:t>‹#›</a:t>
            </a:fld>
            <a:endParaRPr lang="ru-RU" altLang="ru-RU"/>
          </a:p>
        </p:txBody>
      </p:sp>
    </p:spTree>
    <p:extLst>
      <p:ext uri="{BB962C8B-B14F-4D97-AF65-F5344CB8AC3E}">
        <p14:creationId xmlns:p14="http://schemas.microsoft.com/office/powerpoint/2010/main" val="1607519818"/>
      </p:ext>
    </p:extLst>
  </p:cSld>
  <p:clrMapOvr>
    <a:masterClrMapping/>
  </p:clrMapOvr>
  <p:transition spd="slow">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ltLang="ru-RU"/>
          </a:p>
        </p:txBody>
      </p:sp>
      <p:sp>
        <p:nvSpPr>
          <p:cNvPr id="4" name="Нижний колонтитул 3"/>
          <p:cNvSpPr>
            <a:spLocks noGrp="1"/>
          </p:cNvSpPr>
          <p:nvPr>
            <p:ph type="ftr" sz="quarter" idx="11"/>
          </p:nvPr>
        </p:nvSpPr>
        <p:spPr/>
        <p:txBody>
          <a:bodyPr/>
          <a:lstStyle>
            <a:lvl1pPr>
              <a:defRPr/>
            </a:lvl1pPr>
          </a:lstStyle>
          <a:p>
            <a:endParaRPr lang="ru-RU" altLang="ru-RU"/>
          </a:p>
        </p:txBody>
      </p:sp>
      <p:sp>
        <p:nvSpPr>
          <p:cNvPr id="5" name="Номер слайда 4"/>
          <p:cNvSpPr>
            <a:spLocks noGrp="1"/>
          </p:cNvSpPr>
          <p:nvPr>
            <p:ph type="sldNum" sz="quarter" idx="12"/>
          </p:nvPr>
        </p:nvSpPr>
        <p:spPr/>
        <p:txBody>
          <a:bodyPr/>
          <a:lstStyle>
            <a:lvl1pPr>
              <a:defRPr/>
            </a:lvl1pPr>
          </a:lstStyle>
          <a:p>
            <a:fld id="{EDCF2058-0CA9-4D88-9154-FA5CA106E85D}" type="slidenum">
              <a:rPr lang="ru-RU" altLang="ru-RU"/>
              <a:pPr/>
              <a:t>‹#›</a:t>
            </a:fld>
            <a:endParaRPr lang="ru-RU" altLang="ru-RU"/>
          </a:p>
        </p:txBody>
      </p:sp>
    </p:spTree>
    <p:extLst>
      <p:ext uri="{BB962C8B-B14F-4D97-AF65-F5344CB8AC3E}">
        <p14:creationId xmlns:p14="http://schemas.microsoft.com/office/powerpoint/2010/main" val="3992272856"/>
      </p:ext>
    </p:extLst>
  </p:cSld>
  <p:clrMapOvr>
    <a:masterClrMapping/>
  </p:clrMapOvr>
  <p:transition spd="slow">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ltLang="ru-RU"/>
          </a:p>
        </p:txBody>
      </p:sp>
      <p:sp>
        <p:nvSpPr>
          <p:cNvPr id="3" name="Нижний колонтитул 2"/>
          <p:cNvSpPr>
            <a:spLocks noGrp="1"/>
          </p:cNvSpPr>
          <p:nvPr>
            <p:ph type="ftr" sz="quarter" idx="11"/>
          </p:nvPr>
        </p:nvSpPr>
        <p:spPr/>
        <p:txBody>
          <a:bodyPr/>
          <a:lstStyle>
            <a:lvl1pPr>
              <a:defRPr/>
            </a:lvl1pPr>
          </a:lstStyle>
          <a:p>
            <a:endParaRPr lang="ru-RU" altLang="ru-RU"/>
          </a:p>
        </p:txBody>
      </p:sp>
      <p:sp>
        <p:nvSpPr>
          <p:cNvPr id="4" name="Номер слайда 3"/>
          <p:cNvSpPr>
            <a:spLocks noGrp="1"/>
          </p:cNvSpPr>
          <p:nvPr>
            <p:ph type="sldNum" sz="quarter" idx="12"/>
          </p:nvPr>
        </p:nvSpPr>
        <p:spPr/>
        <p:txBody>
          <a:bodyPr/>
          <a:lstStyle>
            <a:lvl1pPr>
              <a:defRPr/>
            </a:lvl1pPr>
          </a:lstStyle>
          <a:p>
            <a:fld id="{3DACB2A0-5C9B-41AC-B635-3C5CEC862F1F}" type="slidenum">
              <a:rPr lang="ru-RU" altLang="ru-RU"/>
              <a:pPr/>
              <a:t>‹#›</a:t>
            </a:fld>
            <a:endParaRPr lang="ru-RU" altLang="ru-RU"/>
          </a:p>
        </p:txBody>
      </p:sp>
    </p:spTree>
    <p:extLst>
      <p:ext uri="{BB962C8B-B14F-4D97-AF65-F5344CB8AC3E}">
        <p14:creationId xmlns:p14="http://schemas.microsoft.com/office/powerpoint/2010/main" val="4232108095"/>
      </p:ext>
    </p:extLst>
  </p:cSld>
  <p:clrMapOvr>
    <a:masterClrMapping/>
  </p:clrMapOvr>
  <p:transition spd="slow">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457200"/>
            <a:ext cx="2949575"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ltLang="ru-RU"/>
          </a:p>
        </p:txBody>
      </p:sp>
      <p:sp>
        <p:nvSpPr>
          <p:cNvPr id="6" name="Нижний колонтитул 5"/>
          <p:cNvSpPr>
            <a:spLocks noGrp="1"/>
          </p:cNvSpPr>
          <p:nvPr>
            <p:ph type="ftr" sz="quarter" idx="11"/>
          </p:nvPr>
        </p:nvSpPr>
        <p:spPr/>
        <p:txBody>
          <a:bodyPr/>
          <a:lstStyle>
            <a:lvl1pPr>
              <a:defRPr/>
            </a:lvl1pPr>
          </a:lstStyle>
          <a:p>
            <a:endParaRPr lang="ru-RU" altLang="ru-RU"/>
          </a:p>
        </p:txBody>
      </p:sp>
      <p:sp>
        <p:nvSpPr>
          <p:cNvPr id="7" name="Номер слайда 6"/>
          <p:cNvSpPr>
            <a:spLocks noGrp="1"/>
          </p:cNvSpPr>
          <p:nvPr>
            <p:ph type="sldNum" sz="quarter" idx="12"/>
          </p:nvPr>
        </p:nvSpPr>
        <p:spPr/>
        <p:txBody>
          <a:bodyPr/>
          <a:lstStyle>
            <a:lvl1pPr>
              <a:defRPr/>
            </a:lvl1pPr>
          </a:lstStyle>
          <a:p>
            <a:fld id="{119E45DD-8F4D-41C4-97F8-CF4251AFDA36}" type="slidenum">
              <a:rPr lang="ru-RU" altLang="ru-RU"/>
              <a:pPr/>
              <a:t>‹#›</a:t>
            </a:fld>
            <a:endParaRPr lang="ru-RU" altLang="ru-RU"/>
          </a:p>
        </p:txBody>
      </p:sp>
    </p:spTree>
    <p:extLst>
      <p:ext uri="{BB962C8B-B14F-4D97-AF65-F5344CB8AC3E}">
        <p14:creationId xmlns:p14="http://schemas.microsoft.com/office/powerpoint/2010/main" val="3456698006"/>
      </p:ext>
    </p:extLst>
  </p:cSld>
  <p:clrMapOvr>
    <a:masterClrMapping/>
  </p:clrMapOvr>
  <p:transition spd="slow">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457200"/>
            <a:ext cx="2949575"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ltLang="ru-RU"/>
          </a:p>
        </p:txBody>
      </p:sp>
      <p:sp>
        <p:nvSpPr>
          <p:cNvPr id="6" name="Нижний колонтитул 5"/>
          <p:cNvSpPr>
            <a:spLocks noGrp="1"/>
          </p:cNvSpPr>
          <p:nvPr>
            <p:ph type="ftr" sz="quarter" idx="11"/>
          </p:nvPr>
        </p:nvSpPr>
        <p:spPr/>
        <p:txBody>
          <a:bodyPr/>
          <a:lstStyle>
            <a:lvl1pPr>
              <a:defRPr/>
            </a:lvl1pPr>
          </a:lstStyle>
          <a:p>
            <a:endParaRPr lang="ru-RU" altLang="ru-RU"/>
          </a:p>
        </p:txBody>
      </p:sp>
      <p:sp>
        <p:nvSpPr>
          <p:cNvPr id="7" name="Номер слайда 6"/>
          <p:cNvSpPr>
            <a:spLocks noGrp="1"/>
          </p:cNvSpPr>
          <p:nvPr>
            <p:ph type="sldNum" sz="quarter" idx="12"/>
          </p:nvPr>
        </p:nvSpPr>
        <p:spPr/>
        <p:txBody>
          <a:bodyPr/>
          <a:lstStyle>
            <a:lvl1pPr>
              <a:defRPr/>
            </a:lvl1pPr>
          </a:lstStyle>
          <a:p>
            <a:fld id="{ADC8322E-7DA9-451E-9005-BC9470E3F4F0}" type="slidenum">
              <a:rPr lang="ru-RU" altLang="ru-RU"/>
              <a:pPr/>
              <a:t>‹#›</a:t>
            </a:fld>
            <a:endParaRPr lang="ru-RU" altLang="ru-RU"/>
          </a:p>
        </p:txBody>
      </p:sp>
    </p:spTree>
    <p:extLst>
      <p:ext uri="{BB962C8B-B14F-4D97-AF65-F5344CB8AC3E}">
        <p14:creationId xmlns:p14="http://schemas.microsoft.com/office/powerpoint/2010/main" val="1304862080"/>
      </p:ext>
    </p:extLst>
  </p:cSld>
  <p:clrMapOvr>
    <a:masterClrMapping/>
  </p:clrMapOvr>
  <p:transition spd="slow">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alphaModFix amt="69000"/>
            <a:lum/>
          </a:blip>
          <a:srcRect/>
          <a:tile tx="0" ty="0" sx="100000" sy="100000" flip="none" algn="tl"/>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ru-RU" alt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ru-RU" alt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5C40BD94-E635-4C19-9CDD-3CAA201AC501}" type="slidenum">
              <a:rPr lang="ru-RU" altLang="ru-RU"/>
              <a:pPr/>
              <a:t>‹#›</a:t>
            </a:fld>
            <a:endParaRPr lang="ru-RU" alt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zoom/>
  </p:transition>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defRPr>
      </a:lvl2pPr>
      <a:lvl3pPr algn="ctr" rtl="0" fontAlgn="base">
        <a:spcBef>
          <a:spcPct val="0"/>
        </a:spcBef>
        <a:spcAft>
          <a:spcPct val="0"/>
        </a:spcAft>
        <a:defRPr sz="4400">
          <a:solidFill>
            <a:schemeClr val="tx2"/>
          </a:solidFill>
          <a:latin typeface="Arial" panose="020B0604020202020204" pitchFamily="34" charset="0"/>
        </a:defRPr>
      </a:lvl3pPr>
      <a:lvl4pPr algn="ctr" rtl="0" fontAlgn="base">
        <a:spcBef>
          <a:spcPct val="0"/>
        </a:spcBef>
        <a:spcAft>
          <a:spcPct val="0"/>
        </a:spcAft>
        <a:defRPr sz="4400">
          <a:solidFill>
            <a:schemeClr val="tx2"/>
          </a:solidFill>
          <a:latin typeface="Arial" panose="020B0604020202020204" pitchFamily="34" charset="0"/>
        </a:defRPr>
      </a:lvl4pPr>
      <a:lvl5pPr algn="ctr" rtl="0" fontAlgn="base">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javascript:showImg('images/lessons/les1-7.jpg',%20373,694)" TargetMode="Externa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hyperlink" Target="http://pressa.irk.ru/images/editions/pt/2008/n38/92875551.jpg" TargetMode="External"/></Relationships>
</file>

<file path=ppt/slides/_rels/slide10.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hyperlink" Target="http://ru.wikipedia.org/wiki/%D0%9D%D0%BE%D0%B6" TargetMode="External"/><Relationship Id="rId7" Type="http://schemas.openxmlformats.org/officeDocument/2006/relationships/hyperlink" Target="http://besedka.artgroup.by/uploads/img/gallery/7eca09b8cb093931b4160cdc25ed6484.jpg" TargetMode="External"/><Relationship Id="rId2" Type="http://schemas.openxmlformats.org/officeDocument/2006/relationships/hyperlink" Target="http://ru.wikipedia.org/wiki/%D0%A1%D1%82%D0%B0%D0%BC%D0%B5%D1%81%D0%BA%D0%B0" TargetMode="Externa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hyperlink" Target="http://www.nesterova.ru/dop/img/examples.jpg" TargetMode="External"/><Relationship Id="rId4" Type="http://schemas.openxmlformats.org/officeDocument/2006/relationships/hyperlink" Target="http://ru.wikipedia.org/wiki/%D0%93%D0%B5%D0%BE%D0%BC%D0%B5%D1%82%D1%80%D0%B8%D1%87%D0%B5%D1%81%D0%BA%D0%B0%D1%8F_%D1%84%D0%B8%D0%B3%D1%83%D1%80%D0%B0"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www.resba.ru/gallery/wood01/003c1.gif" TargetMode="Externa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hyperlink" Target="http://www.resba.ru/gallery/wood01/003b1.gif"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hyperlink" Target="http://www.serednikovo.ru/exhibition/birch/moskva/8big.jpg" TargetMode="External"/><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hyperlink" Target="http://www.smremont.ru/sites/default/files/imagecache/for_news_full/newreznoj-sunduk-i-lavka.jpeg"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hyperlink" Target="http://www.reznoe.ru/i/articles/30/geometric.jpg" TargetMode="External"/><Relationship Id="rId1" Type="http://schemas.openxmlformats.org/officeDocument/2006/relationships/slideLayout" Target="../slideLayouts/slideLayout2.xml"/><Relationship Id="rId5" Type="http://schemas.openxmlformats.org/officeDocument/2006/relationships/image" Target="../media/image26.jpeg"/><Relationship Id="rId4" Type="http://schemas.openxmlformats.org/officeDocument/2006/relationships/hyperlink" Target="http://www.tdk.2mcl.com/index/page6/pic8.jpg"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rezbarezba.narod.ru/44.gif" TargetMode="External"/><Relationship Id="rId2" Type="http://schemas.openxmlformats.org/officeDocument/2006/relationships/hyperlink" Target="http://ru.wikipedia.org/wiki/%D0%9F%D0%B0%D0%BD%D0%BD%D0%BE" TargetMode="External"/><Relationship Id="rId1" Type="http://schemas.openxmlformats.org/officeDocument/2006/relationships/slideLayout" Target="../slideLayouts/slideLayout2.xml"/><Relationship Id="rId6" Type="http://schemas.openxmlformats.org/officeDocument/2006/relationships/image" Target="../media/image28.jpeg"/><Relationship Id="rId5" Type="http://schemas.openxmlformats.org/officeDocument/2006/relationships/hyperlink" Target="http://www.uf.uz/pict/45073907f2f38524b1990131f28a2019.jpg" TargetMode="External"/><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hyperlink" Target="http://ru.wikipedia.org/wiki/%D0%91%D0%BE%D0%B3%D0%BE%D1%80%D0%BE%D0%B4%D1%81%D0%BA%D0%B0%D1%8F_%D1%80%D0%B5%D0%B7%D1%8C%D0%B1%D0%B0" TargetMode="External"/><Relationship Id="rId7" Type="http://schemas.openxmlformats.org/officeDocument/2006/relationships/image" Target="../media/image31.jpeg"/><Relationship Id="rId2" Type="http://schemas.openxmlformats.org/officeDocument/2006/relationships/hyperlink" Target="http://ru.wikipedia.org/wiki/%D0%A1%D0%BA%D1%83%D0%BB%D1%8C%D0%BF%D1%82%D1%83%D1%80%D0%B0" TargetMode="External"/><Relationship Id="rId1" Type="http://schemas.openxmlformats.org/officeDocument/2006/relationships/slideLayout" Target="../slideLayouts/slideLayout2.xml"/><Relationship Id="rId6" Type="http://schemas.openxmlformats.org/officeDocument/2006/relationships/image" Target="../media/image30.jpeg"/><Relationship Id="rId5" Type="http://schemas.openxmlformats.org/officeDocument/2006/relationships/hyperlink" Target="http://www.ellf.ru/2008/02/13/krasivaja-rezba-po-derevu-19-foto.html##" TargetMode="External"/><Relationship Id="rId4" Type="http://schemas.openxmlformats.org/officeDocument/2006/relationships/image" Target="../media/image29.jpeg"/></Relationships>
</file>

<file path=ppt/slides/_rels/slide1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hyperlink" Target="http://www.thimble.ru/pict1/abku2.jpg" TargetMode="External"/><Relationship Id="rId1" Type="http://schemas.openxmlformats.org/officeDocument/2006/relationships/slideLayout" Target="../slideLayouts/slideLayout2.xml"/><Relationship Id="rId5" Type="http://schemas.openxmlformats.org/officeDocument/2006/relationships/image" Target="../media/image33.jpeg"/><Relationship Id="rId4" Type="http://schemas.openxmlformats.org/officeDocument/2006/relationships/hyperlink" Target="http://keep4u.ru/imgs/b/080717/98/983bdb95595b4e41fb.jpg"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6.jpeg"/></Relationships>
</file>

<file path=ppt/slides/_rels/slide1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9.jpeg"/><Relationship Id="rId7" Type="http://schemas.openxmlformats.org/officeDocument/2006/relationships/image" Target="../media/image41.jpeg"/><Relationship Id="rId2" Type="http://schemas.openxmlformats.org/officeDocument/2006/relationships/hyperlink" Target="http://www.resba.ru/_pu/0/87917.jpg" TargetMode="External"/><Relationship Id="rId1" Type="http://schemas.openxmlformats.org/officeDocument/2006/relationships/slideLayout" Target="../slideLayouts/slideLayout2.xml"/><Relationship Id="rId6" Type="http://schemas.openxmlformats.org/officeDocument/2006/relationships/hyperlink" Target="http://www.architector.dp.ua/images/catalog/arts/doska_sketchup8.jpg" TargetMode="External"/><Relationship Id="rId5" Type="http://schemas.openxmlformats.org/officeDocument/2006/relationships/image" Target="../media/image40.jpeg"/><Relationship Id="rId4" Type="http://schemas.openxmlformats.org/officeDocument/2006/relationships/hyperlink" Target="http://www.taboostyle.com/News_img/geometric2.jpg"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ru.wikipedia.org/wiki/%D0%94%D0%B5%D0%BA%D0%BE%D1%80%D0%B0%D1%82%D0%B8%D0%B2%D0%BD%D0%BE-%D0%BF%D1%80%D0%B8%D0%BA%D0%BB%D0%B0%D0%B4%D0%BD%D0%BE%D0%B5_%D0%B8%D1%81%D0%BA%D1%83%D1%81%D1%81%D1%82%D0%B2%D0%BE" TargetMode="External"/><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7.jpeg"/><Relationship Id="rId2" Type="http://schemas.openxmlformats.org/officeDocument/2006/relationships/hyperlink" Target="javascript:showImg('images/lessons/les1-5.jpg',%20549,490)" TargetMode="External"/><Relationship Id="rId1" Type="http://schemas.openxmlformats.org/officeDocument/2006/relationships/slideLayout" Target="../slideLayouts/slideLayout2.xml"/><Relationship Id="rId6" Type="http://schemas.openxmlformats.org/officeDocument/2006/relationships/hyperlink" Target="http://img-fotki.yandex.ru/get/39/flv0609.0/0_186db_b0927a4c_XL" TargetMode="External"/><Relationship Id="rId5" Type="http://schemas.openxmlformats.org/officeDocument/2006/relationships/image" Target="../media/image6.jpeg"/><Relationship Id="rId4" Type="http://schemas.openxmlformats.org/officeDocument/2006/relationships/hyperlink" Target="javascript:showImg('images/lessons/les1-8.jpg',%20408,676)"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www.artld.ru/s_r/im_d/9.jpg" TargetMode="External"/><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http://www.artld.ru/s_r/im_d/9.jpg" TargetMode="Externa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hyperlink" Target="http://www.masterskie.ru/photo.php?f=!16-3.jpg" TargetMode="External"/><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www.artbesedka.ru/7/7-1.jpg" TargetMode="Externa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hyperlink" Target="http://www.uainfo.com/photos/big/133076_1.jpg" TargetMode="External"/></Relationships>
</file>

<file path=ppt/slides/_rels/slide8.xml.rels><?xml version="1.0" encoding="UTF-8" standalone="yes"?>
<Relationships xmlns="http://schemas.openxmlformats.org/package/2006/relationships"><Relationship Id="rId2" Type="http://schemas.openxmlformats.org/officeDocument/2006/relationships/hyperlink" Target="http://ru.wikipedia.org/wiki/%D0%94%D0%BE%D0%BC%D0%BE%D0%B2%D0%B0%D1%8F_%D1%80%D0%B5%D0%B7%D1%8C%D0%B1%D0%B0"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hyperlink" Target="http://ru.wikipedia.org/wiki/%D0%A1%D1%82%D0%B0%D0%BC%D0%B5%D1%81%D0%BA%D0%B0" TargetMode="External"/><Relationship Id="rId7" Type="http://schemas.openxmlformats.org/officeDocument/2006/relationships/image" Target="../media/image15.jpeg"/><Relationship Id="rId2" Type="http://schemas.openxmlformats.org/officeDocument/2006/relationships/hyperlink" Target="http://ru.wikipedia.org/wiki/%D0%A4%D0%B0%D0%B9%D0%BB:Walnussholz.JPG" TargetMode="External"/><Relationship Id="rId1" Type="http://schemas.openxmlformats.org/officeDocument/2006/relationships/slideLayout" Target="../slideLayouts/slideLayout2.xml"/><Relationship Id="rId6" Type="http://schemas.openxmlformats.org/officeDocument/2006/relationships/hyperlink" Target="http://www.odinblag.ru/_ph/47/2/243382809.jpg" TargetMode="External"/><Relationship Id="rId5" Type="http://schemas.openxmlformats.org/officeDocument/2006/relationships/hyperlink" Target="http://ru.wikipedia.org/wiki/%D0%9B%D0%BE%D0%B1%D0%B7%D0%B8%D0%BA" TargetMode="External"/><Relationship Id="rId10" Type="http://schemas.openxmlformats.org/officeDocument/2006/relationships/image" Target="../media/image17.jpeg"/><Relationship Id="rId4" Type="http://schemas.openxmlformats.org/officeDocument/2006/relationships/hyperlink" Target="http://ru.wikipedia.org/wiki/%D0%A0%D1%83%D1%87%D0%BD%D0%B0%D1%8F_%D0%BF%D0%B8%D0%BB%D0%B0" TargetMode="External"/><Relationship Id="rId9" Type="http://schemas.openxmlformats.org/officeDocument/2006/relationships/hyperlink" Target="http://reznoidom.ru/reznie_nalichniki/nal_l/nal_01_011.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2130425"/>
            <a:ext cx="7772400" cy="1470025"/>
          </a:xfrm>
        </p:spPr>
        <p:txBody>
          <a:bodyPr anchor="ctr"/>
          <a:lstStyle/>
          <a:p>
            <a:r>
              <a:rPr lang="ru-RU" altLang="ru-RU" sz="4400"/>
              <a:t> </a:t>
            </a:r>
          </a:p>
        </p:txBody>
      </p:sp>
      <p:sp>
        <p:nvSpPr>
          <p:cNvPr id="2051" name="Rectangle 3"/>
          <p:cNvSpPr>
            <a:spLocks noGrp="1" noChangeArrowheads="1"/>
          </p:cNvSpPr>
          <p:nvPr>
            <p:ph type="subTitle" idx="1"/>
          </p:nvPr>
        </p:nvSpPr>
        <p:spPr>
          <a:xfrm>
            <a:off x="2124075" y="2420938"/>
            <a:ext cx="5111750" cy="1223962"/>
          </a:xfrm>
        </p:spPr>
        <p:txBody>
          <a:bodyPr/>
          <a:lstStyle/>
          <a:p>
            <a:pPr>
              <a:lnSpc>
                <a:spcPct val="80000"/>
              </a:lnSpc>
            </a:pPr>
            <a:r>
              <a:rPr lang="ru-RU" altLang="ru-RU" sz="2800" b="1"/>
              <a:t>Художественные промыслы</a:t>
            </a:r>
          </a:p>
          <a:p>
            <a:pPr>
              <a:lnSpc>
                <a:spcPct val="80000"/>
              </a:lnSpc>
            </a:pPr>
            <a:r>
              <a:rPr lang="ru-RU" altLang="ru-RU" sz="2800" b="1"/>
              <a:t>Краеведение.</a:t>
            </a:r>
          </a:p>
        </p:txBody>
      </p:sp>
      <p:sp>
        <p:nvSpPr>
          <p:cNvPr id="2052" name="WordArt 4"/>
          <p:cNvSpPr>
            <a:spLocks noChangeArrowheads="1" noChangeShapeType="1" noTextEdit="1"/>
          </p:cNvSpPr>
          <p:nvPr/>
        </p:nvSpPr>
        <p:spPr bwMode="auto">
          <a:xfrm>
            <a:off x="971550" y="549275"/>
            <a:ext cx="6911975" cy="2220913"/>
          </a:xfrm>
          <a:prstGeom prst="rect">
            <a:avLst/>
          </a:prstGeom>
        </p:spPr>
        <p:txBody>
          <a:bodyPr wrap="none" fromWordArt="1">
            <a:prstTxWarp prst="textSlantUp">
              <a:avLst>
                <a:gd name="adj" fmla="val 32056"/>
              </a:avLst>
            </a:prstTxWarp>
          </a:bodyPr>
          <a:lstStyle/>
          <a:p>
            <a:pPr algn="ctr"/>
            <a:r>
              <a:rPr lang="ru-RU" sz="3600" kern="10" dirty="0">
                <a:ln w="9525">
                  <a:solidFill>
                    <a:srgbClr val="CC99FF"/>
                  </a:solidFill>
                  <a:round/>
                  <a:headEnd/>
                  <a:tailEnd/>
                </a:ln>
                <a:gradFill rotWithShape="0">
                  <a:gsLst>
                    <a:gs pos="0">
                      <a:srgbClr val="C00000"/>
                    </a:gs>
                    <a:gs pos="100000">
                      <a:srgbClr val="FFC000"/>
                    </a:gs>
                  </a:gsLst>
                  <a:lin ang="5400000" scaled="1"/>
                </a:gradFill>
                <a:effectLst>
                  <a:outerShdw dist="53882" dir="2700000" algn="ctr" rotWithShape="0">
                    <a:srgbClr val="9999FF">
                      <a:alpha val="80000"/>
                    </a:srgbClr>
                  </a:outerShdw>
                </a:effectLst>
                <a:latin typeface="Impact" panose="020B0806030902050204" pitchFamily="34" charset="0"/>
              </a:rPr>
              <a:t>Резьба по дереву</a:t>
            </a:r>
          </a:p>
        </p:txBody>
      </p:sp>
      <p:pic>
        <p:nvPicPr>
          <p:cNvPr id="2054" name="Picture 6" descr="г.Самара, ул. Ярмарочная, д.27">
            <a:hlinkClick r:id="rId2"/>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23850" y="3500438"/>
            <a:ext cx="2232025" cy="335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5" name="i-main-pic" descr="Картинка 49 из 9746">
            <a:hlinkClick r:id="rId4"/>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940425" y="3048000"/>
            <a:ext cx="3203575"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ru-RU" altLang="ru-RU" i="1">
                <a:solidFill>
                  <a:srgbClr val="0000FF"/>
                </a:solidFill>
              </a:rPr>
              <a:t>Плосковыемчатая резьба</a:t>
            </a:r>
          </a:p>
        </p:txBody>
      </p:sp>
      <p:sp>
        <p:nvSpPr>
          <p:cNvPr id="12291" name="Rectangle 3"/>
          <p:cNvSpPr>
            <a:spLocks noGrp="1" noChangeArrowheads="1"/>
          </p:cNvSpPr>
          <p:nvPr>
            <p:ph type="body" idx="1"/>
          </p:nvPr>
        </p:nvSpPr>
        <p:spPr>
          <a:xfrm>
            <a:off x="457200" y="1196975"/>
            <a:ext cx="8229600" cy="5327650"/>
          </a:xfrm>
        </p:spPr>
        <p:txBody>
          <a:bodyPr/>
          <a:lstStyle/>
          <a:p>
            <a:pPr>
              <a:lnSpc>
                <a:spcPct val="80000"/>
              </a:lnSpc>
              <a:buFontTx/>
              <a:buNone/>
            </a:pPr>
            <a:endParaRPr lang="ru-RU" altLang="ru-RU" sz="1400" b="1" dirty="0"/>
          </a:p>
          <a:p>
            <a:pPr>
              <a:lnSpc>
                <a:spcPct val="80000"/>
              </a:lnSpc>
            </a:pPr>
            <a:r>
              <a:rPr lang="ru-RU" altLang="ru-RU" sz="1400" b="1" dirty="0" err="1"/>
              <a:t>Плосковыемчатая</a:t>
            </a:r>
            <a:r>
              <a:rPr lang="ru-RU" altLang="ru-RU" sz="1400" b="1" dirty="0"/>
              <a:t> резьба характерна тем, что её основой служит плоский фон, а элементы резьбы углубляются в него, то есть нижний уровень резных элементов лежит ниже уровня фона. Выделяют несколько подвидов такой резьбы:</a:t>
            </a:r>
          </a:p>
          <a:p>
            <a:pPr>
              <a:lnSpc>
                <a:spcPct val="80000"/>
              </a:lnSpc>
            </a:pPr>
            <a:r>
              <a:rPr lang="ru-RU" altLang="ru-RU" sz="1400" b="1" dirty="0"/>
              <a:t>контурная резьба — самая простая, единственным её элементом является канавка. Такие канавки-желобки и создают рисунок на плоском фоне. В зависимости от выбранной стамески канавка может быть полукруглой или треугольной. Полукруглая прорезается полукруглой стамеской, а треугольная — резцом-уголком, угловой </a:t>
            </a:r>
            <a:r>
              <a:rPr lang="ru-RU" altLang="ru-RU" sz="1400" b="1" dirty="0">
                <a:hlinkClick r:id="rId2" tooltip="Стамеска"/>
              </a:rPr>
              <a:t>стамеской</a:t>
            </a:r>
            <a:r>
              <a:rPr lang="ru-RU" altLang="ru-RU" sz="1400" b="1" dirty="0"/>
              <a:t> или обыкновенным </a:t>
            </a:r>
            <a:r>
              <a:rPr lang="ru-RU" altLang="ru-RU" sz="1400" b="1" dirty="0">
                <a:hlinkClick r:id="rId3" tooltip="Нож"/>
              </a:rPr>
              <a:t>ножом</a:t>
            </a:r>
            <a:r>
              <a:rPr lang="ru-RU" altLang="ru-RU" sz="1400" b="1" dirty="0"/>
              <a:t> в два приёма. </a:t>
            </a:r>
          </a:p>
          <a:p>
            <a:pPr>
              <a:lnSpc>
                <a:spcPct val="80000"/>
              </a:lnSpc>
              <a:buFontTx/>
              <a:buNone/>
            </a:pPr>
            <a:endParaRPr lang="ru-RU" altLang="ru-RU" sz="1400" b="1" dirty="0"/>
          </a:p>
          <a:p>
            <a:pPr>
              <a:lnSpc>
                <a:spcPct val="80000"/>
              </a:lnSpc>
            </a:pPr>
            <a:r>
              <a:rPr lang="ru-RU" altLang="ru-RU" sz="1400" b="1" dirty="0"/>
              <a:t>скобчатая (ногтевидная) резьба — основным элементом является скобка (внешне похожа на след, оставляемый ногтем при надавливании на любой мягкий материал, отсюда и пошло название ногтевидная) — полукруглая насечка на плоском фоне. Делается такая насечка полукруглой </a:t>
            </a:r>
            <a:r>
              <a:rPr lang="ru-RU" altLang="ru-RU" sz="1400" b="1" dirty="0">
                <a:hlinkClick r:id="rId2" tooltip="Стамеска"/>
              </a:rPr>
              <a:t>стамеской</a:t>
            </a:r>
            <a:r>
              <a:rPr lang="ru-RU" altLang="ru-RU" sz="1400" b="1" dirty="0"/>
              <a:t> в два приёма: сначала </a:t>
            </a:r>
            <a:r>
              <a:rPr lang="ru-RU" altLang="ru-RU" sz="1400" b="1" dirty="0">
                <a:hlinkClick r:id="rId2" tooltip="Стамеска"/>
              </a:rPr>
              <a:t>стамеску</a:t>
            </a:r>
            <a:r>
              <a:rPr lang="ru-RU" altLang="ru-RU" sz="1400" b="1" dirty="0"/>
              <a:t> углубляют в дерево перпендикулярно поверхности, а затем под углом на некотором расстоянии от первого надреза. В результате получается так называемая скобка. Множество таких скобок разных размеров и направлений и создаёт рисунок или его отдельные элементы. </a:t>
            </a:r>
          </a:p>
          <a:p>
            <a:pPr>
              <a:lnSpc>
                <a:spcPct val="80000"/>
              </a:lnSpc>
              <a:buFontTx/>
              <a:buNone/>
            </a:pPr>
            <a:endParaRPr lang="ru-RU" altLang="ru-RU" sz="1400" b="1" dirty="0"/>
          </a:p>
          <a:p>
            <a:pPr>
              <a:lnSpc>
                <a:spcPct val="80000"/>
              </a:lnSpc>
            </a:pPr>
            <a:r>
              <a:rPr lang="ru-RU" altLang="ru-RU" sz="1400" b="1" dirty="0"/>
              <a:t>геометрическая (трёхгранная, </a:t>
            </a:r>
            <a:r>
              <a:rPr lang="ru-RU" altLang="ru-RU" sz="1400" b="1" dirty="0" err="1"/>
              <a:t>трёхгранновыемчатая</a:t>
            </a:r>
            <a:r>
              <a:rPr lang="ru-RU" altLang="ru-RU" sz="1400" b="1" dirty="0"/>
              <a:t>) резьба — имеет два основных элемента: колышек и пирамиду (заглубленная внутрь трёхгранная пирамидка). Выполняется резьба в два этапа: наколка и подрезка. Сначала резцом накалывают (намечают) сектора, которые необходимо срезать, а затем подрезают их. Выполняют все элементы ножом-косяком. Многократное использование пирамид и колышком на разных расстояниях и под разными углами даёт великое множество</a:t>
            </a:r>
            <a:r>
              <a:rPr lang="ru-RU" altLang="ru-RU" sz="1400" dirty="0"/>
              <a:t> </a:t>
            </a:r>
            <a:r>
              <a:rPr lang="ru-RU" altLang="ru-RU" sz="1400" dirty="0">
                <a:hlinkClick r:id="rId4" tooltip="Геометрическая фигура"/>
              </a:rPr>
              <a:t>геометрических фигур</a:t>
            </a:r>
            <a:r>
              <a:rPr lang="ru-RU" altLang="ru-RU" sz="1400" dirty="0"/>
              <a:t>, </a:t>
            </a:r>
            <a:r>
              <a:rPr lang="ru-RU" altLang="ru-RU" sz="1400" b="1" dirty="0"/>
              <a:t>среди которых различают: ромбы, </a:t>
            </a:r>
            <a:r>
              <a:rPr lang="ru-RU" altLang="ru-RU" sz="1400" b="1" dirty="0" err="1"/>
              <a:t>витейки</a:t>
            </a:r>
            <a:r>
              <a:rPr lang="ru-RU" altLang="ru-RU" sz="1400" b="1" dirty="0"/>
              <a:t>, соты, цепочки, сияния и т. д. </a:t>
            </a:r>
          </a:p>
        </p:txBody>
      </p:sp>
      <p:pic>
        <p:nvPicPr>
          <p:cNvPr id="12292" name="i-main-pic" descr="Картинка 47 из 9746">
            <a:hlinkClick r:id="rId5"/>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372732" y="1341438"/>
            <a:ext cx="4231518" cy="2807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3" name="i-main-pic" descr="Картинка 67 из 9746">
            <a:hlinkClick r:id="rId7"/>
          </p:cNvPr>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280236" y="4149080"/>
            <a:ext cx="4268631" cy="2520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4" fill="hold" nodeType="clickEffect">
                                  <p:stCondLst>
                                    <p:cond delay="0"/>
                                  </p:stCondLst>
                                  <p:childTnLst>
                                    <p:set>
                                      <p:cBhvr>
                                        <p:cTn id="6" dur="1" fill="hold">
                                          <p:stCondLst>
                                            <p:cond delay="0"/>
                                          </p:stCondLst>
                                        </p:cTn>
                                        <p:tgtEl>
                                          <p:spTgt spid="12292"/>
                                        </p:tgtEl>
                                        <p:attrNameLst>
                                          <p:attrName>style.visibility</p:attrName>
                                        </p:attrNameLst>
                                      </p:cBhvr>
                                      <p:to>
                                        <p:strVal val="visible"/>
                                      </p:to>
                                    </p:set>
                                    <p:animEffect transition="in" filter="wheel(4)">
                                      <p:cBhvr>
                                        <p:cTn id="7" dur="2000"/>
                                        <p:tgtEl>
                                          <p:spTgt spid="12292"/>
                                        </p:tgtEl>
                                      </p:cBhvr>
                                    </p:animEffect>
                                  </p:childTnLst>
                                </p:cTn>
                              </p:par>
                            </p:childTnLst>
                          </p:cTn>
                        </p:par>
                        <p:par>
                          <p:cTn id="8" fill="hold" nodeType="afterGroup">
                            <p:stCondLst>
                              <p:cond delay="2000"/>
                            </p:stCondLst>
                            <p:childTnLst>
                              <p:par>
                                <p:cTn id="9" presetID="21" presetClass="entr" presetSubtype="4" fill="hold" nodeType="afterEffect">
                                  <p:stCondLst>
                                    <p:cond delay="0"/>
                                  </p:stCondLst>
                                  <p:childTnLst>
                                    <p:set>
                                      <p:cBhvr>
                                        <p:cTn id="10" dur="1" fill="hold">
                                          <p:stCondLst>
                                            <p:cond delay="0"/>
                                          </p:stCondLst>
                                        </p:cTn>
                                        <p:tgtEl>
                                          <p:spTgt spid="12293"/>
                                        </p:tgtEl>
                                        <p:attrNameLst>
                                          <p:attrName>style.visibility</p:attrName>
                                        </p:attrNameLst>
                                      </p:cBhvr>
                                      <p:to>
                                        <p:strVal val="visible"/>
                                      </p:to>
                                    </p:set>
                                    <p:animEffect transition="in" filter="wheel(4)">
                                      <p:cBhvr>
                                        <p:cTn id="11" dur="2000"/>
                                        <p:tgtEl>
                                          <p:spTgt spid="122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ru-RU" altLang="ru-RU" b="1" i="1">
                <a:solidFill>
                  <a:srgbClr val="0000FF"/>
                </a:solidFill>
              </a:rPr>
              <a:t>Геометрическая резьба</a:t>
            </a:r>
            <a:r>
              <a:rPr lang="ru-RU" altLang="ru-RU"/>
              <a:t> </a:t>
            </a:r>
          </a:p>
        </p:txBody>
      </p:sp>
      <p:sp>
        <p:nvSpPr>
          <p:cNvPr id="13315" name="Rectangle 3"/>
          <p:cNvSpPr>
            <a:spLocks noGrp="1" noChangeArrowheads="1"/>
          </p:cNvSpPr>
          <p:nvPr>
            <p:ph type="body" idx="1"/>
          </p:nvPr>
        </p:nvSpPr>
        <p:spPr/>
        <p:txBody>
          <a:bodyPr/>
          <a:lstStyle/>
          <a:p>
            <a:pPr>
              <a:lnSpc>
                <a:spcPct val="80000"/>
              </a:lnSpc>
            </a:pPr>
            <a:r>
              <a:rPr lang="ru-RU" altLang="ru-RU" sz="2800"/>
              <a:t>Многие простейшие  орнаменты, воспринимаемые современными людьми как немудреная попытка украсить вещь, в свое время несли символическое значение, в котором воплощались представления умельца – крестьянина  о мироздании. </a:t>
            </a:r>
          </a:p>
          <a:p>
            <a:pPr>
              <a:lnSpc>
                <a:spcPct val="80000"/>
              </a:lnSpc>
            </a:pPr>
            <a:r>
              <a:rPr lang="ru-RU" altLang="ru-RU" sz="2800"/>
              <a:t>Со временем магическая функция древней символики забылась, на первый план начала выступать ее эстетическая сторона.</a:t>
            </a:r>
          </a:p>
          <a:p>
            <a:pPr>
              <a:lnSpc>
                <a:spcPct val="80000"/>
              </a:lnSpc>
            </a:pPr>
            <a:r>
              <a:rPr lang="ru-RU" altLang="ru-RU" sz="2800"/>
              <a:t>Еще в 20-х годах ХХ столетия на вятских базарах можно было купить изделия , украшенные резьбой.</a:t>
            </a:r>
          </a:p>
        </p:txBody>
      </p:sp>
      <p:pic>
        <p:nvPicPr>
          <p:cNvPr id="13319" name="Picture 7" descr="Картинка 20 из 41">
            <a:hlinkClick r:id="rId2"/>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rot="13009166">
            <a:off x="4609369" y="1881551"/>
            <a:ext cx="1979612" cy="4868863"/>
          </a:xfrm>
          <a:prstGeom prst="rect">
            <a:avLst/>
          </a:prstGeom>
          <a:noFill/>
          <a:extLst>
            <a:ext uri="{909E8E84-426E-40DD-AFC4-6F175D3DCCD1}">
              <a14:hiddenFill xmlns:a14="http://schemas.microsoft.com/office/drawing/2010/main">
                <a:solidFill>
                  <a:srgbClr val="FFFFFF"/>
                </a:solidFill>
              </a14:hiddenFill>
            </a:ext>
          </a:extLst>
        </p:spPr>
      </p:pic>
      <p:pic>
        <p:nvPicPr>
          <p:cNvPr id="13321" name="Picture 9" descr="Картинка 20 из 41">
            <a:hlinkClick r:id="rId4"/>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rot="2086267">
            <a:off x="1706995" y="1064890"/>
            <a:ext cx="2087562" cy="50133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8" presetClass="entr" presetSubtype="16" fill="hold" nodeType="afterEffect">
                                  <p:stCondLst>
                                    <p:cond delay="0"/>
                                  </p:stCondLst>
                                  <p:childTnLst>
                                    <p:set>
                                      <p:cBhvr>
                                        <p:cTn id="6" dur="1" fill="hold">
                                          <p:stCondLst>
                                            <p:cond delay="0"/>
                                          </p:stCondLst>
                                        </p:cTn>
                                        <p:tgtEl>
                                          <p:spTgt spid="13319"/>
                                        </p:tgtEl>
                                        <p:attrNameLst>
                                          <p:attrName>style.visibility</p:attrName>
                                        </p:attrNameLst>
                                      </p:cBhvr>
                                      <p:to>
                                        <p:strVal val="visible"/>
                                      </p:to>
                                    </p:set>
                                    <p:animEffect transition="in" filter="diamond(in)">
                                      <p:cBhvr>
                                        <p:cTn id="7" dur="2000"/>
                                        <p:tgtEl>
                                          <p:spTgt spid="13319"/>
                                        </p:tgtEl>
                                      </p:cBhvr>
                                    </p:animEffect>
                                  </p:childTnLst>
                                </p:cTn>
                              </p:par>
                            </p:childTnLst>
                          </p:cTn>
                        </p:par>
                        <p:par>
                          <p:cTn id="8" fill="hold" nodeType="afterGroup">
                            <p:stCondLst>
                              <p:cond delay="2000"/>
                            </p:stCondLst>
                            <p:childTnLst>
                              <p:par>
                                <p:cTn id="9" presetID="8" presetClass="entr" presetSubtype="16" fill="hold" nodeType="afterEffect">
                                  <p:stCondLst>
                                    <p:cond delay="0"/>
                                  </p:stCondLst>
                                  <p:childTnLst>
                                    <p:set>
                                      <p:cBhvr>
                                        <p:cTn id="10" dur="1" fill="hold">
                                          <p:stCondLst>
                                            <p:cond delay="0"/>
                                          </p:stCondLst>
                                        </p:cTn>
                                        <p:tgtEl>
                                          <p:spTgt spid="13321"/>
                                        </p:tgtEl>
                                        <p:attrNameLst>
                                          <p:attrName>style.visibility</p:attrName>
                                        </p:attrNameLst>
                                      </p:cBhvr>
                                      <p:to>
                                        <p:strVal val="visible"/>
                                      </p:to>
                                    </p:set>
                                    <p:animEffect transition="in" filter="diamond(in)">
                                      <p:cBhvr>
                                        <p:cTn id="11" dur="2000"/>
                                        <p:tgtEl>
                                          <p:spTgt spid="133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endParaRPr lang="ru-RU" altLang="ru-RU"/>
          </a:p>
        </p:txBody>
      </p:sp>
      <p:sp>
        <p:nvSpPr>
          <p:cNvPr id="14339" name="Rectangle 3"/>
          <p:cNvSpPr>
            <a:spLocks noGrp="1" noChangeArrowheads="1"/>
          </p:cNvSpPr>
          <p:nvPr>
            <p:ph type="body" idx="1"/>
          </p:nvPr>
        </p:nvSpPr>
        <p:spPr/>
        <p:txBody>
          <a:bodyPr/>
          <a:lstStyle/>
          <a:p>
            <a:endParaRPr lang="ru-RU" altLang="ru-RU"/>
          </a:p>
        </p:txBody>
      </p:sp>
      <p:pic>
        <p:nvPicPr>
          <p:cNvPr id="14341" name="Picture 5" descr="Картинка 1 из 121">
            <a:hlinkClick r:id="rId2"/>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 y="371582"/>
            <a:ext cx="4355976" cy="3252681"/>
          </a:xfrm>
          <a:prstGeom prst="rect">
            <a:avLst/>
          </a:prstGeom>
          <a:noFill/>
          <a:extLst>
            <a:ext uri="{909E8E84-426E-40DD-AFC4-6F175D3DCCD1}">
              <a14:hiddenFill xmlns:a14="http://schemas.microsoft.com/office/drawing/2010/main">
                <a:solidFill>
                  <a:srgbClr val="FFFFFF"/>
                </a:solidFill>
              </a14:hiddenFill>
            </a:ext>
          </a:extLst>
        </p:spPr>
      </p:pic>
      <p:pic>
        <p:nvPicPr>
          <p:cNvPr id="14343" name="Picture 7" descr="Картинка 4 из 121">
            <a:hlinkClick r:id="rId4"/>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959622" y="3589196"/>
            <a:ext cx="4101652" cy="3078163"/>
          </a:xfrm>
          <a:prstGeom prst="rect">
            <a:avLst/>
          </a:prstGeom>
          <a:noFill/>
          <a:extLst>
            <a:ext uri="{909E8E84-426E-40DD-AFC4-6F175D3DCCD1}">
              <a14:hiddenFill xmlns:a14="http://schemas.microsoft.com/office/drawing/2010/main">
                <a:solidFill>
                  <a:srgbClr val="FFFFFF"/>
                </a:solidFill>
              </a14:hiddenFill>
            </a:ext>
          </a:extLst>
        </p:spPr>
      </p:pic>
      <p:pic>
        <p:nvPicPr>
          <p:cNvPr id="14345" name="Picture 9" descr="764_3b"/>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555776" y="2269654"/>
            <a:ext cx="3763167" cy="270921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4" fill="hold" nodeType="clickEffect">
                                  <p:stCondLst>
                                    <p:cond delay="0"/>
                                  </p:stCondLst>
                                  <p:childTnLst>
                                    <p:set>
                                      <p:cBhvr>
                                        <p:cTn id="6" dur="1" fill="hold">
                                          <p:stCondLst>
                                            <p:cond delay="0"/>
                                          </p:stCondLst>
                                        </p:cTn>
                                        <p:tgtEl>
                                          <p:spTgt spid="14341"/>
                                        </p:tgtEl>
                                        <p:attrNameLst>
                                          <p:attrName>style.visibility</p:attrName>
                                        </p:attrNameLst>
                                      </p:cBhvr>
                                      <p:to>
                                        <p:strVal val="visible"/>
                                      </p:to>
                                    </p:set>
                                    <p:animEffect transition="in" filter="wheel(4)">
                                      <p:cBhvr>
                                        <p:cTn id="7" dur="2000"/>
                                        <p:tgtEl>
                                          <p:spTgt spid="14341"/>
                                        </p:tgtEl>
                                      </p:cBhvr>
                                    </p:animEffect>
                                  </p:childTnLst>
                                </p:cTn>
                              </p:par>
                            </p:childTnLst>
                          </p:cTn>
                        </p:par>
                        <p:par>
                          <p:cTn id="8" fill="hold" nodeType="afterGroup">
                            <p:stCondLst>
                              <p:cond delay="2000"/>
                            </p:stCondLst>
                            <p:childTnLst>
                              <p:par>
                                <p:cTn id="9" presetID="21" presetClass="entr" presetSubtype="4" fill="hold" nodeType="afterEffect">
                                  <p:stCondLst>
                                    <p:cond delay="0"/>
                                  </p:stCondLst>
                                  <p:childTnLst>
                                    <p:set>
                                      <p:cBhvr>
                                        <p:cTn id="10" dur="1" fill="hold">
                                          <p:stCondLst>
                                            <p:cond delay="0"/>
                                          </p:stCondLst>
                                        </p:cTn>
                                        <p:tgtEl>
                                          <p:spTgt spid="14343"/>
                                        </p:tgtEl>
                                        <p:attrNameLst>
                                          <p:attrName>style.visibility</p:attrName>
                                        </p:attrNameLst>
                                      </p:cBhvr>
                                      <p:to>
                                        <p:strVal val="visible"/>
                                      </p:to>
                                    </p:set>
                                    <p:animEffect transition="in" filter="wheel(4)">
                                      <p:cBhvr>
                                        <p:cTn id="11" dur="2000"/>
                                        <p:tgtEl>
                                          <p:spTgt spid="14343"/>
                                        </p:tgtEl>
                                      </p:cBhvr>
                                    </p:animEffect>
                                  </p:childTnLst>
                                </p:cTn>
                              </p:par>
                            </p:childTnLst>
                          </p:cTn>
                        </p:par>
                        <p:par>
                          <p:cTn id="12" fill="hold" nodeType="afterGroup">
                            <p:stCondLst>
                              <p:cond delay="4000"/>
                            </p:stCondLst>
                            <p:childTnLst>
                              <p:par>
                                <p:cTn id="13" presetID="21" presetClass="entr" presetSubtype="4" fill="hold" nodeType="afterEffect">
                                  <p:stCondLst>
                                    <p:cond delay="0"/>
                                  </p:stCondLst>
                                  <p:childTnLst>
                                    <p:set>
                                      <p:cBhvr>
                                        <p:cTn id="14" dur="1" fill="hold">
                                          <p:stCondLst>
                                            <p:cond delay="0"/>
                                          </p:stCondLst>
                                        </p:cTn>
                                        <p:tgtEl>
                                          <p:spTgt spid="14345"/>
                                        </p:tgtEl>
                                        <p:attrNameLst>
                                          <p:attrName>style.visibility</p:attrName>
                                        </p:attrNameLst>
                                      </p:cBhvr>
                                      <p:to>
                                        <p:strVal val="visible"/>
                                      </p:to>
                                    </p:set>
                                    <p:animEffect transition="in" filter="wheel(4)">
                                      <p:cBhvr>
                                        <p:cTn id="15" dur="2000"/>
                                        <p:tgtEl>
                                          <p:spTgt spid="143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endParaRPr lang="ru-RU" altLang="ru-RU"/>
          </a:p>
        </p:txBody>
      </p:sp>
      <p:sp>
        <p:nvSpPr>
          <p:cNvPr id="15363" name="Rectangle 3"/>
          <p:cNvSpPr>
            <a:spLocks noGrp="1" noChangeArrowheads="1"/>
          </p:cNvSpPr>
          <p:nvPr>
            <p:ph type="body" idx="1"/>
          </p:nvPr>
        </p:nvSpPr>
        <p:spPr>
          <a:xfrm>
            <a:off x="468313" y="1700213"/>
            <a:ext cx="8229600" cy="4525962"/>
          </a:xfrm>
        </p:spPr>
        <p:txBody>
          <a:bodyPr/>
          <a:lstStyle/>
          <a:p>
            <a:endParaRPr lang="ru-RU" altLang="ru-RU"/>
          </a:p>
        </p:txBody>
      </p:sp>
      <p:pic>
        <p:nvPicPr>
          <p:cNvPr id="15365" name="Picture 5" descr="Картинка 14 из 153">
            <a:hlinkClick r:id="rId2"/>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15900" y="274638"/>
            <a:ext cx="4356100" cy="3797672"/>
          </a:xfrm>
          <a:prstGeom prst="rect">
            <a:avLst/>
          </a:prstGeom>
          <a:noFill/>
          <a:extLst>
            <a:ext uri="{909E8E84-426E-40DD-AFC4-6F175D3DCCD1}">
              <a14:hiddenFill xmlns:a14="http://schemas.microsoft.com/office/drawing/2010/main">
                <a:solidFill>
                  <a:srgbClr val="FFFFFF"/>
                </a:solidFill>
              </a14:hiddenFill>
            </a:ext>
          </a:extLst>
        </p:spPr>
      </p:pic>
      <p:pic>
        <p:nvPicPr>
          <p:cNvPr id="15371" name="Picture 11" descr="Картинка 104 из 153">
            <a:hlinkClick r:id="rId4"/>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698046" y="1268759"/>
            <a:ext cx="4230054" cy="531015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15365"/>
                                        </p:tgtEl>
                                        <p:attrNameLst>
                                          <p:attrName>style.visibility</p:attrName>
                                        </p:attrNameLst>
                                      </p:cBhvr>
                                      <p:to>
                                        <p:strVal val="visible"/>
                                      </p:to>
                                    </p:set>
                                    <p:animEffect transition="in" filter="strips(downLeft)">
                                      <p:cBhvr>
                                        <p:cTn id="7" dur="3000"/>
                                        <p:tgtEl>
                                          <p:spTgt spid="15365"/>
                                        </p:tgtEl>
                                      </p:cBhvr>
                                    </p:animEffect>
                                  </p:childTnLst>
                                </p:cTn>
                              </p:par>
                            </p:childTnLst>
                          </p:cTn>
                        </p:par>
                        <p:par>
                          <p:cTn id="8" fill="hold" nodeType="afterGroup">
                            <p:stCondLst>
                              <p:cond delay="3000"/>
                            </p:stCondLst>
                            <p:childTnLst>
                              <p:par>
                                <p:cTn id="9" presetID="18" presetClass="entr" presetSubtype="12" fill="hold" nodeType="afterEffect">
                                  <p:stCondLst>
                                    <p:cond delay="0"/>
                                  </p:stCondLst>
                                  <p:childTnLst>
                                    <p:set>
                                      <p:cBhvr>
                                        <p:cTn id="10" dur="1" fill="hold">
                                          <p:stCondLst>
                                            <p:cond delay="0"/>
                                          </p:stCondLst>
                                        </p:cTn>
                                        <p:tgtEl>
                                          <p:spTgt spid="15371"/>
                                        </p:tgtEl>
                                        <p:attrNameLst>
                                          <p:attrName>style.visibility</p:attrName>
                                        </p:attrNameLst>
                                      </p:cBhvr>
                                      <p:to>
                                        <p:strVal val="visible"/>
                                      </p:to>
                                    </p:set>
                                    <p:animEffect transition="in" filter="strips(downLeft)">
                                      <p:cBhvr>
                                        <p:cTn id="11" dur="3000"/>
                                        <p:tgtEl>
                                          <p:spTgt spid="153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ru-RU" altLang="ru-RU"/>
              <a:t> </a:t>
            </a:r>
          </a:p>
        </p:txBody>
      </p:sp>
      <p:sp>
        <p:nvSpPr>
          <p:cNvPr id="16387" name="Rectangle 3"/>
          <p:cNvSpPr>
            <a:spLocks noGrp="1" noChangeArrowheads="1"/>
          </p:cNvSpPr>
          <p:nvPr>
            <p:ph type="body" idx="1"/>
          </p:nvPr>
        </p:nvSpPr>
        <p:spPr/>
        <p:txBody>
          <a:bodyPr/>
          <a:lstStyle/>
          <a:p>
            <a:pPr>
              <a:buFontTx/>
              <a:buNone/>
            </a:pPr>
            <a:r>
              <a:rPr lang="ru-RU" altLang="ru-RU"/>
              <a:t> </a:t>
            </a:r>
          </a:p>
          <a:p>
            <a:r>
              <a:rPr lang="ru-RU" altLang="ru-RU"/>
              <a:t>Рельефная резьба характерна тем, что элементы резьбы находятся выше фона или на одном уровне с ним. Как правило, в этой технике выполняются все резные </a:t>
            </a:r>
            <a:r>
              <a:rPr lang="ru-RU" altLang="ru-RU">
                <a:hlinkClick r:id="rId2" tooltip="Панно"/>
              </a:rPr>
              <a:t>панно</a:t>
            </a:r>
            <a:r>
              <a:rPr lang="ru-RU" altLang="ru-RU"/>
              <a:t>. Выделяют несколько подвидов такой резьбы</a:t>
            </a:r>
          </a:p>
        </p:txBody>
      </p:sp>
      <p:sp>
        <p:nvSpPr>
          <p:cNvPr id="16388" name="WordArt 4"/>
          <p:cNvSpPr>
            <a:spLocks noChangeArrowheads="1" noChangeShapeType="1" noTextEdit="1"/>
          </p:cNvSpPr>
          <p:nvPr/>
        </p:nvSpPr>
        <p:spPr bwMode="auto">
          <a:xfrm>
            <a:off x="1042988" y="620713"/>
            <a:ext cx="6913562" cy="523875"/>
          </a:xfrm>
          <a:prstGeom prst="rect">
            <a:avLst/>
          </a:prstGeom>
        </p:spPr>
        <p:txBody>
          <a:bodyPr wrap="none" fromWordArt="1">
            <a:prstTxWarp prst="textPlain">
              <a:avLst>
                <a:gd name="adj" fmla="val 50000"/>
              </a:avLst>
            </a:prstTxWarp>
          </a:bodyPr>
          <a:lstStyle/>
          <a:p>
            <a:pPr algn="ctr"/>
            <a:r>
              <a:rPr lang="ru-RU" sz="3600" kern="10">
                <a:ln w="12700">
                  <a:solidFill>
                    <a:srgbClr val="3333CC"/>
                  </a:solidFill>
                  <a:round/>
                  <a:headEnd/>
                  <a:tailEnd/>
                </a:ln>
                <a:solidFill>
                  <a:srgbClr val="B2B2B2">
                    <a:alpha val="50000"/>
                  </a:srgbClr>
                </a:solidFill>
                <a:effectLst>
                  <a:outerShdw dist="45791" dir="2021404" algn="ctr" rotWithShape="0">
                    <a:srgbClr val="9999FF"/>
                  </a:outerShdw>
                </a:effectLst>
                <a:cs typeface="Arial" panose="020B0604020202020204" pitchFamily="34" charset="0"/>
              </a:rPr>
              <a:t>Рельефная резьба</a:t>
            </a:r>
          </a:p>
        </p:txBody>
      </p:sp>
      <p:pic>
        <p:nvPicPr>
          <p:cNvPr id="16390" name="i-main-pic" descr="Картинка 22 из 9746">
            <a:hlinkClick r:id="rId3"/>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rot="19180392">
            <a:off x="5383450" y="1389935"/>
            <a:ext cx="2109415" cy="5176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1" name="i-main-pic" descr="Картинка 22 из 9746">
            <a:hlinkClick r:id="rId5"/>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200008" y="1322398"/>
            <a:ext cx="3959225" cy="364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animEffect transition="in" filter="wheel(4)">
                                      <p:cBhvr>
                                        <p:cTn id="7" dur="2000"/>
                                        <p:tgtEl>
                                          <p:spTgt spid="1638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1" presetClass="entr" presetSubtype="4" fill="hold" grpId="0" nodeType="clickEffect">
                                  <p:stCondLst>
                                    <p:cond delay="0"/>
                                  </p:stCondLst>
                                  <p:childTnLst>
                                    <p:set>
                                      <p:cBhvr>
                                        <p:cTn id="11" dur="1" fill="hold">
                                          <p:stCondLst>
                                            <p:cond delay="0"/>
                                          </p:stCondLst>
                                        </p:cTn>
                                        <p:tgtEl>
                                          <p:spTgt spid="16387">
                                            <p:txEl>
                                              <p:pRg st="1" end="1"/>
                                            </p:txEl>
                                          </p:spTgt>
                                        </p:tgtEl>
                                        <p:attrNameLst>
                                          <p:attrName>style.visibility</p:attrName>
                                        </p:attrNameLst>
                                      </p:cBhvr>
                                      <p:to>
                                        <p:strVal val="visible"/>
                                      </p:to>
                                    </p:set>
                                    <p:animEffect transition="in" filter="wheel(4)">
                                      <p:cBhvr>
                                        <p:cTn id="12" dur="2000"/>
                                        <p:tgtEl>
                                          <p:spTgt spid="16387">
                                            <p:txEl>
                                              <p:pRg st="1" end="1"/>
                                            </p:txEl>
                                          </p:spTgt>
                                        </p:tgtEl>
                                      </p:cBhvr>
                                    </p:animEffect>
                                  </p:childTnLst>
                                </p:cTn>
                              </p:par>
                            </p:childTnLst>
                          </p:cTn>
                        </p:par>
                        <p:par>
                          <p:cTn id="13" fill="hold" nodeType="afterGroup">
                            <p:stCondLst>
                              <p:cond delay="2000"/>
                            </p:stCondLst>
                            <p:childTnLst>
                              <p:par>
                                <p:cTn id="14" presetID="8" presetClass="entr" presetSubtype="16" fill="hold" nodeType="afterEffect">
                                  <p:stCondLst>
                                    <p:cond delay="0"/>
                                  </p:stCondLst>
                                  <p:childTnLst>
                                    <p:set>
                                      <p:cBhvr>
                                        <p:cTn id="15" dur="1" fill="hold">
                                          <p:stCondLst>
                                            <p:cond delay="0"/>
                                          </p:stCondLst>
                                        </p:cTn>
                                        <p:tgtEl>
                                          <p:spTgt spid="16390"/>
                                        </p:tgtEl>
                                        <p:attrNameLst>
                                          <p:attrName>style.visibility</p:attrName>
                                        </p:attrNameLst>
                                      </p:cBhvr>
                                      <p:to>
                                        <p:strVal val="visible"/>
                                      </p:to>
                                    </p:set>
                                    <p:animEffect transition="in" filter="diamond(in)">
                                      <p:cBhvr>
                                        <p:cTn id="16" dur="2000"/>
                                        <p:tgtEl>
                                          <p:spTgt spid="16390"/>
                                        </p:tgtEl>
                                      </p:cBhvr>
                                    </p:animEffect>
                                  </p:childTnLst>
                                </p:cTn>
                              </p:par>
                            </p:childTnLst>
                          </p:cTn>
                        </p:par>
                        <p:par>
                          <p:cTn id="17" fill="hold" nodeType="afterGroup">
                            <p:stCondLst>
                              <p:cond delay="4000"/>
                            </p:stCondLst>
                            <p:childTnLst>
                              <p:par>
                                <p:cTn id="18" presetID="8" presetClass="entr" presetSubtype="16" fill="hold" nodeType="afterEffect">
                                  <p:stCondLst>
                                    <p:cond delay="0"/>
                                  </p:stCondLst>
                                  <p:childTnLst>
                                    <p:set>
                                      <p:cBhvr>
                                        <p:cTn id="19" dur="1" fill="hold">
                                          <p:stCondLst>
                                            <p:cond delay="0"/>
                                          </p:stCondLst>
                                        </p:cTn>
                                        <p:tgtEl>
                                          <p:spTgt spid="16391"/>
                                        </p:tgtEl>
                                        <p:attrNameLst>
                                          <p:attrName>style.visibility</p:attrName>
                                        </p:attrNameLst>
                                      </p:cBhvr>
                                      <p:to>
                                        <p:strVal val="visible"/>
                                      </p:to>
                                    </p:set>
                                    <p:animEffect transition="in" filter="diamond(in)">
                                      <p:cBhvr>
                                        <p:cTn id="20" dur="2000"/>
                                        <p:tgtEl>
                                          <p:spTgt spid="163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ru-RU" altLang="ru-RU"/>
              <a:t> </a:t>
            </a:r>
          </a:p>
        </p:txBody>
      </p:sp>
      <p:sp>
        <p:nvSpPr>
          <p:cNvPr id="17411" name="Rectangle 3"/>
          <p:cNvSpPr>
            <a:spLocks noGrp="1" noChangeArrowheads="1"/>
          </p:cNvSpPr>
          <p:nvPr>
            <p:ph type="body" idx="1"/>
          </p:nvPr>
        </p:nvSpPr>
        <p:spPr/>
        <p:txBody>
          <a:bodyPr/>
          <a:lstStyle/>
          <a:p>
            <a:pPr>
              <a:buFontTx/>
              <a:buNone/>
            </a:pPr>
            <a:endParaRPr lang="ru-RU" altLang="ru-RU" sz="2800"/>
          </a:p>
          <a:p>
            <a:r>
              <a:rPr lang="ru-RU" altLang="ru-RU" sz="2800"/>
              <a:t>Отличительная особенность — наличие </a:t>
            </a:r>
            <a:r>
              <a:rPr lang="ru-RU" altLang="ru-RU" sz="2800">
                <a:hlinkClick r:id="rId2" tooltip="Скульптура"/>
              </a:rPr>
              <a:t>скульптуры</a:t>
            </a:r>
            <a:r>
              <a:rPr lang="ru-RU" altLang="ru-RU" sz="2800"/>
              <a:t> — изображения отдельных фигур (или групп фигур) людей, животных, птиц или других объектов. Фактически, является самым сложным видом резьбы, поскольку требует от резчика объёмного видения фигуры, чувства перспективы, сохранения пропорций. Отдельным подвидом её считается </a:t>
            </a:r>
            <a:r>
              <a:rPr lang="ru-RU" altLang="ru-RU" sz="2800" b="1">
                <a:hlinkClick r:id="rId3" tooltip="Богородская резьба"/>
              </a:rPr>
              <a:t>богородская резьба</a:t>
            </a:r>
            <a:r>
              <a:rPr lang="ru-RU" altLang="ru-RU" sz="2800"/>
              <a:t>.</a:t>
            </a:r>
          </a:p>
        </p:txBody>
      </p:sp>
      <p:sp>
        <p:nvSpPr>
          <p:cNvPr id="17412" name="WordArt 4"/>
          <p:cNvSpPr>
            <a:spLocks noChangeArrowheads="1" noChangeShapeType="1" noTextEdit="1"/>
          </p:cNvSpPr>
          <p:nvPr/>
        </p:nvSpPr>
        <p:spPr bwMode="auto">
          <a:xfrm>
            <a:off x="684213" y="188913"/>
            <a:ext cx="7775575" cy="1079500"/>
          </a:xfrm>
          <a:prstGeom prst="rect">
            <a:avLst/>
          </a:prstGeom>
        </p:spPr>
        <p:txBody>
          <a:bodyPr wrap="none" fromWordArt="1">
            <a:prstTxWarp prst="textPlain">
              <a:avLst>
                <a:gd name="adj" fmla="val 50000"/>
              </a:avLst>
            </a:prstTxWarp>
          </a:bodyPr>
          <a:lstStyle/>
          <a:p>
            <a:pPr algn="ctr"/>
            <a:r>
              <a:rPr lang="ru-RU" sz="3600" kern="10">
                <a:ln w="12700">
                  <a:solidFill>
                    <a:srgbClr val="3333CC"/>
                  </a:solidFill>
                  <a:round/>
                  <a:headEnd/>
                  <a:tailEnd/>
                </a:ln>
                <a:solidFill>
                  <a:srgbClr val="B2B2B2">
                    <a:alpha val="50000"/>
                  </a:srgbClr>
                </a:solidFill>
                <a:effectLst>
                  <a:outerShdw dist="45791" dir="2021404" algn="ctr" rotWithShape="0">
                    <a:srgbClr val="9999FF"/>
                  </a:outerShdw>
                </a:effectLst>
                <a:cs typeface="Arial" panose="020B0604020202020204" pitchFamily="34" charset="0"/>
              </a:rPr>
              <a:t>Скульптурная резьба</a:t>
            </a:r>
          </a:p>
        </p:txBody>
      </p:sp>
      <p:pic>
        <p:nvPicPr>
          <p:cNvPr id="17413" name="Picture 5" descr="Красивая резьба по дереву (19 фото)"/>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63185" y="1294316"/>
            <a:ext cx="2483768" cy="3311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4" name="Picture 6" descr="Красивая резьба по дереву (19 фото)">
            <a:hlinkClick r:id="rId5"/>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463605" y="1450975"/>
            <a:ext cx="3419872" cy="2564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5" name="Picture 7" descr="Красивая резьба по дереву (19 фото)">
            <a:hlinkClick r:id="rId5"/>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1979712" y="3870236"/>
            <a:ext cx="3784471" cy="2839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17412"/>
                                        </p:tgtEl>
                                        <p:attrNameLst>
                                          <p:attrName>style.visibility</p:attrName>
                                        </p:attrNameLst>
                                      </p:cBhvr>
                                      <p:to>
                                        <p:strVal val="visible"/>
                                      </p:to>
                                    </p:set>
                                    <p:animEffect transition="in" filter="barn(inHorizontal)">
                                      <p:cBhvr>
                                        <p:cTn id="7" dur="500"/>
                                        <p:tgtEl>
                                          <p:spTgt spid="1741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7411">
                                            <p:txEl>
                                              <p:pRg st="1" end="1"/>
                                            </p:txEl>
                                          </p:spTgt>
                                        </p:tgtEl>
                                        <p:attrNameLst>
                                          <p:attrName>style.visibility</p:attrName>
                                        </p:attrNameLst>
                                      </p:cBhvr>
                                      <p:to>
                                        <p:strVal val="visible"/>
                                      </p:to>
                                    </p:set>
                                    <p:animEffect transition="in" filter="checkerboard(across)">
                                      <p:cBhvr>
                                        <p:cTn id="12" dur="2000"/>
                                        <p:tgtEl>
                                          <p:spTgt spid="1741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1" presetClass="entr" presetSubtype="4" fill="hold" nodeType="clickEffect">
                                  <p:stCondLst>
                                    <p:cond delay="0"/>
                                  </p:stCondLst>
                                  <p:childTnLst>
                                    <p:set>
                                      <p:cBhvr>
                                        <p:cTn id="16" dur="1" fill="hold">
                                          <p:stCondLst>
                                            <p:cond delay="0"/>
                                          </p:stCondLst>
                                        </p:cTn>
                                        <p:tgtEl>
                                          <p:spTgt spid="17413"/>
                                        </p:tgtEl>
                                        <p:attrNameLst>
                                          <p:attrName>style.visibility</p:attrName>
                                        </p:attrNameLst>
                                      </p:cBhvr>
                                      <p:to>
                                        <p:strVal val="visible"/>
                                      </p:to>
                                    </p:set>
                                    <p:animEffect transition="in" filter="wheel(4)">
                                      <p:cBhvr>
                                        <p:cTn id="17" dur="2000"/>
                                        <p:tgtEl>
                                          <p:spTgt spid="17413"/>
                                        </p:tgtEl>
                                      </p:cBhvr>
                                    </p:animEffect>
                                  </p:childTnLst>
                                </p:cTn>
                              </p:par>
                            </p:childTnLst>
                          </p:cTn>
                        </p:par>
                        <p:par>
                          <p:cTn id="18" fill="hold" nodeType="afterGroup">
                            <p:stCondLst>
                              <p:cond delay="2000"/>
                            </p:stCondLst>
                            <p:childTnLst>
                              <p:par>
                                <p:cTn id="19" presetID="21" presetClass="entr" presetSubtype="4" fill="hold" nodeType="afterEffect">
                                  <p:stCondLst>
                                    <p:cond delay="0"/>
                                  </p:stCondLst>
                                  <p:childTnLst>
                                    <p:set>
                                      <p:cBhvr>
                                        <p:cTn id="20" dur="1" fill="hold">
                                          <p:stCondLst>
                                            <p:cond delay="0"/>
                                          </p:stCondLst>
                                        </p:cTn>
                                        <p:tgtEl>
                                          <p:spTgt spid="17414"/>
                                        </p:tgtEl>
                                        <p:attrNameLst>
                                          <p:attrName>style.visibility</p:attrName>
                                        </p:attrNameLst>
                                      </p:cBhvr>
                                      <p:to>
                                        <p:strVal val="visible"/>
                                      </p:to>
                                    </p:set>
                                    <p:animEffect transition="in" filter="wheel(4)">
                                      <p:cBhvr>
                                        <p:cTn id="21" dur="2000"/>
                                        <p:tgtEl>
                                          <p:spTgt spid="17414"/>
                                        </p:tgtEl>
                                      </p:cBhvr>
                                    </p:animEffect>
                                  </p:childTnLst>
                                </p:cTn>
                              </p:par>
                            </p:childTnLst>
                          </p:cTn>
                        </p:par>
                        <p:par>
                          <p:cTn id="22" fill="hold" nodeType="afterGroup">
                            <p:stCondLst>
                              <p:cond delay="4000"/>
                            </p:stCondLst>
                            <p:childTnLst>
                              <p:par>
                                <p:cTn id="23" presetID="21" presetClass="entr" presetSubtype="4" fill="hold" nodeType="afterEffect">
                                  <p:stCondLst>
                                    <p:cond delay="0"/>
                                  </p:stCondLst>
                                  <p:childTnLst>
                                    <p:set>
                                      <p:cBhvr>
                                        <p:cTn id="24" dur="1" fill="hold">
                                          <p:stCondLst>
                                            <p:cond delay="0"/>
                                          </p:stCondLst>
                                        </p:cTn>
                                        <p:tgtEl>
                                          <p:spTgt spid="17415"/>
                                        </p:tgtEl>
                                        <p:attrNameLst>
                                          <p:attrName>style.visibility</p:attrName>
                                        </p:attrNameLst>
                                      </p:cBhvr>
                                      <p:to>
                                        <p:strVal val="visible"/>
                                      </p:to>
                                    </p:set>
                                    <p:animEffect transition="in" filter="wheel(4)">
                                      <p:cBhvr>
                                        <p:cTn id="25" dur="2000"/>
                                        <p:tgtEl>
                                          <p:spTgt spid="174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p:bldP spid="1741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ru-RU" altLang="ru-RU"/>
              <a:t> </a:t>
            </a:r>
          </a:p>
        </p:txBody>
      </p:sp>
      <p:sp>
        <p:nvSpPr>
          <p:cNvPr id="18435" name="Rectangle 3"/>
          <p:cNvSpPr>
            <a:spLocks noGrp="1" noChangeArrowheads="1"/>
          </p:cNvSpPr>
          <p:nvPr>
            <p:ph type="body" idx="1"/>
          </p:nvPr>
        </p:nvSpPr>
        <p:spPr/>
        <p:txBody>
          <a:bodyPr/>
          <a:lstStyle/>
          <a:p>
            <a:r>
              <a:rPr lang="ru-RU" altLang="ru-RU"/>
              <a:t> </a:t>
            </a:r>
          </a:p>
        </p:txBody>
      </p:sp>
      <p:pic>
        <p:nvPicPr>
          <p:cNvPr id="18439" name="Picture 7" descr="Картинка 44 из 330">
            <a:hlinkClick r:id="rId2"/>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582469" y="3275758"/>
            <a:ext cx="4286250" cy="3067050"/>
          </a:xfrm>
          <a:prstGeom prst="rect">
            <a:avLst/>
          </a:prstGeom>
          <a:noFill/>
          <a:extLst>
            <a:ext uri="{909E8E84-426E-40DD-AFC4-6F175D3DCCD1}">
              <a14:hiddenFill xmlns:a14="http://schemas.microsoft.com/office/drawing/2010/main">
                <a:solidFill>
                  <a:srgbClr val="FFFFFF"/>
                </a:solidFill>
              </a14:hiddenFill>
            </a:ext>
          </a:extLst>
        </p:spPr>
      </p:pic>
      <p:pic>
        <p:nvPicPr>
          <p:cNvPr id="18441" name="Picture 9" descr="Картинка 54 из 330">
            <a:hlinkClick r:id="rId4"/>
          </p:cNvPr>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539552" y="476672"/>
            <a:ext cx="3960440" cy="43924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nodeType="afterEffect">
                                  <p:stCondLst>
                                    <p:cond delay="0"/>
                                  </p:stCondLst>
                                  <p:childTnLst>
                                    <p:set>
                                      <p:cBhvr>
                                        <p:cTn id="6" dur="1" fill="hold">
                                          <p:stCondLst>
                                            <p:cond delay="0"/>
                                          </p:stCondLst>
                                        </p:cTn>
                                        <p:tgtEl>
                                          <p:spTgt spid="18439"/>
                                        </p:tgtEl>
                                        <p:attrNameLst>
                                          <p:attrName>style.visibility</p:attrName>
                                        </p:attrNameLst>
                                      </p:cBhvr>
                                      <p:to>
                                        <p:strVal val="visible"/>
                                      </p:to>
                                    </p:set>
                                    <p:animEffect transition="in" filter="wipe(down)">
                                      <p:cBhvr>
                                        <p:cTn id="7" dur="3000"/>
                                        <p:tgtEl>
                                          <p:spTgt spid="18439"/>
                                        </p:tgtEl>
                                      </p:cBhvr>
                                    </p:animEffect>
                                  </p:childTnLst>
                                </p:cTn>
                              </p:par>
                            </p:childTnLst>
                          </p:cTn>
                        </p:par>
                        <p:par>
                          <p:cTn id="8" fill="hold" nodeType="afterGroup">
                            <p:stCondLst>
                              <p:cond delay="3000"/>
                            </p:stCondLst>
                            <p:childTnLst>
                              <p:par>
                                <p:cTn id="9" presetID="22" presetClass="entr" presetSubtype="4" fill="hold" nodeType="afterEffect">
                                  <p:stCondLst>
                                    <p:cond delay="0"/>
                                  </p:stCondLst>
                                  <p:childTnLst>
                                    <p:set>
                                      <p:cBhvr>
                                        <p:cTn id="10" dur="1" fill="hold">
                                          <p:stCondLst>
                                            <p:cond delay="0"/>
                                          </p:stCondLst>
                                        </p:cTn>
                                        <p:tgtEl>
                                          <p:spTgt spid="18441"/>
                                        </p:tgtEl>
                                        <p:attrNameLst>
                                          <p:attrName>style.visibility</p:attrName>
                                        </p:attrNameLst>
                                      </p:cBhvr>
                                      <p:to>
                                        <p:strVal val="visible"/>
                                      </p:to>
                                    </p:set>
                                    <p:animEffect transition="in" filter="wipe(down)">
                                      <p:cBhvr>
                                        <p:cTn id="11" dur="3000"/>
                                        <p:tgtEl>
                                          <p:spTgt spid="184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endParaRPr lang="ru-RU" altLang="ru-RU"/>
          </a:p>
        </p:txBody>
      </p:sp>
      <p:pic>
        <p:nvPicPr>
          <p:cNvPr id="19459" name="Picture 3"/>
          <p:cNvPicPr>
            <a:picLocks noChangeAspect="1" noChangeArrowheads="1"/>
          </p:cNvPicPr>
          <p:nvPr>
            <p:ph type="body" idx="1"/>
          </p:nvPr>
        </p:nvPicPr>
        <p:blipFill>
          <a:blip r:embed="rId2" cstate="email">
            <a:extLst>
              <a:ext uri="{28A0092B-C50C-407E-A947-70E740481C1C}">
                <a14:useLocalDpi xmlns:a14="http://schemas.microsoft.com/office/drawing/2010/main"/>
              </a:ext>
            </a:extLst>
          </a:blip>
          <a:srcRect/>
          <a:stretch>
            <a:fillRect/>
          </a:stretch>
        </p:blipFill>
        <p:spPr>
          <a:xfrm>
            <a:off x="212224" y="836712"/>
            <a:ext cx="4036123" cy="2513495"/>
          </a:xfrm>
        </p:spPr>
      </p:pic>
      <p:pic>
        <p:nvPicPr>
          <p:cNvPr id="19460"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667267" y="2320200"/>
            <a:ext cx="5167675" cy="3875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464" name="Picture 8" descr="https://kelohouse.ru/images/dom114/160x127x23.jpg.pagespeed.ic.KhsmNFvHx1.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42517" y="3789040"/>
            <a:ext cx="2758693" cy="218971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19459"/>
                                        </p:tgtEl>
                                        <p:attrNameLst>
                                          <p:attrName>style.visibility</p:attrName>
                                        </p:attrNameLst>
                                      </p:cBhvr>
                                      <p:to>
                                        <p:strVal val="visible"/>
                                      </p:to>
                                    </p:set>
                                    <p:animEffect transition="in" filter="wheel(4)">
                                      <p:cBhvr>
                                        <p:cTn id="7" dur="500"/>
                                        <p:tgtEl>
                                          <p:spTgt spid="19459"/>
                                        </p:tgtEl>
                                      </p:cBhvr>
                                    </p:animEffect>
                                  </p:childTnLst>
                                </p:cTn>
                              </p:par>
                            </p:childTnLst>
                          </p:cTn>
                        </p:par>
                        <p:par>
                          <p:cTn id="8" fill="hold">
                            <p:stCondLst>
                              <p:cond delay="500"/>
                            </p:stCondLst>
                            <p:childTnLst>
                              <p:par>
                                <p:cTn id="9" presetID="21" presetClass="entr" presetSubtype="4" fill="hold" nodeType="afterEffect">
                                  <p:stCondLst>
                                    <p:cond delay="0"/>
                                  </p:stCondLst>
                                  <p:childTnLst>
                                    <p:set>
                                      <p:cBhvr>
                                        <p:cTn id="10" dur="1" fill="hold">
                                          <p:stCondLst>
                                            <p:cond delay="0"/>
                                          </p:stCondLst>
                                        </p:cTn>
                                        <p:tgtEl>
                                          <p:spTgt spid="19460"/>
                                        </p:tgtEl>
                                        <p:attrNameLst>
                                          <p:attrName>style.visibility</p:attrName>
                                        </p:attrNameLst>
                                      </p:cBhvr>
                                      <p:to>
                                        <p:strVal val="visible"/>
                                      </p:to>
                                    </p:set>
                                    <p:animEffect transition="in" filter="wheel(4)">
                                      <p:cBhvr>
                                        <p:cTn id="11" dur="500"/>
                                        <p:tgtEl>
                                          <p:spTgt spid="194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2" name="Picture 12" descr="http://www.rezbaderevo.ru/sites/default/files/images/w_111876_1.jpe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55575" y="332656"/>
            <a:ext cx="4416425" cy="3312319"/>
          </a:xfrm>
          <a:prstGeom prst="rect">
            <a:avLst/>
          </a:prstGeom>
          <a:noFill/>
          <a:extLst>
            <a:ext uri="{909E8E84-426E-40DD-AFC4-6F175D3DCCD1}">
              <a14:hiddenFill xmlns:a14="http://schemas.microsoft.com/office/drawing/2010/main">
                <a:solidFill>
                  <a:srgbClr val="FFFFFF"/>
                </a:solidFill>
              </a14:hiddenFill>
            </a:ext>
          </a:extLst>
        </p:spPr>
      </p:pic>
      <p:pic>
        <p:nvPicPr>
          <p:cNvPr id="3" name="Рисунок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427984" y="3644975"/>
            <a:ext cx="4542945" cy="3056728"/>
          </a:xfrm>
          <a:prstGeom prst="rect">
            <a:avLst/>
          </a:prstGeom>
        </p:spPr>
      </p:pic>
      <p:sp>
        <p:nvSpPr>
          <p:cNvPr id="4" name="Заголовок 3"/>
          <p:cNvSpPr>
            <a:spLocks noGrp="1"/>
          </p:cNvSpPr>
          <p:nvPr>
            <p:ph type="title"/>
          </p:nvPr>
        </p:nvSpPr>
        <p:spPr/>
        <p:txBody>
          <a:bodyPr/>
          <a:lstStyle/>
          <a:p>
            <a:endParaRPr lang="ru-RU"/>
          </a:p>
        </p:txBody>
      </p:sp>
    </p:spTree>
  </p:cSld>
  <p:clrMapOvr>
    <a:masterClrMapping/>
  </p:clrMapOvr>
  <p:transition spd="slow">
    <p:zo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ru-RU" altLang="ru-RU" sz="4000">
                <a:solidFill>
                  <a:srgbClr val="0000FF"/>
                </a:solidFill>
              </a:rPr>
              <a:t>Азбука геометрической резьбы.</a:t>
            </a:r>
          </a:p>
        </p:txBody>
      </p:sp>
      <p:sp>
        <p:nvSpPr>
          <p:cNvPr id="21507" name="Rectangle 3"/>
          <p:cNvSpPr>
            <a:spLocks noGrp="1" noChangeArrowheads="1"/>
          </p:cNvSpPr>
          <p:nvPr>
            <p:ph type="body" idx="1"/>
          </p:nvPr>
        </p:nvSpPr>
        <p:spPr/>
        <p:txBody>
          <a:bodyPr/>
          <a:lstStyle/>
          <a:p>
            <a:endParaRPr lang="ru-RU" altLang="ru-RU"/>
          </a:p>
        </p:txBody>
      </p:sp>
      <p:pic>
        <p:nvPicPr>
          <p:cNvPr id="21509" name="Picture 5" descr="Картинка 62 из 330">
            <a:hlinkClick r:id="rId2"/>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50625" y="1268413"/>
            <a:ext cx="3174751" cy="4389165"/>
          </a:xfrm>
          <a:prstGeom prst="rect">
            <a:avLst/>
          </a:prstGeom>
          <a:noFill/>
          <a:extLst>
            <a:ext uri="{909E8E84-426E-40DD-AFC4-6F175D3DCCD1}">
              <a14:hiddenFill xmlns:a14="http://schemas.microsoft.com/office/drawing/2010/main">
                <a:solidFill>
                  <a:srgbClr val="FFFFFF"/>
                </a:solidFill>
              </a14:hiddenFill>
            </a:ext>
          </a:extLst>
        </p:spPr>
      </p:pic>
      <p:pic>
        <p:nvPicPr>
          <p:cNvPr id="21511" name="Picture 7" descr="Картинка 82 из 330">
            <a:hlinkClick r:id="rId4"/>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646688" y="1268413"/>
            <a:ext cx="3246487" cy="3960787"/>
          </a:xfrm>
          <a:prstGeom prst="rect">
            <a:avLst/>
          </a:prstGeom>
          <a:noFill/>
          <a:extLst>
            <a:ext uri="{909E8E84-426E-40DD-AFC4-6F175D3DCCD1}">
              <a14:hiddenFill xmlns:a14="http://schemas.microsoft.com/office/drawing/2010/main">
                <a:solidFill>
                  <a:srgbClr val="FFFFFF"/>
                </a:solidFill>
              </a14:hiddenFill>
            </a:ext>
          </a:extLst>
        </p:spPr>
      </p:pic>
      <p:pic>
        <p:nvPicPr>
          <p:cNvPr id="21513" name="Picture 9" descr="Картинка 118 из 330">
            <a:hlinkClick r:id="rId6"/>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2771800" y="3429000"/>
            <a:ext cx="3797421" cy="2972541"/>
          </a:xfrm>
          <a:prstGeom prst="rect">
            <a:avLst/>
          </a:prstGeom>
          <a:noFill/>
          <a:extLst>
            <a:ext uri="{909E8E84-426E-40DD-AFC4-6F175D3DCCD1}">
              <a14:hiddenFill xmlns:a14="http://schemas.microsoft.com/office/drawing/2010/main">
                <a:solidFill>
                  <a:srgbClr val="FFFFFF"/>
                </a:solidFill>
              </a14:hiddenFill>
            </a:ext>
          </a:extLst>
        </p:spPr>
      </p:pic>
      <p:sp>
        <p:nvSpPr>
          <p:cNvPr id="21514" name="WordArt 10"/>
          <p:cNvSpPr>
            <a:spLocks noChangeArrowheads="1" noChangeShapeType="1" noTextEdit="1"/>
          </p:cNvSpPr>
          <p:nvPr/>
        </p:nvSpPr>
        <p:spPr bwMode="auto">
          <a:xfrm>
            <a:off x="1789544" y="1677181"/>
            <a:ext cx="5295900" cy="1571625"/>
          </a:xfrm>
          <a:prstGeom prst="rect">
            <a:avLst/>
          </a:prstGeom>
        </p:spPr>
        <p:txBody>
          <a:bodyPr wrap="none" fromWordArt="1">
            <a:prstTxWarp prst="textPlain">
              <a:avLst>
                <a:gd name="adj" fmla="val 50000"/>
              </a:avLst>
            </a:prstTxWarp>
          </a:bodyPr>
          <a:lstStyle/>
          <a:p>
            <a:pPr algn="ctr"/>
            <a:r>
              <a:rPr lang="ru-RU" sz="3600" i="1" kern="10" dirty="0">
                <a:ln w="9525">
                  <a:solidFill>
                    <a:srgbClr val="000000"/>
                  </a:solidFill>
                  <a:round/>
                  <a:headEnd/>
                  <a:tailEnd/>
                </a:ln>
                <a:solidFill>
                  <a:srgbClr val="FF0000"/>
                </a:solidFill>
                <a:effectLst>
                  <a:outerShdw dist="35921" dir="2700000" algn="ctr" rotWithShape="0">
                    <a:srgbClr val="808080">
                      <a:alpha val="80000"/>
                    </a:srgbClr>
                  </a:outerShdw>
                </a:effectLst>
                <a:cs typeface="Arial" panose="020B0604020202020204" pitchFamily="34" charset="0"/>
              </a:rPr>
              <a:t>Практическая работа : </a:t>
            </a:r>
          </a:p>
          <a:p>
            <a:pPr algn="ctr"/>
            <a:r>
              <a:rPr lang="ru-RU" sz="3600" i="1" kern="10" dirty="0">
                <a:ln w="9525">
                  <a:solidFill>
                    <a:srgbClr val="000000"/>
                  </a:solidFill>
                  <a:round/>
                  <a:headEnd/>
                  <a:tailEnd/>
                </a:ln>
                <a:solidFill>
                  <a:srgbClr val="FF0000"/>
                </a:solidFill>
                <a:effectLst>
                  <a:outerShdw dist="35921" dir="2700000" algn="ctr" rotWithShape="0">
                    <a:srgbClr val="808080">
                      <a:alpha val="80000"/>
                    </a:srgbClr>
                  </a:outerShdw>
                </a:effectLst>
                <a:cs typeface="Arial" panose="020B0604020202020204" pitchFamily="34" charset="0"/>
              </a:rPr>
              <a:t>эскиз геометрической </a:t>
            </a:r>
          </a:p>
          <a:p>
            <a:pPr algn="ctr"/>
            <a:r>
              <a:rPr lang="ru-RU" sz="3600" i="1" kern="10" dirty="0">
                <a:ln w="9525">
                  <a:solidFill>
                    <a:srgbClr val="000000"/>
                  </a:solidFill>
                  <a:round/>
                  <a:headEnd/>
                  <a:tailEnd/>
                </a:ln>
                <a:solidFill>
                  <a:srgbClr val="FF0000"/>
                </a:solidFill>
                <a:effectLst>
                  <a:outerShdw dist="35921" dir="2700000" algn="ctr" rotWithShape="0">
                    <a:srgbClr val="808080">
                      <a:alpha val="80000"/>
                    </a:srgbClr>
                  </a:outerShdw>
                </a:effectLst>
                <a:cs typeface="Arial" panose="020B0604020202020204" pitchFamily="34" charset="0"/>
              </a:rPr>
              <a:t>резьбы по дереву</a:t>
            </a: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21509"/>
                                        </p:tgtEl>
                                        <p:attrNameLst>
                                          <p:attrName>style.visibility</p:attrName>
                                        </p:attrNameLst>
                                      </p:cBhvr>
                                      <p:to>
                                        <p:strVal val="visible"/>
                                      </p:to>
                                    </p:set>
                                    <p:animEffect transition="in" filter="strips(downLeft)">
                                      <p:cBhvr>
                                        <p:cTn id="7" dur="3000"/>
                                        <p:tgtEl>
                                          <p:spTgt spid="21509"/>
                                        </p:tgtEl>
                                      </p:cBhvr>
                                    </p:animEffect>
                                  </p:childTnLst>
                                </p:cTn>
                              </p:par>
                            </p:childTnLst>
                          </p:cTn>
                        </p:par>
                        <p:par>
                          <p:cTn id="8" fill="hold" nodeType="afterGroup">
                            <p:stCondLst>
                              <p:cond delay="3000"/>
                            </p:stCondLst>
                            <p:childTnLst>
                              <p:par>
                                <p:cTn id="9" presetID="18" presetClass="entr" presetSubtype="12" fill="hold" nodeType="afterEffect">
                                  <p:stCondLst>
                                    <p:cond delay="0"/>
                                  </p:stCondLst>
                                  <p:childTnLst>
                                    <p:set>
                                      <p:cBhvr>
                                        <p:cTn id="10" dur="1" fill="hold">
                                          <p:stCondLst>
                                            <p:cond delay="0"/>
                                          </p:stCondLst>
                                        </p:cTn>
                                        <p:tgtEl>
                                          <p:spTgt spid="21511"/>
                                        </p:tgtEl>
                                        <p:attrNameLst>
                                          <p:attrName>style.visibility</p:attrName>
                                        </p:attrNameLst>
                                      </p:cBhvr>
                                      <p:to>
                                        <p:strVal val="visible"/>
                                      </p:to>
                                    </p:set>
                                    <p:animEffect transition="in" filter="strips(downLeft)">
                                      <p:cBhvr>
                                        <p:cTn id="11" dur="3000"/>
                                        <p:tgtEl>
                                          <p:spTgt spid="21511"/>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4" presetClass="entr" presetSubtype="16" fill="hold" nodeType="clickEffect">
                                  <p:stCondLst>
                                    <p:cond delay="0"/>
                                  </p:stCondLst>
                                  <p:childTnLst>
                                    <p:set>
                                      <p:cBhvr>
                                        <p:cTn id="15" dur="1" fill="hold">
                                          <p:stCondLst>
                                            <p:cond delay="0"/>
                                          </p:stCondLst>
                                        </p:cTn>
                                        <p:tgtEl>
                                          <p:spTgt spid="21513"/>
                                        </p:tgtEl>
                                        <p:attrNameLst>
                                          <p:attrName>style.visibility</p:attrName>
                                        </p:attrNameLst>
                                      </p:cBhvr>
                                      <p:to>
                                        <p:strVal val="visible"/>
                                      </p:to>
                                    </p:set>
                                    <p:animEffect transition="in" filter="box(in)">
                                      <p:cBhvr>
                                        <p:cTn id="16" dur="500"/>
                                        <p:tgtEl>
                                          <p:spTgt spid="21513"/>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8" presetClass="entr" presetSubtype="16" fill="hold" grpId="0" nodeType="clickEffect">
                                  <p:stCondLst>
                                    <p:cond delay="0"/>
                                  </p:stCondLst>
                                  <p:childTnLst>
                                    <p:set>
                                      <p:cBhvr>
                                        <p:cTn id="20" dur="1" fill="hold">
                                          <p:stCondLst>
                                            <p:cond delay="0"/>
                                          </p:stCondLst>
                                        </p:cTn>
                                        <p:tgtEl>
                                          <p:spTgt spid="21514"/>
                                        </p:tgtEl>
                                        <p:attrNameLst>
                                          <p:attrName>style.visibility</p:attrName>
                                        </p:attrNameLst>
                                      </p:cBhvr>
                                      <p:to>
                                        <p:strVal val="visible"/>
                                      </p:to>
                                    </p:set>
                                    <p:animEffect transition="in" filter="diamond(in)">
                                      <p:cBhvr>
                                        <p:cTn id="21" dur="2000"/>
                                        <p:tgtEl>
                                          <p:spTgt spid="215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ru-RU" altLang="ru-RU"/>
              <a:t>  </a:t>
            </a:r>
          </a:p>
        </p:txBody>
      </p:sp>
      <p:pic>
        <p:nvPicPr>
          <p:cNvPr id="3077" name="Picture 5" descr="Красивая резьба по дереву (19 фото)"/>
          <p:cNvPicPr>
            <a:picLocks noChangeAspect="1" noChangeArrowheads="1"/>
          </p:cNvPicPr>
          <p:nvPr>
            <p:ph type="body" sz="half" idx="1"/>
          </p:nvPr>
        </p:nvPicPr>
        <p:blipFill>
          <a:blip r:embed="rId2" cstate="email">
            <a:extLst>
              <a:ext uri="{28A0092B-C50C-407E-A947-70E740481C1C}">
                <a14:useLocalDpi xmlns:a14="http://schemas.microsoft.com/office/drawing/2010/main"/>
              </a:ext>
            </a:extLst>
          </a:blip>
          <a:srcRect/>
          <a:stretch>
            <a:fillRect/>
          </a:stretch>
        </p:blipFill>
        <p:spPr>
          <a:xfrm>
            <a:off x="5003800" y="1417638"/>
            <a:ext cx="4140200" cy="51117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78" name="Rectangle 6"/>
          <p:cNvSpPr>
            <a:spLocks noGrp="1" noChangeArrowheads="1"/>
          </p:cNvSpPr>
          <p:nvPr>
            <p:ph type="body" sz="half" idx="2"/>
          </p:nvPr>
        </p:nvSpPr>
        <p:spPr>
          <a:xfrm>
            <a:off x="250825" y="1628775"/>
            <a:ext cx="4608513" cy="4525963"/>
          </a:xfrm>
        </p:spPr>
        <p:txBody>
          <a:bodyPr/>
          <a:lstStyle/>
          <a:p>
            <a:pPr>
              <a:lnSpc>
                <a:spcPct val="90000"/>
              </a:lnSpc>
            </a:pPr>
            <a:r>
              <a:rPr lang="ru-RU" altLang="ru-RU" sz="2400" b="1"/>
              <a:t>Резьба по дереву — вид </a:t>
            </a:r>
            <a:r>
              <a:rPr lang="ru-RU" altLang="ru-RU" sz="2400" b="1">
                <a:hlinkClick r:id="rId3" tooltip="Декоративно-прикладное искусство"/>
              </a:rPr>
              <a:t>декоративно-прикладного искусства</a:t>
            </a:r>
            <a:r>
              <a:rPr lang="ru-RU" altLang="ru-RU" sz="2400" b="1"/>
              <a:t> (также резьба является одним из видов художественной обработки дерева наряду с выпиливанием, токарным делом)</a:t>
            </a:r>
          </a:p>
          <a:p>
            <a:pPr>
              <a:lnSpc>
                <a:spcPct val="90000"/>
              </a:lnSpc>
            </a:pPr>
            <a:r>
              <a:rPr lang="ru-RU" altLang="ru-RU" sz="2400" b="1"/>
              <a:t>Строгой классификации не имеет, поскольку в одном и том же изделии могут сочетаться разные виды резьбы.</a:t>
            </a:r>
          </a:p>
        </p:txBody>
      </p:sp>
      <p:sp>
        <p:nvSpPr>
          <p:cNvPr id="3076" name="WordArt 4"/>
          <p:cNvSpPr>
            <a:spLocks noChangeArrowheads="1" noChangeShapeType="1" noTextEdit="1"/>
          </p:cNvSpPr>
          <p:nvPr/>
        </p:nvSpPr>
        <p:spPr bwMode="auto">
          <a:xfrm>
            <a:off x="1331913" y="333375"/>
            <a:ext cx="6264275" cy="88265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contourClr>
                <a:srgbClr val="FF0000"/>
              </a:contourClr>
            </a:sp3d>
          </a:bodyPr>
          <a:lstStyle/>
          <a:p>
            <a:pPr algn="ctr"/>
            <a:r>
              <a:rPr lang="ru-RU" sz="3600" kern="10">
                <a:ln w="9525">
                  <a:round/>
                  <a:headEnd/>
                  <a:tailEnd/>
                </a:ln>
                <a:solidFill>
                  <a:srgbClr val="FF0000">
                    <a:alpha val="75000"/>
                  </a:srgbClr>
                </a:solidFill>
                <a:cs typeface="Arial" panose="020B0604020202020204" pitchFamily="34" charset="0"/>
              </a:rPr>
              <a:t>Резьба по дереву</a:t>
            </a:r>
          </a:p>
        </p:txBody>
      </p:sp>
    </p:spTree>
  </p:cSld>
  <p:clrMapOvr>
    <a:masterClrMapping/>
  </p:clrMapOvr>
  <p:transition spd="slow">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ru-RU" altLang="ru-RU"/>
              <a:t> </a:t>
            </a:r>
          </a:p>
        </p:txBody>
      </p:sp>
      <p:sp>
        <p:nvSpPr>
          <p:cNvPr id="5123" name="Rectangle 3"/>
          <p:cNvSpPr>
            <a:spLocks noGrp="1" noChangeArrowheads="1"/>
          </p:cNvSpPr>
          <p:nvPr>
            <p:ph type="body" idx="1"/>
          </p:nvPr>
        </p:nvSpPr>
        <p:spPr/>
        <p:txBody>
          <a:bodyPr/>
          <a:lstStyle/>
          <a:p>
            <a:pPr>
              <a:lnSpc>
                <a:spcPct val="80000"/>
              </a:lnSpc>
            </a:pPr>
            <a:r>
              <a:rPr lang="ru-RU" altLang="ru-RU" sz="1800" b="1" dirty="0"/>
              <a:t>В русском народном творчестве издавна особое место занимала домовая резьба. Это нашло отражение в старинных песнях, былинах: " Во тёмном бору богатый дом стоит, весь убран, приукрашен", или "</a:t>
            </a:r>
            <a:r>
              <a:rPr lang="ru-RU" altLang="ru-RU" sz="1800" b="1" dirty="0" err="1"/>
              <a:t>Крыльчушко</a:t>
            </a:r>
            <a:r>
              <a:rPr lang="ru-RU" altLang="ru-RU" sz="1800" b="1" dirty="0"/>
              <a:t> красное, с точёными балясами, с переходами брусчатыми"! Деревянные узоры на русских избах как застывшая прекрасная музыка, как песня о любви к родному дому, к отчему краю.</a:t>
            </a:r>
          </a:p>
          <a:p>
            <a:pPr>
              <a:lnSpc>
                <a:spcPct val="80000"/>
              </a:lnSpc>
            </a:pPr>
            <a:r>
              <a:rPr lang="ru-RU" altLang="ru-RU" sz="1800" b="1" dirty="0"/>
              <a:t>Народные мастера, прекрасно понимая декоративную прелесть бревенчатой, рубленой стены, не стремились к излишеству орнаментации, не делали украшений там, где они не были оправданы конструкцией дома.</a:t>
            </a:r>
          </a:p>
          <a:p>
            <a:pPr>
              <a:lnSpc>
                <a:spcPct val="80000"/>
              </a:lnSpc>
            </a:pPr>
            <a:r>
              <a:rPr lang="ru-RU" altLang="ru-RU" sz="1800" b="1" dirty="0"/>
              <a:t>Деревянной резьбой украшали карнизы фронтонов, слуховые окна, фризовые доски, наличники и ставни окон, крыльцо, ворота, калитки. Она стала неизменной спутницей архитектуры крестьянского и городского жилища. И сейчас отчётливо видно пристрастие наших предков к украшению своего дома деревянным кружевом. Оно делало его ценным памятником архитектуры, в котором сочетались простота форм, естественность с разнообразием приёмов выполнения различных видов резьбы. </a:t>
            </a:r>
          </a:p>
        </p:txBody>
      </p:sp>
      <p:sp>
        <p:nvSpPr>
          <p:cNvPr id="5124" name="WordArt 4"/>
          <p:cNvSpPr>
            <a:spLocks noChangeArrowheads="1" noChangeShapeType="1" noTextEdit="1"/>
          </p:cNvSpPr>
          <p:nvPr/>
        </p:nvSpPr>
        <p:spPr bwMode="auto">
          <a:xfrm>
            <a:off x="1331913" y="620713"/>
            <a:ext cx="6272212" cy="523875"/>
          </a:xfrm>
          <a:prstGeom prst="rect">
            <a:avLst/>
          </a:prstGeom>
        </p:spPr>
        <p:txBody>
          <a:bodyPr wrap="none" fromWordArt="1">
            <a:prstTxWarp prst="textPlain">
              <a:avLst>
                <a:gd name="adj" fmla="val 50000"/>
              </a:avLst>
            </a:prstTxWarp>
          </a:bodyPr>
          <a:lstStyle/>
          <a:p>
            <a:pPr algn="ctr"/>
            <a:r>
              <a:rPr lang="ru-RU" sz="3600" kern="10">
                <a:ln w="12700">
                  <a:solidFill>
                    <a:srgbClr val="3333CC"/>
                  </a:solidFill>
                  <a:round/>
                  <a:headEnd/>
                  <a:tailEnd/>
                </a:ln>
                <a:solidFill>
                  <a:srgbClr val="800000">
                    <a:alpha val="77000"/>
                  </a:srgbClr>
                </a:solidFill>
                <a:effectLst>
                  <a:outerShdw dist="45791" dir="2021404" algn="ctr" rotWithShape="0">
                    <a:srgbClr val="9999FF"/>
                  </a:outerShdw>
                </a:effectLst>
                <a:cs typeface="Arial" panose="020B0604020202020204" pitchFamily="34" charset="0"/>
              </a:rPr>
              <a:t>История ремесла</a:t>
            </a:r>
          </a:p>
        </p:txBody>
      </p:sp>
    </p:spTree>
  </p:cSld>
  <p:clrMapOvr>
    <a:masterClrMapping/>
  </p:clrMapOvr>
  <p:transition spd="slow">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idx="1"/>
          </p:nvPr>
        </p:nvSpPr>
        <p:spPr>
          <a:xfrm>
            <a:off x="457200" y="333375"/>
            <a:ext cx="8229600" cy="5792788"/>
          </a:xfrm>
        </p:spPr>
        <p:txBody>
          <a:bodyPr/>
          <a:lstStyle/>
          <a:p>
            <a:pPr>
              <a:lnSpc>
                <a:spcPct val="80000"/>
              </a:lnSpc>
            </a:pPr>
            <a:r>
              <a:rPr lang="ru-RU" altLang="ru-RU" sz="2000" b="1" dirty="0"/>
              <a:t>Истоки русского народного искусства уходят в далёкое прошлое, обнаруживая, явные языческие корни.</a:t>
            </a:r>
          </a:p>
          <a:p>
            <a:pPr>
              <a:lnSpc>
                <a:spcPct val="80000"/>
              </a:lnSpc>
            </a:pPr>
            <a:r>
              <a:rPr lang="ru-RU" altLang="ru-RU" sz="2000" b="1" dirty="0"/>
              <a:t>В вещественных памятниках древности (и на постройках) есть схематические рисунки, не являющиеся изображениями предметов среды обитания человека. Они часто выглядят как орнамент, но это символы с глубоким смыслом: в дописьменную эпоху ими фиксировались важные знания, понятия, представления о мире.</a:t>
            </a:r>
          </a:p>
          <a:p>
            <a:pPr>
              <a:lnSpc>
                <a:spcPct val="80000"/>
              </a:lnSpc>
            </a:pPr>
            <a:r>
              <a:rPr lang="ru-RU" altLang="ru-RU" sz="2000" b="1" dirty="0"/>
              <a:t>Славянское язычество заключалось в прославлении жизненных сил природы, плодородия земли, прежде всего.</a:t>
            </a:r>
          </a:p>
          <a:p>
            <a:pPr>
              <a:lnSpc>
                <a:spcPct val="80000"/>
              </a:lnSpc>
            </a:pPr>
            <a:r>
              <a:rPr lang="ru-RU" altLang="ru-RU" sz="2000" b="1" dirty="0"/>
              <a:t>С годами и веками символический смысл кружков, треугольников, крестов был забыт, и они превратились в орнамент, который передавался из поколения в поколение, освещённый традицией. Можно попытаться и сегодня проникнуть в прошлое, разгадать первоначальный смысл орнамента деревянного узора домов, попытаться стать ближе к предкам. В современном крестьянском искусстве архаические элементы как элементы декора практически утратили заклинательный смысл. Но орнамент мало изменился за века, по-прежнему: зооморфный, антропоморфный, геометрический и растительный.</a:t>
            </a:r>
          </a:p>
        </p:txBody>
      </p:sp>
      <p:pic>
        <p:nvPicPr>
          <p:cNvPr id="6148" name="Picture 4" descr="г.Самара, ул.Садовая, д.56">
            <a:hlinkClick r:id="rId2"/>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05824" y="4153821"/>
            <a:ext cx="1882261" cy="2561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9" name="Picture 5" descr="г.Самара, ул. Красноармейская, д.92">
            <a:hlinkClick r:id="rId4"/>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6295663" y="3940189"/>
            <a:ext cx="2642513" cy="2807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0" name="i-main-pic" descr="Картинка 33 из 9746">
            <a:hlinkClick r:id="rId6"/>
          </p:cNvPr>
          <p:cNvPicPr>
            <a:picLocks noChangeAspect="1" noChangeArrowheads="1"/>
          </p:cNvPicPr>
          <p:nvPr/>
        </p:nvPicPr>
        <p:blipFill rotWithShape="1">
          <a:blip r:embed="rId7" cstate="email">
            <a:extLst>
              <a:ext uri="{28A0092B-C50C-407E-A947-70E740481C1C}">
                <a14:useLocalDpi xmlns:a14="http://schemas.microsoft.com/office/drawing/2010/main"/>
              </a:ext>
            </a:extLst>
          </a:blip>
          <a:srcRect/>
          <a:stretch/>
        </p:blipFill>
        <p:spPr bwMode="auto">
          <a:xfrm>
            <a:off x="971550" y="1052736"/>
            <a:ext cx="6985000" cy="36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barn(inHorizontal)">
                                      <p:cBhvr>
                                        <p:cTn id="7" dur="500"/>
                                        <p:tgtEl>
                                          <p:spTgt spid="614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6" fill="hold" grpId="0" nodeType="clickEffect">
                                  <p:stCondLst>
                                    <p:cond delay="0"/>
                                  </p:stCondLst>
                                  <p:childTnLst>
                                    <p:set>
                                      <p:cBhvr>
                                        <p:cTn id="11" dur="1" fill="hold">
                                          <p:stCondLst>
                                            <p:cond delay="0"/>
                                          </p:stCondLst>
                                        </p:cTn>
                                        <p:tgtEl>
                                          <p:spTgt spid="6147">
                                            <p:txEl>
                                              <p:pRg st="1" end="1"/>
                                            </p:txEl>
                                          </p:spTgt>
                                        </p:tgtEl>
                                        <p:attrNameLst>
                                          <p:attrName>style.visibility</p:attrName>
                                        </p:attrNameLst>
                                      </p:cBhvr>
                                      <p:to>
                                        <p:strVal val="visible"/>
                                      </p:to>
                                    </p:set>
                                    <p:animEffect transition="in" filter="barn(inHorizontal)">
                                      <p:cBhvr>
                                        <p:cTn id="12" dur="500"/>
                                        <p:tgtEl>
                                          <p:spTgt spid="614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6" presetClass="entr" presetSubtype="26" fill="hold" grpId="0" nodeType="clickEffect">
                                  <p:stCondLst>
                                    <p:cond delay="0"/>
                                  </p:stCondLst>
                                  <p:childTnLst>
                                    <p:set>
                                      <p:cBhvr>
                                        <p:cTn id="16" dur="1" fill="hold">
                                          <p:stCondLst>
                                            <p:cond delay="0"/>
                                          </p:stCondLst>
                                        </p:cTn>
                                        <p:tgtEl>
                                          <p:spTgt spid="6147">
                                            <p:txEl>
                                              <p:pRg st="2" end="2"/>
                                            </p:txEl>
                                          </p:spTgt>
                                        </p:tgtEl>
                                        <p:attrNameLst>
                                          <p:attrName>style.visibility</p:attrName>
                                        </p:attrNameLst>
                                      </p:cBhvr>
                                      <p:to>
                                        <p:strVal val="visible"/>
                                      </p:to>
                                    </p:set>
                                    <p:animEffect transition="in" filter="barn(inHorizontal)">
                                      <p:cBhvr>
                                        <p:cTn id="17" dur="500"/>
                                        <p:tgtEl>
                                          <p:spTgt spid="6147">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6" presetClass="entr" presetSubtype="26" fill="hold" grpId="0" nodeType="clickEffect">
                                  <p:stCondLst>
                                    <p:cond delay="0"/>
                                  </p:stCondLst>
                                  <p:childTnLst>
                                    <p:set>
                                      <p:cBhvr>
                                        <p:cTn id="21" dur="1" fill="hold">
                                          <p:stCondLst>
                                            <p:cond delay="0"/>
                                          </p:stCondLst>
                                        </p:cTn>
                                        <p:tgtEl>
                                          <p:spTgt spid="6147">
                                            <p:txEl>
                                              <p:pRg st="3" end="3"/>
                                            </p:txEl>
                                          </p:spTgt>
                                        </p:tgtEl>
                                        <p:attrNameLst>
                                          <p:attrName>style.visibility</p:attrName>
                                        </p:attrNameLst>
                                      </p:cBhvr>
                                      <p:to>
                                        <p:strVal val="visible"/>
                                      </p:to>
                                    </p:set>
                                    <p:animEffect transition="in" filter="barn(inHorizontal)">
                                      <p:cBhvr>
                                        <p:cTn id="22" dur="500"/>
                                        <p:tgtEl>
                                          <p:spTgt spid="6147">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8" presetClass="entr" presetSubtype="16" fill="hold" nodeType="clickEffect">
                                  <p:stCondLst>
                                    <p:cond delay="0"/>
                                  </p:stCondLst>
                                  <p:childTnLst>
                                    <p:set>
                                      <p:cBhvr>
                                        <p:cTn id="26" dur="1" fill="hold">
                                          <p:stCondLst>
                                            <p:cond delay="0"/>
                                          </p:stCondLst>
                                        </p:cTn>
                                        <p:tgtEl>
                                          <p:spTgt spid="6148"/>
                                        </p:tgtEl>
                                        <p:attrNameLst>
                                          <p:attrName>style.visibility</p:attrName>
                                        </p:attrNameLst>
                                      </p:cBhvr>
                                      <p:to>
                                        <p:strVal val="visible"/>
                                      </p:to>
                                    </p:set>
                                    <p:animEffect transition="in" filter="diamond(in)">
                                      <p:cBhvr>
                                        <p:cTn id="27" dur="2000"/>
                                        <p:tgtEl>
                                          <p:spTgt spid="6148"/>
                                        </p:tgtEl>
                                      </p:cBhvr>
                                    </p:animEffect>
                                  </p:childTnLst>
                                </p:cTn>
                              </p:par>
                            </p:childTnLst>
                          </p:cTn>
                        </p:par>
                        <p:par>
                          <p:cTn id="28" fill="hold" nodeType="afterGroup">
                            <p:stCondLst>
                              <p:cond delay="2000"/>
                            </p:stCondLst>
                            <p:childTnLst>
                              <p:par>
                                <p:cTn id="29" presetID="22" presetClass="entr" presetSubtype="4" fill="hold" nodeType="afterEffect">
                                  <p:stCondLst>
                                    <p:cond delay="0"/>
                                  </p:stCondLst>
                                  <p:childTnLst>
                                    <p:set>
                                      <p:cBhvr>
                                        <p:cTn id="30" dur="1" fill="hold">
                                          <p:stCondLst>
                                            <p:cond delay="0"/>
                                          </p:stCondLst>
                                        </p:cTn>
                                        <p:tgtEl>
                                          <p:spTgt spid="6149"/>
                                        </p:tgtEl>
                                        <p:attrNameLst>
                                          <p:attrName>style.visibility</p:attrName>
                                        </p:attrNameLst>
                                      </p:cBhvr>
                                      <p:to>
                                        <p:strVal val="visible"/>
                                      </p:to>
                                    </p:set>
                                    <p:animEffect transition="in" filter="wipe(down)">
                                      <p:cBhvr>
                                        <p:cTn id="31" dur="3000"/>
                                        <p:tgtEl>
                                          <p:spTgt spid="6149"/>
                                        </p:tgtEl>
                                      </p:cBhvr>
                                    </p:animEffect>
                                  </p:childTnLst>
                                </p:cTn>
                              </p:par>
                            </p:childTnLst>
                          </p:cTn>
                        </p:par>
                        <p:par>
                          <p:cTn id="32" fill="hold" nodeType="afterGroup">
                            <p:stCondLst>
                              <p:cond delay="5000"/>
                            </p:stCondLst>
                            <p:childTnLst>
                              <p:par>
                                <p:cTn id="33" presetID="5" presetClass="entr" presetSubtype="10" fill="hold" nodeType="afterEffect">
                                  <p:stCondLst>
                                    <p:cond delay="0"/>
                                  </p:stCondLst>
                                  <p:childTnLst>
                                    <p:set>
                                      <p:cBhvr>
                                        <p:cTn id="34" dur="1" fill="hold">
                                          <p:stCondLst>
                                            <p:cond delay="0"/>
                                          </p:stCondLst>
                                        </p:cTn>
                                        <p:tgtEl>
                                          <p:spTgt spid="6150"/>
                                        </p:tgtEl>
                                        <p:attrNameLst>
                                          <p:attrName>style.visibility</p:attrName>
                                        </p:attrNameLst>
                                      </p:cBhvr>
                                      <p:to>
                                        <p:strVal val="visible"/>
                                      </p:to>
                                    </p:set>
                                    <p:animEffect transition="in" filter="checkerboard(across)">
                                      <p:cBhvr>
                                        <p:cTn id="35" dur="3000"/>
                                        <p:tgtEl>
                                          <p:spTgt spid="61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ru-RU" altLang="ru-RU"/>
              <a:t> </a:t>
            </a:r>
          </a:p>
        </p:txBody>
      </p:sp>
      <p:sp>
        <p:nvSpPr>
          <p:cNvPr id="7171" name="Rectangle 3"/>
          <p:cNvSpPr>
            <a:spLocks noGrp="1" noChangeArrowheads="1"/>
          </p:cNvSpPr>
          <p:nvPr>
            <p:ph type="body" idx="1"/>
          </p:nvPr>
        </p:nvSpPr>
        <p:spPr>
          <a:xfrm>
            <a:off x="133893" y="1394911"/>
            <a:ext cx="8326539" cy="5323934"/>
          </a:xfrm>
        </p:spPr>
        <p:txBody>
          <a:bodyPr/>
          <a:lstStyle/>
          <a:p>
            <a:pPr>
              <a:lnSpc>
                <a:spcPct val="90000"/>
              </a:lnSpc>
            </a:pPr>
            <a:r>
              <a:rPr lang="ru-RU" altLang="ru-RU" sz="2400" dirty="0"/>
              <a:t>Вятские кустари прежде всего мастера – </a:t>
            </a:r>
            <a:endParaRPr lang="ru-RU" altLang="ru-RU" sz="2400" dirty="0" smtClean="0"/>
          </a:p>
          <a:p>
            <a:pPr marL="0" indent="0">
              <a:lnSpc>
                <a:spcPct val="90000"/>
              </a:lnSpc>
              <a:buNone/>
            </a:pPr>
            <a:r>
              <a:rPr lang="ru-RU" altLang="ru-RU" sz="2400" dirty="0" err="1" smtClean="0"/>
              <a:t>древоделы</a:t>
            </a:r>
            <a:r>
              <a:rPr lang="ru-RU" altLang="ru-RU" sz="2400" dirty="0"/>
              <a:t>, обратили на себя внимание не только проезжих знаменитостей. Они имели славу </a:t>
            </a:r>
            <a:r>
              <a:rPr lang="ru-RU" altLang="ru-RU" sz="2400" dirty="0" smtClean="0"/>
              <a:t>далеко</a:t>
            </a:r>
          </a:p>
          <a:p>
            <a:pPr marL="0" indent="0">
              <a:lnSpc>
                <a:spcPct val="90000"/>
              </a:lnSpc>
              <a:buNone/>
            </a:pPr>
            <a:r>
              <a:rPr lang="ru-RU" altLang="ru-RU" sz="2400" dirty="0" smtClean="0"/>
              <a:t>за </a:t>
            </a:r>
            <a:r>
              <a:rPr lang="ru-RU" altLang="ru-RU" sz="2400" dirty="0"/>
              <a:t>пределами губернии благодаря </a:t>
            </a:r>
            <a:r>
              <a:rPr lang="ru-RU" altLang="ru-RU" sz="2400" dirty="0" err="1"/>
              <a:t>зимогорам</a:t>
            </a:r>
            <a:r>
              <a:rPr lang="ru-RU" altLang="ru-RU" sz="2400" dirty="0"/>
              <a:t>, которые по осени, сложив в мешок нехитрый инструмент, уходили плотничать и столярничать в Москву, Петербург, древние города Поволжья и в новые –на Урал и Сибирь. Умножали этот товар и скупщики, которые развозили вятский товар на судах по рекам, а после по железной дороге. К выставкам разного ранга мастера начинали готовиться заранее и тщательно, чтобы показать свой товар  «лицом».</a:t>
            </a:r>
          </a:p>
        </p:txBody>
      </p:sp>
      <p:sp>
        <p:nvSpPr>
          <p:cNvPr id="7172" name="WordArt 4"/>
          <p:cNvSpPr>
            <a:spLocks noChangeArrowheads="1" noChangeShapeType="1" noTextEdit="1"/>
          </p:cNvSpPr>
          <p:nvPr/>
        </p:nvSpPr>
        <p:spPr bwMode="auto">
          <a:xfrm>
            <a:off x="935831" y="228040"/>
            <a:ext cx="7272337" cy="523875"/>
          </a:xfrm>
          <a:prstGeom prst="rect">
            <a:avLst/>
          </a:prstGeom>
        </p:spPr>
        <p:txBody>
          <a:bodyPr wrap="none" fromWordArt="1">
            <a:prstTxWarp prst="textPlain">
              <a:avLst>
                <a:gd name="adj" fmla="val 50000"/>
              </a:avLst>
            </a:prstTxWarp>
          </a:bodyPr>
          <a:lstStyle/>
          <a:p>
            <a:pPr algn="ctr"/>
            <a:r>
              <a:rPr lang="ru-RU" sz="3600" kern="10" dirty="0">
                <a:ln w="12700">
                  <a:solidFill>
                    <a:srgbClr val="3333CC"/>
                  </a:solidFill>
                  <a:round/>
                  <a:headEnd/>
                  <a:tailEnd/>
                </a:ln>
                <a:solidFill>
                  <a:srgbClr val="B2B2B2">
                    <a:alpha val="50000"/>
                  </a:srgbClr>
                </a:solidFill>
                <a:effectLst>
                  <a:outerShdw dist="45791" dir="2021404" algn="ctr" rotWithShape="0">
                    <a:srgbClr val="9999FF"/>
                  </a:outerShdw>
                </a:effectLst>
                <a:cs typeface="Arial" panose="020B0604020202020204" pitchFamily="34" charset="0"/>
              </a:rPr>
              <a:t>Ремесло в Вятском крае.</a:t>
            </a:r>
          </a:p>
        </p:txBody>
      </p:sp>
      <p:pic>
        <p:nvPicPr>
          <p:cNvPr id="7175" name="Picture 7" descr="Красивая резьба по дереву (19 фото)"/>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539939" y="769488"/>
            <a:ext cx="1336458" cy="1781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7" name="i-main-pic" descr="Картинка 21 из 9746">
            <a:hlinkClick r:id="rId3"/>
          </p:cNvPr>
          <p:cNvPicPr>
            <a:picLocks noChangeAspect="1" noChangeArrowheads="1"/>
          </p:cNvPicPr>
          <p:nvPr/>
        </p:nvPicPr>
        <p:blipFill>
          <a:blip r:embed="rId4" r:link="rId5" cstate="email">
            <a:extLst>
              <a:ext uri="{28A0092B-C50C-407E-A947-70E740481C1C}">
                <a14:useLocalDpi xmlns:a14="http://schemas.microsoft.com/office/drawing/2010/main"/>
              </a:ext>
            </a:extLst>
          </a:blip>
          <a:srcRect/>
          <a:stretch>
            <a:fillRect/>
          </a:stretch>
        </p:blipFill>
        <p:spPr bwMode="auto">
          <a:xfrm>
            <a:off x="7539939" y="5162053"/>
            <a:ext cx="1590271" cy="1556792"/>
          </a:xfrm>
          <a:prstGeom prst="rect">
            <a:avLst/>
          </a:prstGeom>
          <a:noFill/>
          <a:extLst>
            <a:ext uri="{909E8E84-426E-40DD-AFC4-6F175D3DCCD1}">
              <a14:hiddenFill xmlns:a14="http://schemas.microsoft.com/office/drawing/2010/main">
                <a:solidFill>
                  <a:srgbClr val="FFFFFF"/>
                </a:solidFill>
              </a14:hiddenFill>
            </a:ext>
          </a:extLst>
        </p:spPr>
      </p:pic>
      <p:sp>
        <p:nvSpPr>
          <p:cNvPr id="7179"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ru-RU"/>
          </a:p>
        </p:txBody>
      </p:sp>
      <p:sp>
        <p:nvSpPr>
          <p:cNvPr id="7180" name="Rectangle 12"/>
          <p:cNvSpPr>
            <a:spLocks noChangeArrowheads="1"/>
          </p:cNvSpPr>
          <p:nvPr/>
        </p:nvSpPr>
        <p:spPr bwMode="auto">
          <a:xfrm>
            <a:off x="0" y="57150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ru-RU"/>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Effect transition="in" filter="barn(inHorizontal)">
                                      <p:cBhvr>
                                        <p:cTn id="7" dur="500"/>
                                        <p:tgtEl>
                                          <p:spTgt spid="717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grpId="0" nodeType="clickEffect">
                                  <p:stCondLst>
                                    <p:cond delay="0"/>
                                  </p:stCondLst>
                                  <p:childTnLst>
                                    <p:set>
                                      <p:cBhvr>
                                        <p:cTn id="11" dur="1" fill="hold">
                                          <p:stCondLst>
                                            <p:cond delay="0"/>
                                          </p:stCondLst>
                                        </p:cTn>
                                        <p:tgtEl>
                                          <p:spTgt spid="7171">
                                            <p:txEl>
                                              <p:pRg st="1" end="1"/>
                                            </p:txEl>
                                          </p:spTgt>
                                        </p:tgtEl>
                                        <p:attrNameLst>
                                          <p:attrName>style.visibility</p:attrName>
                                        </p:attrNameLst>
                                      </p:cBhvr>
                                      <p:to>
                                        <p:strVal val="visible"/>
                                      </p:to>
                                    </p:set>
                                    <p:animEffect transition="in" filter="barn(inHorizontal)">
                                      <p:cBhvr>
                                        <p:cTn id="12" dur="500"/>
                                        <p:tgtEl>
                                          <p:spTgt spid="717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6" fill="hold" grpId="0" nodeType="clickEffect">
                                  <p:stCondLst>
                                    <p:cond delay="0"/>
                                  </p:stCondLst>
                                  <p:childTnLst>
                                    <p:set>
                                      <p:cBhvr>
                                        <p:cTn id="16" dur="1" fill="hold">
                                          <p:stCondLst>
                                            <p:cond delay="0"/>
                                          </p:stCondLst>
                                        </p:cTn>
                                        <p:tgtEl>
                                          <p:spTgt spid="7171">
                                            <p:txEl>
                                              <p:pRg st="2" end="2"/>
                                            </p:txEl>
                                          </p:spTgt>
                                        </p:tgtEl>
                                        <p:attrNameLst>
                                          <p:attrName>style.visibility</p:attrName>
                                        </p:attrNameLst>
                                      </p:cBhvr>
                                      <p:to>
                                        <p:strVal val="visible"/>
                                      </p:to>
                                    </p:set>
                                    <p:animEffect transition="in" filter="barn(inHorizontal)">
                                      <p:cBhvr>
                                        <p:cTn id="17" dur="500"/>
                                        <p:tgtEl>
                                          <p:spTgt spid="7171">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8" presetClass="entr" presetSubtype="16" fill="hold" nodeType="clickEffect">
                                  <p:stCondLst>
                                    <p:cond delay="0"/>
                                  </p:stCondLst>
                                  <p:childTnLst>
                                    <p:set>
                                      <p:cBhvr>
                                        <p:cTn id="21" dur="1" fill="hold">
                                          <p:stCondLst>
                                            <p:cond delay="0"/>
                                          </p:stCondLst>
                                        </p:cTn>
                                        <p:tgtEl>
                                          <p:spTgt spid="7175"/>
                                        </p:tgtEl>
                                        <p:attrNameLst>
                                          <p:attrName>style.visibility</p:attrName>
                                        </p:attrNameLst>
                                      </p:cBhvr>
                                      <p:to>
                                        <p:strVal val="visible"/>
                                      </p:to>
                                    </p:set>
                                    <p:animEffect transition="in" filter="diamond(in)">
                                      <p:cBhvr>
                                        <p:cTn id="22" dur="2000"/>
                                        <p:tgtEl>
                                          <p:spTgt spid="7175"/>
                                        </p:tgtEl>
                                      </p:cBhvr>
                                    </p:animEffect>
                                  </p:childTnLst>
                                </p:cTn>
                              </p:par>
                            </p:childTnLst>
                          </p:cTn>
                        </p:par>
                        <p:par>
                          <p:cTn id="23" fill="hold" nodeType="afterGroup">
                            <p:stCondLst>
                              <p:cond delay="2000"/>
                            </p:stCondLst>
                            <p:childTnLst>
                              <p:par>
                                <p:cTn id="24" presetID="4" presetClass="entr" presetSubtype="16" fill="hold" nodeType="afterEffect">
                                  <p:stCondLst>
                                    <p:cond delay="0"/>
                                  </p:stCondLst>
                                  <p:childTnLst>
                                    <p:set>
                                      <p:cBhvr>
                                        <p:cTn id="25" dur="1" fill="hold">
                                          <p:stCondLst>
                                            <p:cond delay="0"/>
                                          </p:stCondLst>
                                        </p:cTn>
                                        <p:tgtEl>
                                          <p:spTgt spid="7177"/>
                                        </p:tgtEl>
                                        <p:attrNameLst>
                                          <p:attrName>style.visibility</p:attrName>
                                        </p:attrNameLst>
                                      </p:cBhvr>
                                      <p:to>
                                        <p:strVal val="visible"/>
                                      </p:to>
                                    </p:set>
                                    <p:animEffect transition="in" filter="box(in)">
                                      <p:cBhvr>
                                        <p:cTn id="26" dur="2000"/>
                                        <p:tgtEl>
                                          <p:spTgt spid="71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6627" y="0"/>
            <a:ext cx="6191920" cy="5760368"/>
          </a:xfrm>
        </p:spPr>
        <p:txBody>
          <a:bodyPr/>
          <a:lstStyle/>
          <a:p>
            <a:pPr>
              <a:buFont typeface="Wingdings" panose="05000000000000000000" pitchFamily="2" charset="2"/>
              <a:buChar char="ü"/>
            </a:pPr>
            <a:r>
              <a:rPr lang="ru-RU" altLang="ru-RU" dirty="0"/>
              <a:t> </a:t>
            </a:r>
            <a:r>
              <a:rPr lang="ru-RU" altLang="ru-RU" sz="1800" b="1" dirty="0"/>
              <a:t>Дерево любимый материал вятских мастеров. Деревянной резьбой пышно украшали постройки; избы, культовые сооружения (иконостасы, киоты); орудия труда (прялки, ткацкие станы). Культура художественной резьбы по дереву имеет богатые национальные и местные особенности. </a:t>
            </a:r>
          </a:p>
          <a:p>
            <a:pPr>
              <a:buFont typeface="Wingdings" panose="05000000000000000000" pitchFamily="2" charset="2"/>
              <a:buChar char="ü"/>
            </a:pPr>
            <a:r>
              <a:rPr lang="ru-RU" altLang="ru-RU" sz="1800" b="1" dirty="0" smtClean="0"/>
              <a:t>Яркой </a:t>
            </a:r>
            <a:r>
              <a:rPr lang="ru-RU" altLang="ru-RU" sz="1800" b="1" dirty="0"/>
              <a:t>страницей художественного творчества вятских мастеров являются иконостасы, сохранившиеся во многих вятских храмах. Своими высокими достоинствами они обязаны мастерству местных резчиков по </a:t>
            </a:r>
            <a:r>
              <a:rPr lang="ru-RU" altLang="ru-RU" sz="1800" b="1" dirty="0" smtClean="0"/>
              <a:t>дереву </a:t>
            </a:r>
          </a:p>
          <a:p>
            <a:pPr>
              <a:buFont typeface="Wingdings" panose="05000000000000000000" pitchFamily="2" charset="2"/>
              <a:buChar char="ü"/>
            </a:pPr>
            <a:r>
              <a:rPr lang="ru-RU" altLang="ru-RU" sz="1800" b="1" dirty="0" smtClean="0"/>
              <a:t>С середины XVIII века </a:t>
            </a:r>
            <a:r>
              <a:rPr lang="ru-RU" altLang="ru-RU" sz="1800" b="1" dirty="0"/>
              <a:t>в документах начинают фигурировать имена мастеров, подряжаемых на различные «церковные» работы. Иконостас «старинной столярной работы» и царские врата имела церковь Сретения (1705 г.) – «при коем тумбы </a:t>
            </a:r>
            <a:r>
              <a:rPr lang="ru-RU" altLang="ru-RU" sz="1800" b="1" dirty="0" err="1"/>
              <a:t>резьбенные</a:t>
            </a:r>
            <a:r>
              <a:rPr lang="ru-RU" altLang="ru-RU" sz="1800" b="1" dirty="0"/>
              <a:t>». «Весь </a:t>
            </a:r>
            <a:r>
              <a:rPr lang="ru-RU" altLang="ru-RU" sz="1800" b="1" dirty="0" err="1"/>
              <a:t>резьбенной</a:t>
            </a:r>
            <a:r>
              <a:rPr lang="ru-RU" altLang="ru-RU" sz="1800" b="1" dirty="0"/>
              <a:t> позолоченный пятиярусный иконостас» украшает </a:t>
            </a:r>
            <a:r>
              <a:rPr lang="ru-RU" altLang="ru-RU" sz="1800" b="1" dirty="0" err="1"/>
              <a:t>Владимиро</a:t>
            </a:r>
            <a:r>
              <a:rPr lang="ru-RU" altLang="ru-RU" sz="1800" b="1" dirty="0"/>
              <a:t> – Богородскую церковь (1718 г.) Вятки. </a:t>
            </a:r>
          </a:p>
        </p:txBody>
      </p:sp>
      <p:pic>
        <p:nvPicPr>
          <p:cNvPr id="8198" name="Picture 6" descr="16-1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025990" y="78354"/>
            <a:ext cx="1882983" cy="2160538"/>
          </a:xfrm>
          <a:prstGeom prst="rect">
            <a:avLst/>
          </a:prstGeom>
          <a:noFill/>
          <a:extLst>
            <a:ext uri="{909E8E84-426E-40DD-AFC4-6F175D3DCCD1}">
              <a14:hiddenFill xmlns:a14="http://schemas.microsoft.com/office/drawing/2010/main">
                <a:solidFill>
                  <a:srgbClr val="FFFFFF"/>
                </a:solidFill>
              </a14:hiddenFill>
            </a:ext>
          </a:extLst>
        </p:spPr>
      </p:pic>
      <p:pic>
        <p:nvPicPr>
          <p:cNvPr id="8200" name="Picture 8" descr="16-22">
            <a:hlinkClick r:id="rId3"/>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186124" y="2477663"/>
            <a:ext cx="1575543" cy="2008709"/>
          </a:xfrm>
          <a:prstGeom prst="rect">
            <a:avLst/>
          </a:prstGeom>
          <a:noFill/>
          <a:extLst>
            <a:ext uri="{909E8E84-426E-40DD-AFC4-6F175D3DCCD1}">
              <a14:hiddenFill xmlns:a14="http://schemas.microsoft.com/office/drawing/2010/main">
                <a:solidFill>
                  <a:srgbClr val="FFFFFF"/>
                </a:solidFill>
              </a14:hiddenFill>
            </a:ext>
          </a:extLst>
        </p:spPr>
      </p:pic>
      <p:pic>
        <p:nvPicPr>
          <p:cNvPr id="8202" name="Picture 10" descr="14-3"/>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7047111" y="4725143"/>
            <a:ext cx="1866791" cy="183708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wipe(down)">
                                      <p:cBhvr>
                                        <p:cTn id="7" dur="2000"/>
                                        <p:tgtEl>
                                          <p:spTgt spid="819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195">
                                            <p:txEl>
                                              <p:pRg st="1" end="1"/>
                                            </p:txEl>
                                          </p:spTgt>
                                        </p:tgtEl>
                                        <p:attrNameLst>
                                          <p:attrName>style.visibility</p:attrName>
                                        </p:attrNameLst>
                                      </p:cBhvr>
                                      <p:to>
                                        <p:strVal val="visible"/>
                                      </p:to>
                                    </p:set>
                                    <p:animEffect transition="in" filter="wipe(down)">
                                      <p:cBhvr>
                                        <p:cTn id="12" dur="2000"/>
                                        <p:tgtEl>
                                          <p:spTgt spid="819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8195">
                                            <p:txEl>
                                              <p:pRg st="2" end="2"/>
                                            </p:txEl>
                                          </p:spTgt>
                                        </p:tgtEl>
                                        <p:attrNameLst>
                                          <p:attrName>style.visibility</p:attrName>
                                        </p:attrNameLst>
                                      </p:cBhvr>
                                      <p:to>
                                        <p:strVal val="visible"/>
                                      </p:to>
                                    </p:set>
                                    <p:animEffect transition="in" filter="wipe(down)">
                                      <p:cBhvr>
                                        <p:cTn id="17" dur="2000"/>
                                        <p:tgtEl>
                                          <p:spTgt spid="8195">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8198"/>
                                        </p:tgtEl>
                                        <p:attrNameLst>
                                          <p:attrName>style.visibility</p:attrName>
                                        </p:attrNameLst>
                                      </p:cBhvr>
                                      <p:to>
                                        <p:strVal val="visible"/>
                                      </p:to>
                                    </p:set>
                                    <p:animEffect transition="in" filter="blinds(horizontal)">
                                      <p:cBhvr>
                                        <p:cTn id="22" dur="2000"/>
                                        <p:tgtEl>
                                          <p:spTgt spid="8198"/>
                                        </p:tgtEl>
                                      </p:cBhvr>
                                    </p:animEffect>
                                  </p:childTnLst>
                                </p:cTn>
                              </p:par>
                            </p:childTnLst>
                          </p:cTn>
                        </p:par>
                        <p:par>
                          <p:cTn id="23" fill="hold" nodeType="afterGroup">
                            <p:stCondLst>
                              <p:cond delay="2000"/>
                            </p:stCondLst>
                            <p:childTnLst>
                              <p:par>
                                <p:cTn id="24" presetID="22" presetClass="entr" presetSubtype="4" fill="hold" nodeType="afterEffect">
                                  <p:stCondLst>
                                    <p:cond delay="0"/>
                                  </p:stCondLst>
                                  <p:childTnLst>
                                    <p:set>
                                      <p:cBhvr>
                                        <p:cTn id="25" dur="1" fill="hold">
                                          <p:stCondLst>
                                            <p:cond delay="0"/>
                                          </p:stCondLst>
                                        </p:cTn>
                                        <p:tgtEl>
                                          <p:spTgt spid="8202"/>
                                        </p:tgtEl>
                                        <p:attrNameLst>
                                          <p:attrName>style.visibility</p:attrName>
                                        </p:attrNameLst>
                                      </p:cBhvr>
                                      <p:to>
                                        <p:strVal val="visible"/>
                                      </p:to>
                                    </p:set>
                                    <p:animEffect transition="in" filter="wipe(down)">
                                      <p:cBhvr>
                                        <p:cTn id="26" dur="2000"/>
                                        <p:tgtEl>
                                          <p:spTgt spid="8202"/>
                                        </p:tgtEl>
                                      </p:cBhvr>
                                    </p:animEffect>
                                  </p:childTnLst>
                                </p:cTn>
                              </p:par>
                            </p:childTnLst>
                          </p:cTn>
                        </p:par>
                        <p:par>
                          <p:cTn id="27" fill="hold" nodeType="afterGroup">
                            <p:stCondLst>
                              <p:cond delay="4000"/>
                            </p:stCondLst>
                            <p:childTnLst>
                              <p:par>
                                <p:cTn id="28" presetID="4" presetClass="entr" presetSubtype="16" fill="hold" nodeType="afterEffect">
                                  <p:stCondLst>
                                    <p:cond delay="0"/>
                                  </p:stCondLst>
                                  <p:childTnLst>
                                    <p:set>
                                      <p:cBhvr>
                                        <p:cTn id="29" dur="1" fill="hold">
                                          <p:stCondLst>
                                            <p:cond delay="0"/>
                                          </p:stCondLst>
                                        </p:cTn>
                                        <p:tgtEl>
                                          <p:spTgt spid="8200"/>
                                        </p:tgtEl>
                                        <p:attrNameLst>
                                          <p:attrName>style.visibility</p:attrName>
                                        </p:attrNameLst>
                                      </p:cBhvr>
                                      <p:to>
                                        <p:strVal val="visible"/>
                                      </p:to>
                                    </p:set>
                                    <p:animEffect transition="in" filter="box(in)">
                                      <p:cBhvr>
                                        <p:cTn id="30" dur="2000"/>
                                        <p:tgtEl>
                                          <p:spTgt spid="82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endParaRPr lang="ru-RU" altLang="ru-RU"/>
          </a:p>
        </p:txBody>
      </p:sp>
      <p:sp>
        <p:nvSpPr>
          <p:cNvPr id="9219" name="Rectangle 3"/>
          <p:cNvSpPr>
            <a:spLocks noGrp="1" noChangeArrowheads="1"/>
          </p:cNvSpPr>
          <p:nvPr>
            <p:ph type="body" idx="1"/>
          </p:nvPr>
        </p:nvSpPr>
        <p:spPr/>
        <p:txBody>
          <a:bodyPr/>
          <a:lstStyle/>
          <a:p>
            <a:pPr>
              <a:lnSpc>
                <a:spcPct val="90000"/>
              </a:lnSpc>
            </a:pPr>
            <a:r>
              <a:rPr lang="ru-RU" altLang="ru-RU" sz="2800"/>
              <a:t>Орнаментальная резьба по дереву, выполняется мастерами высоким рельефом, отличается исключительным разнообразием растительных форм. Основная масса резьбы помещается на колоннах, кронштейнах, карнизах и вратах. Главный мотив резчиков – растительный мир: виноградная лоза, листья и ветки аканта, цветы, орехи в чашечках, которые переплетаются с завитками, бусинками, образуют богатую игру света и тени. </a:t>
            </a:r>
          </a:p>
        </p:txBody>
      </p:sp>
      <p:pic>
        <p:nvPicPr>
          <p:cNvPr id="9220" name="i-main-pic" descr="Картинка 22 из 9746">
            <a:hlinkClick r:id="rId2"/>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33284" y="255041"/>
            <a:ext cx="3343620" cy="3960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1" name="i-main-pic" descr="Картинка 20 из 9746">
            <a:hlinkClick r:id="rId4"/>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982407" y="2470896"/>
            <a:ext cx="2928309" cy="439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Effect transition="in" filter="strips(downLeft)">
                                      <p:cBhvr>
                                        <p:cTn id="7" dur="2000"/>
                                        <p:tgtEl>
                                          <p:spTgt spid="921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nodeType="clickEffect">
                                  <p:stCondLst>
                                    <p:cond delay="0"/>
                                  </p:stCondLst>
                                  <p:childTnLst>
                                    <p:set>
                                      <p:cBhvr>
                                        <p:cTn id="11" dur="1" fill="hold">
                                          <p:stCondLst>
                                            <p:cond delay="0"/>
                                          </p:stCondLst>
                                        </p:cTn>
                                        <p:tgtEl>
                                          <p:spTgt spid="9220"/>
                                        </p:tgtEl>
                                        <p:attrNameLst>
                                          <p:attrName>style.visibility</p:attrName>
                                        </p:attrNameLst>
                                      </p:cBhvr>
                                      <p:to>
                                        <p:strVal val="visible"/>
                                      </p:to>
                                    </p:set>
                                    <p:animEffect transition="in" filter="wipe(down)">
                                      <p:cBhvr>
                                        <p:cTn id="12" dur="2000"/>
                                        <p:tgtEl>
                                          <p:spTgt spid="9220"/>
                                        </p:tgtEl>
                                      </p:cBhvr>
                                    </p:animEffect>
                                  </p:childTnLst>
                                </p:cTn>
                              </p:par>
                            </p:childTnLst>
                          </p:cTn>
                        </p:par>
                        <p:par>
                          <p:cTn id="13" fill="hold" nodeType="afterGroup">
                            <p:stCondLst>
                              <p:cond delay="2000"/>
                            </p:stCondLst>
                            <p:childTnLst>
                              <p:par>
                                <p:cTn id="14" presetID="16" presetClass="entr" presetSubtype="26" fill="hold" nodeType="afterEffect">
                                  <p:stCondLst>
                                    <p:cond delay="0"/>
                                  </p:stCondLst>
                                  <p:childTnLst>
                                    <p:set>
                                      <p:cBhvr>
                                        <p:cTn id="15" dur="1" fill="hold">
                                          <p:stCondLst>
                                            <p:cond delay="0"/>
                                          </p:stCondLst>
                                        </p:cTn>
                                        <p:tgtEl>
                                          <p:spTgt spid="9221"/>
                                        </p:tgtEl>
                                        <p:attrNameLst>
                                          <p:attrName>style.visibility</p:attrName>
                                        </p:attrNameLst>
                                      </p:cBhvr>
                                      <p:to>
                                        <p:strVal val="visible"/>
                                      </p:to>
                                    </p:set>
                                    <p:animEffect transition="in" filter="barn(inHorizontal)">
                                      <p:cBhvr>
                                        <p:cTn id="16" dur="2000"/>
                                        <p:tgtEl>
                                          <p:spTgt spid="92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ru-RU" altLang="ru-RU"/>
              <a:t> </a:t>
            </a:r>
          </a:p>
        </p:txBody>
      </p:sp>
      <p:sp>
        <p:nvSpPr>
          <p:cNvPr id="10243" name="Rectangle 3"/>
          <p:cNvSpPr>
            <a:spLocks noGrp="1" noChangeArrowheads="1"/>
          </p:cNvSpPr>
          <p:nvPr>
            <p:ph type="body" idx="1"/>
          </p:nvPr>
        </p:nvSpPr>
        <p:spPr/>
        <p:txBody>
          <a:bodyPr/>
          <a:lstStyle/>
          <a:p>
            <a:pPr>
              <a:lnSpc>
                <a:spcPct val="80000"/>
              </a:lnSpc>
            </a:pPr>
            <a:r>
              <a:rPr lang="ru-RU" altLang="ru-RU" sz="2800"/>
              <a:t>Условно можно выделить три основных типа:</a:t>
            </a:r>
          </a:p>
          <a:p>
            <a:pPr>
              <a:lnSpc>
                <a:spcPct val="80000"/>
              </a:lnSpc>
            </a:pPr>
            <a:r>
              <a:rPr lang="ru-RU" altLang="ru-RU" sz="2800"/>
              <a:t>сквозная резьба (сюда относится пропильная и прорезная резьба) </a:t>
            </a:r>
          </a:p>
          <a:p>
            <a:pPr>
              <a:lnSpc>
                <a:spcPct val="80000"/>
              </a:lnSpc>
            </a:pPr>
            <a:r>
              <a:rPr lang="ru-RU" altLang="ru-RU" sz="2800"/>
              <a:t>глухая резьба (все подвиды рельефной и плосковыемчатой резьбы) </a:t>
            </a:r>
          </a:p>
          <a:p>
            <a:pPr>
              <a:lnSpc>
                <a:spcPct val="80000"/>
              </a:lnSpc>
            </a:pPr>
            <a:r>
              <a:rPr lang="ru-RU" altLang="ru-RU" sz="2800"/>
              <a:t>скульптурная резьба </a:t>
            </a:r>
          </a:p>
          <a:p>
            <a:pPr>
              <a:lnSpc>
                <a:spcPct val="80000"/>
              </a:lnSpc>
            </a:pPr>
            <a:r>
              <a:rPr lang="ru-RU" altLang="ru-RU" sz="2800">
                <a:hlinkClick r:id="rId2" tooltip="Домовая резьба"/>
              </a:rPr>
              <a:t>домовая резьба</a:t>
            </a:r>
            <a:r>
              <a:rPr lang="ru-RU" altLang="ru-RU" sz="2800"/>
              <a:t> (является отдельным направлением, поскольку может сочетать в себе все три вышеперечисленных типа). </a:t>
            </a:r>
          </a:p>
          <a:p>
            <a:pPr>
              <a:lnSpc>
                <a:spcPct val="80000"/>
              </a:lnSpc>
            </a:pPr>
            <a:r>
              <a:rPr lang="ru-RU" altLang="ru-RU" sz="2800"/>
              <a:t>Условная классификация видов резьбы выглядит следующим образом:</a:t>
            </a:r>
          </a:p>
        </p:txBody>
      </p:sp>
      <p:sp>
        <p:nvSpPr>
          <p:cNvPr id="10244" name="WordArt 4"/>
          <p:cNvSpPr>
            <a:spLocks noChangeArrowheads="1" noChangeShapeType="1" noTextEdit="1"/>
          </p:cNvSpPr>
          <p:nvPr/>
        </p:nvSpPr>
        <p:spPr bwMode="auto">
          <a:xfrm>
            <a:off x="684213" y="549275"/>
            <a:ext cx="7775575" cy="523875"/>
          </a:xfrm>
          <a:prstGeom prst="rect">
            <a:avLst/>
          </a:prstGeom>
        </p:spPr>
        <p:txBody>
          <a:bodyPr wrap="none" fromWordArt="1">
            <a:prstTxWarp prst="textPlain">
              <a:avLst>
                <a:gd name="adj" fmla="val 50000"/>
              </a:avLst>
            </a:prstTxWarp>
          </a:bodyPr>
          <a:lstStyle/>
          <a:p>
            <a:pPr algn="ctr"/>
            <a:r>
              <a:rPr lang="ru-RU" sz="3600" kern="10">
                <a:ln w="12700">
                  <a:solidFill>
                    <a:srgbClr val="3333CC"/>
                  </a:solidFill>
                  <a:round/>
                  <a:headEnd/>
                  <a:tailEnd/>
                </a:ln>
                <a:solidFill>
                  <a:srgbClr val="800080">
                    <a:alpha val="50000"/>
                  </a:srgbClr>
                </a:solidFill>
                <a:effectLst>
                  <a:outerShdw dist="45791" dir="2021404" algn="ctr" rotWithShape="0">
                    <a:srgbClr val="9999FF"/>
                  </a:outerShdw>
                </a:effectLst>
                <a:cs typeface="Arial" panose="020B0604020202020204" pitchFamily="34" charset="0"/>
              </a:rPr>
              <a:t>Виды резьбы по дереву</a:t>
            </a: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0244"/>
                                        </p:tgtEl>
                                        <p:attrNameLst>
                                          <p:attrName>style.visibility</p:attrName>
                                        </p:attrNameLst>
                                      </p:cBhvr>
                                      <p:to>
                                        <p:strVal val="visible"/>
                                      </p:to>
                                    </p:set>
                                    <p:animEffect transition="in" filter="diamond(in)">
                                      <p:cBhvr>
                                        <p:cTn id="7" dur="2000"/>
                                        <p:tgtEl>
                                          <p:spTgt spid="1024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243">
                                            <p:txEl>
                                              <p:pRg st="0" end="0"/>
                                            </p:txEl>
                                          </p:spTgt>
                                        </p:tgtEl>
                                        <p:attrNameLst>
                                          <p:attrName>style.visibility</p:attrName>
                                        </p:attrNameLst>
                                      </p:cBhvr>
                                      <p:to>
                                        <p:strVal val="visible"/>
                                      </p:to>
                                    </p:set>
                                    <p:animEffect transition="in" filter="wipe(down)">
                                      <p:cBhvr>
                                        <p:cTn id="12" dur="500"/>
                                        <p:tgtEl>
                                          <p:spTgt spid="1024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0243">
                                            <p:txEl>
                                              <p:pRg st="1" end="1"/>
                                            </p:txEl>
                                          </p:spTgt>
                                        </p:tgtEl>
                                        <p:attrNameLst>
                                          <p:attrName>style.visibility</p:attrName>
                                        </p:attrNameLst>
                                      </p:cBhvr>
                                      <p:to>
                                        <p:strVal val="visible"/>
                                      </p:to>
                                    </p:set>
                                    <p:animEffect transition="in" filter="wipe(down)">
                                      <p:cBhvr>
                                        <p:cTn id="17" dur="500"/>
                                        <p:tgtEl>
                                          <p:spTgt spid="10243">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0243">
                                            <p:txEl>
                                              <p:pRg st="2" end="2"/>
                                            </p:txEl>
                                          </p:spTgt>
                                        </p:tgtEl>
                                        <p:attrNameLst>
                                          <p:attrName>style.visibility</p:attrName>
                                        </p:attrNameLst>
                                      </p:cBhvr>
                                      <p:to>
                                        <p:strVal val="visible"/>
                                      </p:to>
                                    </p:set>
                                    <p:animEffect transition="in" filter="wipe(down)">
                                      <p:cBhvr>
                                        <p:cTn id="22" dur="500"/>
                                        <p:tgtEl>
                                          <p:spTgt spid="10243">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0243">
                                            <p:txEl>
                                              <p:pRg st="3" end="3"/>
                                            </p:txEl>
                                          </p:spTgt>
                                        </p:tgtEl>
                                        <p:attrNameLst>
                                          <p:attrName>style.visibility</p:attrName>
                                        </p:attrNameLst>
                                      </p:cBhvr>
                                      <p:to>
                                        <p:strVal val="visible"/>
                                      </p:to>
                                    </p:set>
                                    <p:animEffect transition="in" filter="wipe(down)">
                                      <p:cBhvr>
                                        <p:cTn id="27" dur="500"/>
                                        <p:tgtEl>
                                          <p:spTgt spid="10243">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10243">
                                            <p:txEl>
                                              <p:pRg st="4" end="4"/>
                                            </p:txEl>
                                          </p:spTgt>
                                        </p:tgtEl>
                                        <p:attrNameLst>
                                          <p:attrName>style.visibility</p:attrName>
                                        </p:attrNameLst>
                                      </p:cBhvr>
                                      <p:to>
                                        <p:strVal val="visible"/>
                                      </p:to>
                                    </p:set>
                                    <p:animEffect transition="in" filter="wipe(down)">
                                      <p:cBhvr>
                                        <p:cTn id="32" dur="500"/>
                                        <p:tgtEl>
                                          <p:spTgt spid="10243">
                                            <p:txEl>
                                              <p:pRg st="4" end="4"/>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0243">
                                            <p:txEl>
                                              <p:pRg st="5" end="5"/>
                                            </p:txEl>
                                          </p:spTgt>
                                        </p:tgtEl>
                                        <p:attrNameLst>
                                          <p:attrName>style.visibility</p:attrName>
                                        </p:attrNameLst>
                                      </p:cBhvr>
                                      <p:to>
                                        <p:strVal val="visible"/>
                                      </p:to>
                                    </p:set>
                                    <p:animEffect transition="in" filter="wipe(down)">
                                      <p:cBhvr>
                                        <p:cTn id="37" dur="500"/>
                                        <p:tgtEl>
                                          <p:spTgt spid="1024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p:bldP spid="1024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95536" y="-67439"/>
            <a:ext cx="8229600" cy="1143000"/>
          </a:xfrm>
        </p:spPr>
        <p:txBody>
          <a:bodyPr/>
          <a:lstStyle/>
          <a:p>
            <a:r>
              <a:rPr lang="ru-RU" altLang="ru-RU" dirty="0"/>
              <a:t>Сквозная резьба</a:t>
            </a:r>
          </a:p>
        </p:txBody>
      </p:sp>
      <p:sp>
        <p:nvSpPr>
          <p:cNvPr id="11267" name="Rectangle 3"/>
          <p:cNvSpPr>
            <a:spLocks noGrp="1" noChangeArrowheads="1"/>
          </p:cNvSpPr>
          <p:nvPr>
            <p:ph type="body" idx="1"/>
          </p:nvPr>
        </p:nvSpPr>
        <p:spPr>
          <a:xfrm>
            <a:off x="-38100" y="2332487"/>
            <a:ext cx="8229600" cy="4525963"/>
          </a:xfrm>
        </p:spPr>
        <p:txBody>
          <a:bodyPr/>
          <a:lstStyle/>
          <a:p>
            <a:pPr>
              <a:buFontTx/>
              <a:buNone/>
            </a:pPr>
            <a:r>
              <a:rPr lang="ru-RU" altLang="ru-RU" sz="2800" dirty="0">
                <a:hlinkClick r:id="rId2" tooltip="Увеличить"/>
              </a:rPr>
              <a:t> </a:t>
            </a:r>
            <a:endParaRPr lang="ru-RU" altLang="ru-RU" sz="2800" dirty="0"/>
          </a:p>
          <a:p>
            <a:r>
              <a:rPr lang="ru-RU" altLang="ru-RU" sz="2800" dirty="0"/>
              <a:t>Сквозная (ажурная) резьба — подразделяется на собственно сквозную и накладную, имеет два подвида: прорезную резьбу (сквозные участки прорезаются </a:t>
            </a:r>
            <a:r>
              <a:rPr lang="ru-RU" altLang="ru-RU" sz="2800" dirty="0">
                <a:hlinkClick r:id="rId3" tooltip="Стамеска"/>
              </a:rPr>
              <a:t>стамесками</a:t>
            </a:r>
            <a:r>
              <a:rPr lang="ru-RU" altLang="ru-RU" sz="2800" dirty="0"/>
              <a:t> и резцами) и </a:t>
            </a:r>
            <a:r>
              <a:rPr lang="ru-RU" altLang="ru-RU" sz="2800" dirty="0" err="1"/>
              <a:t>пропильную</a:t>
            </a:r>
            <a:r>
              <a:rPr lang="ru-RU" altLang="ru-RU" sz="2800" dirty="0"/>
              <a:t> резьбу (фактически то же самое, но такие участки выпиливаются </a:t>
            </a:r>
            <a:r>
              <a:rPr lang="ru-RU" altLang="ru-RU" sz="2800" dirty="0">
                <a:hlinkClick r:id="rId4" tooltip="Ручная пила"/>
              </a:rPr>
              <a:t>пилой</a:t>
            </a:r>
            <a:r>
              <a:rPr lang="ru-RU" altLang="ru-RU" sz="2800" dirty="0"/>
              <a:t> или </a:t>
            </a:r>
            <a:r>
              <a:rPr lang="ru-RU" altLang="ru-RU" sz="2800" dirty="0">
                <a:hlinkClick r:id="rId5" tooltip="Лобзик"/>
              </a:rPr>
              <a:t>лобзиком</a:t>
            </a:r>
            <a:r>
              <a:rPr lang="ru-RU" altLang="ru-RU" sz="2800" dirty="0"/>
              <a:t>).</a:t>
            </a:r>
          </a:p>
        </p:txBody>
      </p:sp>
      <p:pic>
        <p:nvPicPr>
          <p:cNvPr id="11268" name="i-main-pic" descr="Картинка 124 из 9746">
            <a:hlinkClick r:id="rId6"/>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5687303" y="1025314"/>
            <a:ext cx="2701350" cy="2323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9" name="Picture 5" descr="Элемент прорезной резьбы"/>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0" y="6038850"/>
            <a:ext cx="1905000"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0" name="Picture 6" descr="Элемент прорезной резьбы"/>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1908175" y="6038850"/>
            <a:ext cx="1905000"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1" name="Picture 7" descr="Элемент прорезной резьбы"/>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3779838" y="6038850"/>
            <a:ext cx="1905000"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2" name="Picture 8" descr="Элемент прорезной резьбы"/>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5651500" y="6038850"/>
            <a:ext cx="1905000"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3" name="Picture 9" descr="Элемент прорезной резьбы"/>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7239000" y="6038850"/>
            <a:ext cx="1905000"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6" name="Picture 12" descr="Резной наличник с прорезной резьбой.">
            <a:hlinkClick r:id="rId9"/>
          </p:cNvPr>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0" y="995907"/>
            <a:ext cx="1619672" cy="1977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Effect transition="in" filter="blinds(horizontal)">
                                      <p:cBhvr>
                                        <p:cTn id="7" dur="500"/>
                                        <p:tgtEl>
                                          <p:spTgt spid="1126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1267">
                                            <p:txEl>
                                              <p:pRg st="1" end="1"/>
                                            </p:txEl>
                                          </p:spTgt>
                                        </p:tgtEl>
                                        <p:attrNameLst>
                                          <p:attrName>style.visibility</p:attrName>
                                        </p:attrNameLst>
                                      </p:cBhvr>
                                      <p:to>
                                        <p:strVal val="visible"/>
                                      </p:to>
                                    </p:set>
                                    <p:animEffect transition="in" filter="blinds(horizontal)">
                                      <p:cBhvr>
                                        <p:cTn id="12" dur="500"/>
                                        <p:tgtEl>
                                          <p:spTgt spid="1126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nodeType="clickEffect">
                                  <p:stCondLst>
                                    <p:cond delay="0"/>
                                  </p:stCondLst>
                                  <p:childTnLst>
                                    <p:set>
                                      <p:cBhvr>
                                        <p:cTn id="16" dur="1" fill="hold">
                                          <p:stCondLst>
                                            <p:cond delay="0"/>
                                          </p:stCondLst>
                                        </p:cTn>
                                        <p:tgtEl>
                                          <p:spTgt spid="11269"/>
                                        </p:tgtEl>
                                        <p:attrNameLst>
                                          <p:attrName>style.visibility</p:attrName>
                                        </p:attrNameLst>
                                      </p:cBhvr>
                                      <p:to>
                                        <p:strVal val="visible"/>
                                      </p:to>
                                    </p:set>
                                    <p:animEffect transition="in" filter="box(in)">
                                      <p:cBhvr>
                                        <p:cTn id="17" dur="500"/>
                                        <p:tgtEl>
                                          <p:spTgt spid="11269"/>
                                        </p:tgtEl>
                                      </p:cBhvr>
                                    </p:animEffect>
                                  </p:childTnLst>
                                </p:cTn>
                              </p:par>
                            </p:childTnLst>
                          </p:cTn>
                        </p:par>
                        <p:par>
                          <p:cTn id="18" fill="hold" nodeType="afterGroup">
                            <p:stCondLst>
                              <p:cond delay="500"/>
                            </p:stCondLst>
                            <p:childTnLst>
                              <p:par>
                                <p:cTn id="19" presetID="4" presetClass="entr" presetSubtype="16" fill="hold" nodeType="afterEffect">
                                  <p:stCondLst>
                                    <p:cond delay="0"/>
                                  </p:stCondLst>
                                  <p:childTnLst>
                                    <p:set>
                                      <p:cBhvr>
                                        <p:cTn id="20" dur="1" fill="hold">
                                          <p:stCondLst>
                                            <p:cond delay="0"/>
                                          </p:stCondLst>
                                        </p:cTn>
                                        <p:tgtEl>
                                          <p:spTgt spid="11270"/>
                                        </p:tgtEl>
                                        <p:attrNameLst>
                                          <p:attrName>style.visibility</p:attrName>
                                        </p:attrNameLst>
                                      </p:cBhvr>
                                      <p:to>
                                        <p:strVal val="visible"/>
                                      </p:to>
                                    </p:set>
                                    <p:animEffect transition="in" filter="box(in)">
                                      <p:cBhvr>
                                        <p:cTn id="21" dur="500"/>
                                        <p:tgtEl>
                                          <p:spTgt spid="11270"/>
                                        </p:tgtEl>
                                      </p:cBhvr>
                                    </p:animEffect>
                                  </p:childTnLst>
                                </p:cTn>
                              </p:par>
                            </p:childTnLst>
                          </p:cTn>
                        </p:par>
                        <p:par>
                          <p:cTn id="22" fill="hold" nodeType="afterGroup">
                            <p:stCondLst>
                              <p:cond delay="1000"/>
                            </p:stCondLst>
                            <p:childTnLst>
                              <p:par>
                                <p:cTn id="23" presetID="4" presetClass="entr" presetSubtype="16" fill="hold" nodeType="afterEffect">
                                  <p:stCondLst>
                                    <p:cond delay="0"/>
                                  </p:stCondLst>
                                  <p:childTnLst>
                                    <p:set>
                                      <p:cBhvr>
                                        <p:cTn id="24" dur="1" fill="hold">
                                          <p:stCondLst>
                                            <p:cond delay="0"/>
                                          </p:stCondLst>
                                        </p:cTn>
                                        <p:tgtEl>
                                          <p:spTgt spid="11271"/>
                                        </p:tgtEl>
                                        <p:attrNameLst>
                                          <p:attrName>style.visibility</p:attrName>
                                        </p:attrNameLst>
                                      </p:cBhvr>
                                      <p:to>
                                        <p:strVal val="visible"/>
                                      </p:to>
                                    </p:set>
                                    <p:animEffect transition="in" filter="box(in)">
                                      <p:cBhvr>
                                        <p:cTn id="25" dur="500"/>
                                        <p:tgtEl>
                                          <p:spTgt spid="11271"/>
                                        </p:tgtEl>
                                      </p:cBhvr>
                                    </p:animEffect>
                                  </p:childTnLst>
                                </p:cTn>
                              </p:par>
                            </p:childTnLst>
                          </p:cTn>
                        </p:par>
                        <p:par>
                          <p:cTn id="26" fill="hold" nodeType="afterGroup">
                            <p:stCondLst>
                              <p:cond delay="1500"/>
                            </p:stCondLst>
                            <p:childTnLst>
                              <p:par>
                                <p:cTn id="27" presetID="4" presetClass="entr" presetSubtype="16" fill="hold" nodeType="afterEffect">
                                  <p:stCondLst>
                                    <p:cond delay="0"/>
                                  </p:stCondLst>
                                  <p:childTnLst>
                                    <p:set>
                                      <p:cBhvr>
                                        <p:cTn id="28" dur="1" fill="hold">
                                          <p:stCondLst>
                                            <p:cond delay="0"/>
                                          </p:stCondLst>
                                        </p:cTn>
                                        <p:tgtEl>
                                          <p:spTgt spid="11272"/>
                                        </p:tgtEl>
                                        <p:attrNameLst>
                                          <p:attrName>style.visibility</p:attrName>
                                        </p:attrNameLst>
                                      </p:cBhvr>
                                      <p:to>
                                        <p:strVal val="visible"/>
                                      </p:to>
                                    </p:set>
                                    <p:animEffect transition="in" filter="box(in)">
                                      <p:cBhvr>
                                        <p:cTn id="29" dur="500"/>
                                        <p:tgtEl>
                                          <p:spTgt spid="11272"/>
                                        </p:tgtEl>
                                      </p:cBhvr>
                                    </p:animEffect>
                                  </p:childTnLst>
                                </p:cTn>
                              </p:par>
                            </p:childTnLst>
                          </p:cTn>
                        </p:par>
                        <p:par>
                          <p:cTn id="30" fill="hold" nodeType="afterGroup">
                            <p:stCondLst>
                              <p:cond delay="2000"/>
                            </p:stCondLst>
                            <p:childTnLst>
                              <p:par>
                                <p:cTn id="31" presetID="4" presetClass="entr" presetSubtype="16" fill="hold" nodeType="afterEffect">
                                  <p:stCondLst>
                                    <p:cond delay="0"/>
                                  </p:stCondLst>
                                  <p:childTnLst>
                                    <p:set>
                                      <p:cBhvr>
                                        <p:cTn id="32" dur="1" fill="hold">
                                          <p:stCondLst>
                                            <p:cond delay="0"/>
                                          </p:stCondLst>
                                        </p:cTn>
                                        <p:tgtEl>
                                          <p:spTgt spid="11273"/>
                                        </p:tgtEl>
                                        <p:attrNameLst>
                                          <p:attrName>style.visibility</p:attrName>
                                        </p:attrNameLst>
                                      </p:cBhvr>
                                      <p:to>
                                        <p:strVal val="visible"/>
                                      </p:to>
                                    </p:set>
                                    <p:animEffect transition="in" filter="box(in)">
                                      <p:cBhvr>
                                        <p:cTn id="33" dur="500"/>
                                        <p:tgtEl>
                                          <p:spTgt spid="11273"/>
                                        </p:tgtEl>
                                      </p:cBhvr>
                                    </p:animEffect>
                                  </p:childTnLst>
                                </p:cTn>
                              </p:par>
                            </p:childTnLst>
                          </p:cTn>
                        </p:par>
                        <p:par>
                          <p:cTn id="34" fill="hold" nodeType="afterGroup">
                            <p:stCondLst>
                              <p:cond delay="2500"/>
                            </p:stCondLst>
                            <p:childTnLst>
                              <p:par>
                                <p:cTn id="35" presetID="21" presetClass="entr" presetSubtype="4" fill="hold" nodeType="afterEffect">
                                  <p:stCondLst>
                                    <p:cond delay="0"/>
                                  </p:stCondLst>
                                  <p:childTnLst>
                                    <p:set>
                                      <p:cBhvr>
                                        <p:cTn id="36" dur="1" fill="hold">
                                          <p:stCondLst>
                                            <p:cond delay="0"/>
                                          </p:stCondLst>
                                        </p:cTn>
                                        <p:tgtEl>
                                          <p:spTgt spid="11268"/>
                                        </p:tgtEl>
                                        <p:attrNameLst>
                                          <p:attrName>style.visibility</p:attrName>
                                        </p:attrNameLst>
                                      </p:cBhvr>
                                      <p:to>
                                        <p:strVal val="visible"/>
                                      </p:to>
                                    </p:set>
                                    <p:animEffect transition="in" filter="wheel(4)">
                                      <p:cBhvr>
                                        <p:cTn id="37" dur="2000"/>
                                        <p:tgtEl>
                                          <p:spTgt spid="11268"/>
                                        </p:tgtEl>
                                      </p:cBhvr>
                                    </p:animEffect>
                                  </p:childTnLst>
                                </p:cTn>
                              </p:par>
                            </p:childTnLst>
                          </p:cTn>
                        </p:par>
                        <p:par>
                          <p:cTn id="38" fill="hold" nodeType="afterGroup">
                            <p:stCondLst>
                              <p:cond delay="4500"/>
                            </p:stCondLst>
                            <p:childTnLst>
                              <p:par>
                                <p:cTn id="39" presetID="21" presetClass="entr" presetSubtype="4" fill="hold" nodeType="afterEffect">
                                  <p:stCondLst>
                                    <p:cond delay="0"/>
                                  </p:stCondLst>
                                  <p:childTnLst>
                                    <p:set>
                                      <p:cBhvr>
                                        <p:cTn id="40" dur="1" fill="hold">
                                          <p:stCondLst>
                                            <p:cond delay="0"/>
                                          </p:stCondLst>
                                        </p:cTn>
                                        <p:tgtEl>
                                          <p:spTgt spid="11276"/>
                                        </p:tgtEl>
                                        <p:attrNameLst>
                                          <p:attrName>style.visibility</p:attrName>
                                        </p:attrNameLst>
                                      </p:cBhvr>
                                      <p:to>
                                        <p:strVal val="visible"/>
                                      </p:to>
                                    </p:set>
                                    <p:animEffect transition="in" filter="wheel(4)">
                                      <p:cBhvr>
                                        <p:cTn id="41" dur="2000"/>
                                        <p:tgtEl>
                                          <p:spTgt spid="112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p:bldLst>
  </p:timing>
</p:sld>
</file>

<file path=ppt/theme/theme1.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306</TotalTime>
  <Words>1227</Words>
  <Application>Microsoft Office PowerPoint</Application>
  <PresentationFormat>Экран (4:3)</PresentationFormat>
  <Paragraphs>63</Paragraphs>
  <Slides>19</Slides>
  <Notes>0</Notes>
  <HiddenSlides>0</HiddenSlides>
  <MMClips>0</MMClips>
  <ScaleCrop>false</ScaleCrop>
  <HeadingPairs>
    <vt:vector size="6" baseType="variant">
      <vt:variant>
        <vt:lpstr>Использованные шрифты</vt:lpstr>
      </vt:variant>
      <vt:variant>
        <vt:i4>1</vt:i4>
      </vt:variant>
      <vt:variant>
        <vt:lpstr>Тема</vt:lpstr>
      </vt:variant>
      <vt:variant>
        <vt:i4>1</vt:i4>
      </vt:variant>
      <vt:variant>
        <vt:lpstr>Заголовки слайдов</vt:lpstr>
      </vt:variant>
      <vt:variant>
        <vt:i4>19</vt:i4>
      </vt:variant>
    </vt:vector>
  </HeadingPairs>
  <TitlesOfParts>
    <vt:vector size="21" baseType="lpstr">
      <vt:lpstr>Arial</vt:lpstr>
      <vt:lpstr>Оформление по умолчанию</vt:lpstr>
      <vt:lpstr> </vt:lpstr>
      <vt:lpstr>  </vt:lpstr>
      <vt:lpstr> </vt:lpstr>
      <vt:lpstr>Презентация PowerPoint</vt:lpstr>
      <vt:lpstr> </vt:lpstr>
      <vt:lpstr>Презентация PowerPoint</vt:lpstr>
      <vt:lpstr>Презентация PowerPoint</vt:lpstr>
      <vt:lpstr> </vt:lpstr>
      <vt:lpstr>Сквозная резьба</vt:lpstr>
      <vt:lpstr>Плосковыемчатая резьба</vt:lpstr>
      <vt:lpstr>Геометрическая резьба </vt:lpstr>
      <vt:lpstr>Презентация PowerPoint</vt:lpstr>
      <vt:lpstr>Презентация PowerPoint</vt:lpstr>
      <vt:lpstr> </vt:lpstr>
      <vt:lpstr> </vt:lpstr>
      <vt:lpstr> </vt:lpstr>
      <vt:lpstr>Презентация PowerPoint</vt:lpstr>
      <vt:lpstr>Презентация PowerPoint</vt:lpstr>
      <vt:lpstr>Азбука геометрической резьбы.</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Admin</dc:creator>
  <cp:lastModifiedBy>Софья</cp:lastModifiedBy>
  <cp:revision>6</cp:revision>
  <dcterms:created xsi:type="dcterms:W3CDTF">2009-10-19T15:06:46Z</dcterms:created>
  <dcterms:modified xsi:type="dcterms:W3CDTF">2018-02-05T11:53:06Z</dcterms:modified>
</cp:coreProperties>
</file>