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3" r:id="rId6"/>
    <p:sldId id="264" r:id="rId7"/>
    <p:sldId id="266" r:id="rId8"/>
    <p:sldId id="265" r:id="rId9"/>
    <p:sldId id="267" r:id="rId10"/>
    <p:sldId id="268" r:id="rId11"/>
    <p:sldId id="270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65C5A40-2E81-4870-94BB-C4FC2383C3AA}" type="datetimeFigureOut">
              <a:rPr lang="ru-RU" smtClean="0"/>
              <a:pPr/>
              <a:t>04.02.2018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A434336-8544-445D-B640-680F2FAC4B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357290" y="1071547"/>
            <a:ext cx="7215238" cy="550920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normalizeH="0" baseline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Современный урок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normalizeH="0" baseline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начальной школе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normalizeH="0" baseline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позиции формирования </a:t>
            </a:r>
            <a:r>
              <a:rPr kumimoji="0" lang="ru-RU" sz="4000" b="1" i="0" u="none" strike="noStrike" normalizeH="0" baseline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УУД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kumimoji="0" lang="ru-RU" sz="4000" b="1" i="0" u="none" strike="noStrike" normalizeH="0" baseline="0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lang="ru-RU" sz="4000" b="1" dirty="0" smtClean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indent="45085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normalizeH="0" baseline="0" dirty="0" err="1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Чаш-оол</a:t>
            </a:r>
            <a:r>
              <a:rPr kumimoji="0" lang="ru-RU" b="1" i="0" u="none" strike="noStrike" normalizeH="0" baseline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normalizeH="0" baseline="0" dirty="0" err="1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Сырга</a:t>
            </a:r>
            <a:r>
              <a:rPr kumimoji="0" lang="ru-RU" b="1" i="0" u="none" strike="noStrike" normalizeH="0" baseline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Сергеевна- </a:t>
            </a:r>
          </a:p>
          <a:p>
            <a:pPr lvl="0" indent="45085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normalizeH="0" baseline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заместитель директора по УВР</a:t>
            </a:r>
          </a:p>
          <a:p>
            <a:pPr lvl="0" indent="45085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normalizeH="0" baseline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начальных классов</a:t>
            </a:r>
          </a:p>
          <a:p>
            <a:pPr lvl="0" indent="45085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normalizeH="0" baseline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СОШ №2 </a:t>
            </a:r>
            <a:r>
              <a:rPr kumimoji="0" lang="ru-RU" b="1" i="0" u="none" strike="noStrike" normalizeH="0" baseline="0" dirty="0" err="1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им.Т.Б.Куулар</a:t>
            </a:r>
            <a:r>
              <a:rPr kumimoji="0" lang="ru-RU" b="1" i="0" u="none" strike="noStrike" normalizeH="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b="1" i="0" u="none" strike="noStrike" normalizeH="0" baseline="0" dirty="0" smtClean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428604"/>
            <a:ext cx="757242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«Плохой учитель преподносит истину, хороший учит ее добывать»  А. </a:t>
            </a:r>
            <a:r>
              <a:rPr lang="ru-RU" sz="4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Дистервег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2" descr="14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357562"/>
            <a:ext cx="2876110" cy="327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023639" y="571480"/>
          <a:ext cx="8050205" cy="4597421"/>
        </p:xfrm>
        <a:graphic>
          <a:graphicData uri="http://schemas.openxmlformats.org/presentationml/2006/ole">
            <p:oleObj spid="_x0000_s1026" name="Document" r:id="rId3" imgW="10289721" imgH="5876491" progId="Word.Document.8">
              <p:embed/>
            </p:oleObj>
          </a:graphicData>
        </a:graphic>
      </p:graphicFrame>
      <p:pic>
        <p:nvPicPr>
          <p:cNvPr id="3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285860"/>
            <a:ext cx="47374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71538" y="357166"/>
            <a:ext cx="842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Творческих вам успехов!</a:t>
            </a:r>
            <a:endParaRPr lang="ru-RU" sz="5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5643578"/>
            <a:ext cx="7215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142852"/>
            <a:ext cx="75009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 постулата современного урока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1071546"/>
            <a:ext cx="7316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Урок есть открытие истины, поиск истины и осмысление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истины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1955" y="1714488"/>
            <a:ext cx="74720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есть часть жизни ребёнка, и проживание этой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должно совершаться на уровне высокой общечеловеческой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культуры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2571744"/>
            <a:ext cx="77308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5">
                    <a:lumMod val="50000"/>
                  </a:schemeClr>
                </a:solidFill>
              </a:rPr>
              <a:t>3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 в качестве субъекта осмысления истины и субъекта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жизни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уроке остаётся всегда наивысший ценностью, выступая в роли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никогда в роли средства</a:t>
            </a:r>
          </a:p>
        </p:txBody>
      </p:sp>
      <p:pic>
        <p:nvPicPr>
          <p:cNvPr id="9" name="Picture 5" descr="j0410787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929066"/>
            <a:ext cx="3427412" cy="252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357290" y="142852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Пять организационных правил современного урока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1214422"/>
            <a:ext cx="783304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Доводить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педагогическое требование до своего логического конца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держа в поле внимания каждого ребёнка и максимально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содействуя</a:t>
            </a: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соблюдению предложенной нормы взаимодействия;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Сопровождать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педагогическое требование инструкцией,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раскрывающей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лёгкий способ исполнения требуемого;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Раскрывать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положительную программу действий на каждый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момент</a:t>
            </a: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взаимодействия, придавая требованию позитивный характер, и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избегать</a:t>
            </a: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негативного требования, то есть требования не делать чего-либо;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предъявлять детям такого рода требований, которые им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силу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настоящий период их развития;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Авансировать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успех деятельности детей на уроке;</a:t>
            </a:r>
          </a:p>
          <a:p>
            <a:endParaRPr lang="ru-RU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5" descr="j01953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4643446"/>
            <a:ext cx="1832257" cy="193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42852"/>
            <a:ext cx="81439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структуре современного урока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1538" y="1000108"/>
            <a:ext cx="78581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AutoNum type="arabicPeriod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Правильно 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определить дидактические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воспитательные цели урока 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его значение в системе уроков по теме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lvl="0" indent="-34290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Определить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урока, придумать и обосновать его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структуру;</a:t>
            </a: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Связать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данный урок с предыдущими и последующими уроками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Отобрать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применить оптимальное сочетание методов изучения нового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материала;</a:t>
            </a: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Обеспечить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систематический и разнообразный обучающий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</a:p>
          <a:p>
            <a:pPr lvl="0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знаний учащихся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Продумать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систему повторения и закрепления изученного материала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Найти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оптимальное место домашнему заданию.</a:t>
            </a: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142852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Познавательные  УУД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714356"/>
            <a:ext cx="77867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Включают: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действия исследования, поиска и отбора необходимой            информации, её структурирования;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моделирования изучаемого содержания;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логические действия и операции;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способы решения задач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3143248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Регулятивные  УУД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7224" y="3714752"/>
            <a:ext cx="855432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Обеспечивают: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возможность управления познавательной и учебной деятельностью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посредством постановки целей, планирования, контроля, коррекции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своих действий и оценки успешности усвоения;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последовательный переход к самоуправлению и </a:t>
            </a:r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учебной деятельности и обеспечивает базу будущего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профессионального образования и самосовершенствования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86050" y="0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Коммуникативные  УУД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3500438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Личностные  УУД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428604"/>
            <a:ext cx="841743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Обеспечивают возможности: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сотрудничества – умение слышать, слушать и понимать партнёра;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планировать и согласованно выполнять совместную деятельность,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распределять роли, взаимно контролировать действия друг друга,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уметь договариваться, вести дискуссию;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правильно выражать свои мысли в речи;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уважать в сотрудничестве партнёра и самого себя: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уметь эффективно сотрудничать как с учителем, так и со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сверстниками, вести диалог, искать решения;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оказывать поддержку друг другу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3995678"/>
            <a:ext cx="806887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Обеспечивают: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ценностную ориентацию детей: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знание моральных норм и умение им следовать (взаимопомощь, </a:t>
            </a:r>
          </a:p>
          <a:p>
            <a:r>
              <a:rPr lang="ru-RU" sz="20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правдивость,ответственность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соотносить свои поступки с этическими чувствами 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(вина, совесть, стыд);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желание и умение видеть нравственный аспект своих поступков;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желание и умение ответить на вопрос, какое значение и какой</a:t>
            </a:r>
          </a:p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смысл имеют для него те  или иные знания.</a:t>
            </a:r>
          </a:p>
          <a:p>
            <a:pPr>
              <a:buFont typeface="Wingdings" pitchFamily="2" charset="2"/>
              <a:buChar char="q"/>
            </a:pP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  <p:pic>
        <p:nvPicPr>
          <p:cNvPr id="5" name="Рисунок 4" descr="http://image.slidesharecdn.com/udd14122011-120104092602-phpapp01/95/slide-5-1024.jpg?cb=132569107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85728"/>
            <a:ext cx="778674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571868" y="214290"/>
            <a:ext cx="53578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71868" y="214290"/>
            <a:ext cx="100013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000100" y="0"/>
          <a:ext cx="8143900" cy="6977602"/>
        </p:xfrm>
        <a:graphic>
          <a:graphicData uri="http://schemas.openxmlformats.org/drawingml/2006/table">
            <a:tbl>
              <a:tblPr/>
              <a:tblGrid>
                <a:gridCol w="2504179"/>
                <a:gridCol w="2774763"/>
                <a:gridCol w="2864958"/>
              </a:tblGrid>
              <a:tr h="2971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Требования к уроку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Традиционный урок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 anchor="ctr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Урок современного типа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03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  <a:cs typeface="Times New Roman"/>
                        </a:rPr>
                        <a:t>Объявление темы урока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Учитель сообщает обучающимся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Формулируют сами обучающиеся (учитель подводит обучающихся к осознанию темы)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62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  <a:cs typeface="Times New Roman"/>
                        </a:rPr>
                        <a:t>Сообщение целей и задач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Учитель формулирует и сообщает обучающимся, чему должны научиться, определив границы знания и незнания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Формулируют сами обучающиеся (учитель подводит обучающихся к осознанию целей и задач)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03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  <a:cs typeface="Times New Roman"/>
                        </a:rPr>
                        <a:t>Планирование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Учитель сообщает обучающимся, какую работу они должны выполнить, чтобы достичь цели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Планирование обучающимися способов достижения намеченной цели (учитель помогает, советует)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154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  <a:cs typeface="Times New Roman"/>
                        </a:rPr>
                        <a:t>Практическая деятельность обучающихся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Под руководством учителя обучающиеся выполняют ряд практических задач (чаще применяется фронтальный метод организации деятельности)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Обучающиеся осуществляют учебные действия по намеченному плану (применяется групповой, индивидуальный методы), учитель консультирует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62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  <a:cs typeface="Times New Roman"/>
                        </a:rPr>
                        <a:t>Осуществление контроля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Учитель осуществляет контроль за выполнением обучающимися практической работы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Обучающиеся осуществляют контроль (применяются формы самоконтроля, взаимоконтроля), учитель консультирует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62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  <a:cs typeface="Times New Roman"/>
                        </a:rPr>
                        <a:t>Осуществление коррекции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Учитель в ходе выполнения и по итогам выполненной работы обучающимися осуществляет коррекцию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Обучающиеся формулируют затруднения и осуществляют коррекцию самостоятельно, учитель консультирует, советует, помогает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91546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  <a:cs typeface="Times New Roman"/>
                        </a:rPr>
                        <a:t>Оценивание обучающихся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Учитель осуществляет оценивание работы обучающихся на уроке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Обучающиеся дают оценку деятельности по её результатам (самооценка,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оцениваниерезультатов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деятельности товарищей) учитель консультирует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577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  <a:cs typeface="Times New Roman"/>
                        </a:rPr>
                        <a:t>Итог урока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Учитель выясняет у обучающихся, что они запомнили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Проводится рефлексия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628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  <a:cs typeface="Times New Roman"/>
                        </a:rPr>
                        <a:t>Домашнее задание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Учитель объявляет и комментирует (чаще – задание одно для всех)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Обучающиеся могут выбирать задание из предложенных учителем с учётом индивидуальных возможностей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484" marR="294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000100" y="1643050"/>
          <a:ext cx="8143900" cy="642942"/>
        </p:xfrm>
        <a:graphic>
          <a:graphicData uri="http://schemas.openxmlformats.org/drawingml/2006/table">
            <a:tbl>
              <a:tblPr/>
              <a:tblGrid>
                <a:gridCol w="8143900"/>
              </a:tblGrid>
              <a:tr h="6429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00100" y="905854"/>
          <a:ext cx="8135354" cy="737196"/>
        </p:xfrm>
        <a:graphic>
          <a:graphicData uri="http://schemas.openxmlformats.org/drawingml/2006/table">
            <a:tbl>
              <a:tblPr/>
              <a:tblGrid>
                <a:gridCol w="8135354"/>
              </a:tblGrid>
              <a:tr h="73719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982766" y="316194"/>
          <a:ext cx="8195417" cy="581114"/>
        </p:xfrm>
        <a:graphic>
          <a:graphicData uri="http://schemas.openxmlformats.org/drawingml/2006/table">
            <a:tbl>
              <a:tblPr/>
              <a:tblGrid>
                <a:gridCol w="8195417"/>
              </a:tblGrid>
              <a:tr h="5811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255521" y="-8546"/>
          <a:ext cx="2922662" cy="6905002"/>
        </p:xfrm>
        <a:graphic>
          <a:graphicData uri="http://schemas.openxmlformats.org/drawingml/2006/table">
            <a:tbl>
              <a:tblPr/>
              <a:tblGrid>
                <a:gridCol w="2922662"/>
              </a:tblGrid>
              <a:tr h="69050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1010093" y="2286000"/>
          <a:ext cx="8123274" cy="871870"/>
        </p:xfrm>
        <a:graphic>
          <a:graphicData uri="http://schemas.openxmlformats.org/drawingml/2006/table">
            <a:tbl>
              <a:tblPr/>
              <a:tblGrid>
                <a:gridCol w="8123274"/>
              </a:tblGrid>
              <a:tr h="87187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999461" y="3143248"/>
          <a:ext cx="8144539" cy="797442"/>
        </p:xfrm>
        <a:graphic>
          <a:graphicData uri="http://schemas.openxmlformats.org/drawingml/2006/table">
            <a:tbl>
              <a:tblPr/>
              <a:tblGrid>
                <a:gridCol w="8144539"/>
              </a:tblGrid>
              <a:tr h="7974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00100" y="3929066"/>
          <a:ext cx="8143900" cy="922042"/>
        </p:xfrm>
        <a:graphic>
          <a:graphicData uri="http://schemas.openxmlformats.org/drawingml/2006/table">
            <a:tbl>
              <a:tblPr/>
              <a:tblGrid>
                <a:gridCol w="8143900"/>
              </a:tblGrid>
              <a:tr h="9220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1020726" y="4837814"/>
          <a:ext cx="8165804" cy="882502"/>
        </p:xfrm>
        <a:graphic>
          <a:graphicData uri="http://schemas.openxmlformats.org/drawingml/2006/table">
            <a:tbl>
              <a:tblPr/>
              <a:tblGrid>
                <a:gridCol w="8165804"/>
              </a:tblGrid>
              <a:tr h="8825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020726" y="5730949"/>
          <a:ext cx="8102009" cy="467832"/>
        </p:xfrm>
        <a:graphic>
          <a:graphicData uri="http://schemas.openxmlformats.org/drawingml/2006/table">
            <a:tbl>
              <a:tblPr/>
              <a:tblGrid>
                <a:gridCol w="8102009"/>
              </a:tblGrid>
              <a:tr h="467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020726" y="6198781"/>
          <a:ext cx="8144539" cy="659219"/>
        </p:xfrm>
        <a:graphic>
          <a:graphicData uri="http://schemas.openxmlformats.org/drawingml/2006/table">
            <a:tbl>
              <a:tblPr/>
              <a:tblGrid>
                <a:gridCol w="8144539"/>
              </a:tblGrid>
              <a:tr h="6592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L>
                    <a:lnR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R>
                    <a:lnT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T>
                    <a:lnB w="12700" cmpd="sng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9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www.arhcity.ru/data/115/0001-001-Uchimsja-rabotat-po-novym-standart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0100" cy="121990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00100" y="714356"/>
            <a:ext cx="7540462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1. Цели урока задаются с тенденцией передачи функции от учителя к ученику.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 2. Учитель систематически обучает детей осуществлять рефлексивное действие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(оценивать свою готовность, обнаруживать незнание, находить причины 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затруднений и т.п.)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 3. Используются разнообразные формы, методы и приемы обучения, 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повышающие степень активности учащихся в учебном процессе.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 4. Учитель владеет технологией диалога, обучает учащихся ставить 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и адресовать вопросы.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5. Учитель эффективно (адекватно цели урока) сочетает репродуктивную и 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проблемную формы обучения, учит детей работать по правилу и творчески.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 6. На уроке задаются задачи и четкие критерии самоконтроля и самооценки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(происходит специальное формирование контрольно-оценочной деятельности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у обучающихся).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7. Учитель добивается осмысления учебного материала всеми учащимися,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используя для этого специальные приемы.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8. </a:t>
            </a:r>
            <a:r>
              <a:rPr lang="ru-RU" sz="1600" b="1" smtClean="0">
                <a:solidFill>
                  <a:schemeClr val="accent5">
                    <a:lumMod val="50000"/>
                  </a:schemeClr>
                </a:solidFill>
              </a:rPr>
              <a:t>Учитель стремится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оценивать реальное продвижение каждого ученика,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поощряет и поддерживает минимальные успехи.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9. Учитель специально планирует коммуникативные задачи урока.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10. Учитель принимает и поощряет, выражаемую учеником, собственную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позицию, иное мнение, обучает корректным формам их выражения.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11. Стиль, тон отношений, задаваемый на уроке, создают атмосферу 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сотрудничества, сотворчества, психологического комфорта.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 12. На уроке осуществляется глубокое личностное воздействие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 «учитель – ученик» (через отношения, совместную деятельность и т.д.)</a:t>
            </a:r>
          </a:p>
          <a:p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</a:rPr>
              <a:t> </a:t>
            </a:r>
          </a:p>
          <a:p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142852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Критерии результативности урока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F5F1E0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785</TotalTime>
  <Words>766</Words>
  <Application>Microsoft Office PowerPoint</Application>
  <PresentationFormat>Экран (4:3)</PresentationFormat>
  <Paragraphs>143</Paragraphs>
  <Slides>12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Солнцестояние</vt:lpstr>
      <vt:lpstr>Document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Бухгалтерия</cp:lastModifiedBy>
  <cp:revision>33</cp:revision>
  <dcterms:created xsi:type="dcterms:W3CDTF">2014-01-25T05:36:17Z</dcterms:created>
  <dcterms:modified xsi:type="dcterms:W3CDTF">2018-02-04T13:30:10Z</dcterms:modified>
</cp:coreProperties>
</file>