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1" r:id="rId1"/>
  </p:sldMasterIdLst>
  <p:sldIdLst>
    <p:sldId id="293" r:id="rId2"/>
    <p:sldId id="271" r:id="rId3"/>
    <p:sldId id="274" r:id="rId4"/>
    <p:sldId id="275" r:id="rId5"/>
    <p:sldId id="273" r:id="rId6"/>
    <p:sldId id="276" r:id="rId7"/>
    <p:sldId id="258" r:id="rId8"/>
    <p:sldId id="277" r:id="rId9"/>
    <p:sldId id="259" r:id="rId10"/>
    <p:sldId id="286" r:id="rId11"/>
    <p:sldId id="260" r:id="rId12"/>
    <p:sldId id="261" r:id="rId13"/>
    <p:sldId id="262" r:id="rId14"/>
    <p:sldId id="278" r:id="rId15"/>
    <p:sldId id="279" r:id="rId16"/>
    <p:sldId id="280" r:id="rId17"/>
    <p:sldId id="264" r:id="rId18"/>
    <p:sldId id="265" r:id="rId19"/>
    <p:sldId id="287" r:id="rId20"/>
    <p:sldId id="291" r:id="rId21"/>
    <p:sldId id="290" r:id="rId22"/>
    <p:sldId id="288" r:id="rId23"/>
    <p:sldId id="289" r:id="rId24"/>
    <p:sldId id="267" r:id="rId25"/>
    <p:sldId id="269" r:id="rId26"/>
    <p:sldId id="270" r:id="rId27"/>
    <p:sldId id="281" r:id="rId28"/>
    <p:sldId id="282" r:id="rId29"/>
    <p:sldId id="283" r:id="rId30"/>
    <p:sldId id="284" r:id="rId31"/>
    <p:sldId id="285" r:id="rId32"/>
    <p:sldId id="292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2169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80283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3875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5219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67501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6540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736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45418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10396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63063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56029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25208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 ТРИЗ технологии  в  работе со старшими дошкольниками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216" y="2348880"/>
            <a:ext cx="4116760" cy="3816424"/>
          </a:xfrm>
        </p:spPr>
      </p:pic>
      <p:sp>
        <p:nvSpPr>
          <p:cNvPr id="7" name="Объект 6"/>
          <p:cNvSpPr>
            <a:spLocks noGrp="1"/>
          </p:cNvSpPr>
          <p:nvPr>
            <p:ph sz="half" idx="2"/>
          </p:nvPr>
        </p:nvSpPr>
        <p:spPr>
          <a:xfrm>
            <a:off x="4355976" y="3573016"/>
            <a:ext cx="4320480" cy="291117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Соловьева Мария Евгеньевна </a:t>
            </a:r>
          </a:p>
          <a:p>
            <a:pPr marL="0" indent="0">
              <a:buNone/>
            </a:pP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оспитатель  ГБДОУ детского сада № 22  компенсирующего вида Невского района 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Санкт-Петербурга 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42698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Игры  на  нахождение  внешних и внутренних ресурсов</a:t>
            </a:r>
            <a:endParaRPr lang="ru-RU" sz="180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Берем любой объект – как можно  по  другому использовать </a:t>
            </a:r>
          </a:p>
          <a:p>
            <a:pPr marL="0" indent="0">
              <a:buNone/>
            </a:pPr>
            <a:r>
              <a:rPr lang="ru-RU" dirty="0" smtClean="0"/>
              <a:t>«Линейка» </a:t>
            </a:r>
          </a:p>
          <a:p>
            <a:pPr marL="0" indent="0">
              <a:buNone/>
            </a:pPr>
            <a:r>
              <a:rPr lang="ru-RU" dirty="0" smtClean="0"/>
              <a:t>«У  Золушки нет  скалки , чем  тесто»</a:t>
            </a:r>
          </a:p>
          <a:p>
            <a:pPr marL="0" indent="0">
              <a:buNone/>
            </a:pPr>
            <a:r>
              <a:rPr lang="ru-RU" dirty="0" smtClean="0"/>
              <a:t>«Маша –растеряша  потеряла  кастрюлю, не  в чем сварить суп»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3918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14290"/>
            <a:ext cx="7772400" cy="1470025"/>
          </a:xfrm>
        </p:spPr>
        <p:txBody>
          <a:bodyPr>
            <a:normAutofit/>
          </a:bodyPr>
          <a:lstStyle/>
          <a:p>
            <a:r>
              <a:rPr lang="ru-RU" sz="3200" b="1" u="sng" dirty="0"/>
              <a:t>Сравнение предметов по </a:t>
            </a:r>
            <a:r>
              <a:rPr lang="ru-RU" sz="3200" b="1" u="sng" dirty="0" smtClean="0"/>
              <a:t>признаку, многообразие  признаков</a:t>
            </a:r>
            <a:r>
              <a:rPr lang="ru-RU" sz="3200" b="1" u="sng" dirty="0"/>
              <a:t/>
            </a:r>
            <a:br>
              <a:rPr lang="ru-RU" sz="3200" b="1" u="sng" dirty="0"/>
            </a:br>
            <a:endParaRPr lang="ru-RU" sz="3100" dirty="0"/>
          </a:p>
        </p:txBody>
      </p:sp>
      <p:sp>
        <p:nvSpPr>
          <p:cNvPr id="10" name="TextBox 9"/>
          <p:cNvSpPr txBox="1"/>
          <p:nvPr/>
        </p:nvSpPr>
        <p:spPr>
          <a:xfrm>
            <a:off x="1071538" y="1734901"/>
            <a:ext cx="73581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Словами или  картинкой</a:t>
            </a:r>
            <a:endParaRPr lang="ru-RU" sz="3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000100" y="2428868"/>
            <a:ext cx="75009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мы НЕ сравниваем объекты из одной классификационной группы</a:t>
            </a:r>
          </a:p>
          <a:p>
            <a:pPr algn="ctr"/>
            <a:r>
              <a:rPr lang="ru-RU" sz="2000" dirty="0" smtClean="0"/>
              <a:t>«Блин такой же  формы , как тарелка»</a:t>
            </a:r>
            <a:endParaRPr lang="ru-RU" sz="2000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357290" y="3500438"/>
          <a:ext cx="6096000" cy="222504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Объект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Признак</a:t>
                      </a:r>
                      <a:endParaRPr lang="ru-RU" dirty="0"/>
                    </a:p>
                  </a:txBody>
                  <a:tcPr/>
                </a:tc>
                <a:tc rowSpan="6">
                  <a:txBody>
                    <a:bodyPr/>
                    <a:lstStyle/>
                    <a:p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Признак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Объект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блин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форма</a:t>
                      </a:r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форма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тарелка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лужа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влажность</a:t>
                      </a:r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влажность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салфетка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пол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рельеф</a:t>
                      </a:r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рельеф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груша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4214810" y="4214818"/>
            <a:ext cx="46519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=</a:t>
            </a:r>
            <a:endParaRPr lang="ru-RU" sz="4400"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14290"/>
            <a:ext cx="7772400" cy="1470025"/>
          </a:xfrm>
        </p:spPr>
        <p:txBody>
          <a:bodyPr>
            <a:normAutofit/>
          </a:bodyPr>
          <a:lstStyle/>
          <a:p>
            <a:r>
              <a:rPr lang="ru-RU" b="1" u="sng" dirty="0" smtClean="0">
                <a:solidFill>
                  <a:srgbClr val="00B050"/>
                </a:solidFill>
              </a:rPr>
              <a:t>ТРИЗ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100" dirty="0" smtClean="0"/>
              <a:t>теория решения изобретательских задач</a:t>
            </a:r>
            <a:endParaRPr lang="ru-RU" sz="3100" dirty="0"/>
          </a:p>
        </p:txBody>
      </p:sp>
      <p:sp>
        <p:nvSpPr>
          <p:cNvPr id="10" name="TextBox 9"/>
          <p:cNvSpPr txBox="1"/>
          <p:nvPr/>
        </p:nvSpPr>
        <p:spPr>
          <a:xfrm>
            <a:off x="1071538" y="1571612"/>
            <a:ext cx="73581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u="sng" dirty="0" smtClean="0"/>
              <a:t>Составление загадок</a:t>
            </a:r>
            <a:endParaRPr lang="ru-RU" sz="3600" b="1" u="sng" dirty="0"/>
          </a:p>
        </p:txBody>
      </p:sp>
      <p:sp>
        <p:nvSpPr>
          <p:cNvPr id="9" name="TextBox 8"/>
          <p:cNvSpPr txBox="1"/>
          <p:nvPr/>
        </p:nvSpPr>
        <p:spPr>
          <a:xfrm>
            <a:off x="1714480" y="2214554"/>
            <a:ext cx="1563248" cy="769441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Но не</a:t>
            </a:r>
            <a:endParaRPr lang="ru-RU" sz="4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429388" y="2214554"/>
            <a:ext cx="1058560" cy="769441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Как</a:t>
            </a:r>
            <a:endParaRPr lang="ru-RU" sz="4400" b="1" dirty="0"/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1643042" y="3143248"/>
          <a:ext cx="6096000" cy="219456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032000"/>
                <a:gridCol w="2032000"/>
                <a:gridCol w="2032000"/>
              </a:tblGrid>
              <a:tr h="263683">
                <a:tc>
                  <a:txBody>
                    <a:bodyPr/>
                    <a:lstStyle/>
                    <a:p>
                      <a:r>
                        <a:rPr lang="ru-RU" dirty="0" smtClean="0"/>
                        <a:t>Объект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Признак 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Признак 2</a:t>
                      </a:r>
                      <a:endParaRPr lang="ru-RU" dirty="0"/>
                    </a:p>
                  </a:txBody>
                  <a:tcPr/>
                </a:tc>
              </a:tr>
              <a:tr h="263683">
                <a:tc>
                  <a:txBody>
                    <a:bodyPr/>
                    <a:lstStyle/>
                    <a:p>
                      <a:r>
                        <a:rPr lang="ru-RU" dirty="0" smtClean="0"/>
                        <a:t>Медведь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6368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Рельеф - мягкий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636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Подушка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6368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Цвет</a:t>
                      </a:r>
                      <a:r>
                        <a:rPr lang="ru-RU" baseline="0" dirty="0" smtClean="0"/>
                        <a:t> - коричневый</a:t>
                      </a:r>
                      <a:endParaRPr lang="ru-RU" dirty="0"/>
                    </a:p>
                  </a:txBody>
                  <a:tcPr/>
                </a:tc>
              </a:tr>
              <a:tr h="263683">
                <a:tc>
                  <a:txBody>
                    <a:bodyPr/>
                    <a:lstStyle/>
                    <a:p>
                      <a:r>
                        <a:rPr lang="ru-RU" dirty="0" smtClean="0"/>
                        <a:t>Волосы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714348" y="5572140"/>
            <a:ext cx="706507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Этот объект по признаку рельефа мягкий как подушка, но не подушка</a:t>
            </a:r>
          </a:p>
          <a:p>
            <a:r>
              <a:rPr lang="ru-RU" dirty="0" smtClean="0"/>
              <a:t>И этот объект по признаку цвета коричневый, но это не волосы </a:t>
            </a:r>
          </a:p>
          <a:p>
            <a:pPr algn="ctr"/>
            <a:r>
              <a:rPr lang="ru-RU" dirty="0" smtClean="0"/>
              <a:t>(объект 2 сочетает 2 признака)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14290"/>
            <a:ext cx="7772400" cy="1470025"/>
          </a:xfrm>
        </p:spPr>
        <p:txBody>
          <a:bodyPr>
            <a:normAutofit/>
          </a:bodyPr>
          <a:lstStyle/>
          <a:p>
            <a:r>
              <a:rPr lang="ru-RU" b="1" u="sng" dirty="0" smtClean="0">
                <a:solidFill>
                  <a:srgbClr val="00B050"/>
                </a:solidFill>
              </a:rPr>
              <a:t>ТРИЗ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100" dirty="0" smtClean="0"/>
              <a:t>теория решения изобретательских задач</a:t>
            </a:r>
            <a:endParaRPr lang="ru-RU" sz="3100" dirty="0"/>
          </a:p>
        </p:txBody>
      </p:sp>
      <p:sp>
        <p:nvSpPr>
          <p:cNvPr id="10" name="TextBox 9"/>
          <p:cNvSpPr txBox="1"/>
          <p:nvPr/>
        </p:nvSpPr>
        <p:spPr>
          <a:xfrm>
            <a:off x="1071538" y="1571612"/>
            <a:ext cx="73581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u="sng" dirty="0" smtClean="0"/>
              <a:t>Составление загадок</a:t>
            </a:r>
            <a:endParaRPr lang="ru-RU" sz="3600" b="1" u="sng" dirty="0"/>
          </a:p>
        </p:txBody>
      </p:sp>
      <p:sp>
        <p:nvSpPr>
          <p:cNvPr id="9" name="TextBox 8"/>
          <p:cNvSpPr txBox="1"/>
          <p:nvPr/>
        </p:nvSpPr>
        <p:spPr>
          <a:xfrm>
            <a:off x="1714480" y="2214554"/>
            <a:ext cx="1563248" cy="769441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Но не</a:t>
            </a:r>
            <a:endParaRPr lang="ru-RU" sz="4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429388" y="2214554"/>
            <a:ext cx="1058560" cy="769441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Как</a:t>
            </a:r>
            <a:endParaRPr lang="ru-RU" sz="4400" b="1" dirty="0"/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1142976" y="3214686"/>
          <a:ext cx="6786609" cy="219456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262203"/>
                <a:gridCol w="2262203"/>
                <a:gridCol w="2262203"/>
              </a:tblGrid>
              <a:tr h="263683">
                <a:tc>
                  <a:txBody>
                    <a:bodyPr/>
                    <a:lstStyle/>
                    <a:p>
                      <a:r>
                        <a:rPr lang="ru-RU" dirty="0" smtClean="0"/>
                        <a:t>Объект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Признак 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Признак 2</a:t>
                      </a:r>
                      <a:endParaRPr lang="ru-RU" dirty="0"/>
                    </a:p>
                  </a:txBody>
                  <a:tcPr/>
                </a:tc>
              </a:tr>
              <a:tr h="263683">
                <a:tc>
                  <a:txBody>
                    <a:bodyPr/>
                    <a:lstStyle/>
                    <a:p>
                      <a:r>
                        <a:rPr lang="ru-RU" dirty="0" smtClean="0"/>
                        <a:t>Арбуз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6368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По форме - круглый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636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Мяч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6368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</a:t>
                      </a:r>
                      <a:r>
                        <a:rPr lang="ru-RU" baseline="0" dirty="0" smtClean="0"/>
                        <a:t> цвету - зеленый</a:t>
                      </a:r>
                      <a:endParaRPr lang="ru-RU" dirty="0" smtClean="0"/>
                    </a:p>
                  </a:txBody>
                  <a:tcPr/>
                </a:tc>
              </a:tr>
              <a:tr h="263683">
                <a:tc>
                  <a:txBody>
                    <a:bodyPr/>
                    <a:lstStyle/>
                    <a:p>
                      <a:r>
                        <a:rPr lang="ru-RU" dirty="0" smtClean="0"/>
                        <a:t>Капуста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928662" y="5715016"/>
            <a:ext cx="52655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Этот объект по признаку цвета зеленый как капуста</a:t>
            </a:r>
          </a:p>
          <a:p>
            <a:r>
              <a:rPr lang="ru-RU" dirty="0" smtClean="0"/>
              <a:t>А по форме </a:t>
            </a:r>
            <a:r>
              <a:rPr lang="ru-RU" dirty="0"/>
              <a:t> </a:t>
            </a:r>
            <a:r>
              <a:rPr lang="ru-RU" dirty="0" smtClean="0"/>
              <a:t>круглый, как мяч, но не мяч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Игры  «Хорошо-плохо» противоречия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Съели  конфету –  хорошо? плохо?</a:t>
            </a:r>
          </a:p>
          <a:p>
            <a:r>
              <a:rPr lang="ru-RU" sz="2000" dirty="0" smtClean="0"/>
              <a:t>Зубы заболели – хорошо? </a:t>
            </a:r>
            <a:r>
              <a:rPr lang="ru-RU" sz="2000" dirty="0"/>
              <a:t>п</a:t>
            </a:r>
            <a:r>
              <a:rPr lang="ru-RU" sz="2000" dirty="0" smtClean="0"/>
              <a:t>лохо?</a:t>
            </a:r>
          </a:p>
          <a:p>
            <a:r>
              <a:rPr lang="ru-RU" sz="2000" dirty="0" smtClean="0"/>
              <a:t>Огонь - …</a:t>
            </a:r>
          </a:p>
          <a:p>
            <a:r>
              <a:rPr lang="ru-RU" sz="2000" dirty="0" smtClean="0"/>
              <a:t>Листопад …</a:t>
            </a:r>
          </a:p>
          <a:p>
            <a:r>
              <a:rPr lang="ru-RU" sz="2000" dirty="0" smtClean="0"/>
              <a:t>Дождь …</a:t>
            </a:r>
          </a:p>
          <a:p>
            <a:endParaRPr lang="ru-RU" sz="2000" dirty="0"/>
          </a:p>
          <a:p>
            <a:pPr marL="0" indent="0">
              <a:buNone/>
            </a:pPr>
            <a:r>
              <a:rPr lang="ru-RU" sz="2000" dirty="0" smtClean="0"/>
              <a:t>Прием:  «плохо» – черный  домик</a:t>
            </a:r>
          </a:p>
          <a:p>
            <a:pPr marL="0" indent="0">
              <a:buNone/>
            </a:pPr>
            <a:r>
              <a:rPr lang="ru-RU" sz="2000" dirty="0"/>
              <a:t> </a:t>
            </a:r>
            <a:r>
              <a:rPr lang="ru-RU" sz="2000" dirty="0" smtClean="0"/>
              <a:t>               «хорошо»- белый домик</a:t>
            </a:r>
          </a:p>
          <a:p>
            <a:pPr marL="0" indent="0">
              <a:buNone/>
            </a:pPr>
            <a:r>
              <a:rPr lang="ru-RU" sz="2000" dirty="0" smtClean="0"/>
              <a:t>По командам   - кто больше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8417933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14290"/>
            <a:ext cx="7772400" cy="1470025"/>
          </a:xfrm>
        </p:spPr>
        <p:txBody>
          <a:bodyPr>
            <a:normAutofit/>
          </a:bodyPr>
          <a:lstStyle/>
          <a:p>
            <a:r>
              <a:rPr lang="ru-RU" b="1" u="sng" dirty="0" smtClean="0">
                <a:solidFill>
                  <a:srgbClr val="00B050"/>
                </a:solidFill>
              </a:rPr>
              <a:t>ТРИЗ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100" dirty="0" smtClean="0"/>
              <a:t>теория решения изобретательских задач</a:t>
            </a:r>
            <a:endParaRPr lang="ru-RU" sz="3100" dirty="0"/>
          </a:p>
        </p:txBody>
      </p:sp>
      <p:sp>
        <p:nvSpPr>
          <p:cNvPr id="10" name="TextBox 9"/>
          <p:cNvSpPr txBox="1"/>
          <p:nvPr/>
        </p:nvSpPr>
        <p:spPr>
          <a:xfrm>
            <a:off x="142844" y="1571612"/>
            <a:ext cx="9001156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u="sng" dirty="0" smtClean="0"/>
              <a:t>ПРЕОБРАЗОВАНИЕ: волшебная дорожка – </a:t>
            </a:r>
          </a:p>
          <a:p>
            <a:pPr algn="ctr"/>
            <a:r>
              <a:rPr lang="ru-RU" dirty="0"/>
              <a:t>предмет  начинает путешествовать ,  беря  признаки  от  разных  предметов  признаки</a:t>
            </a:r>
          </a:p>
          <a:p>
            <a:pPr algn="ctr"/>
            <a:endParaRPr lang="ru-RU" sz="3200" b="1" u="sng" dirty="0" smtClean="0"/>
          </a:p>
        </p:txBody>
      </p:sp>
      <p:pic>
        <p:nvPicPr>
          <p:cNvPr id="7" name="Picture 2" descr="http://static.ozone.ru/multimedia/soft_other/101306436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124324"/>
            <a:ext cx="2068513" cy="241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 descr="http://www.wellbag.ru/upload/iblock/cc7/cc7446ca53d7729b4a98b0efe713281c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79638" y="4146549"/>
            <a:ext cx="2087562" cy="240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AutoShape 8" descr="https://im3-tub-ru.yandex.net/i?id=ada9ab9eeb0260f414e87b3650700a27&amp;n=33&amp;h=215&amp;w=167"/>
          <p:cNvSpPr txBox="1">
            <a:spLocks noChangeAspect="1" noChangeArrowheads="1"/>
          </p:cNvSpPr>
          <p:nvPr/>
        </p:nvSpPr>
        <p:spPr>
          <a:xfrm>
            <a:off x="0" y="3214686"/>
            <a:ext cx="8686800" cy="5953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alt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Признаки     части         размер        запах</a:t>
            </a:r>
            <a:endParaRPr kumimoji="0" lang="ru-RU" alt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1" name="Picture 10" descr="http://img-fotki.yandex.ru/get/9316/47407354.c77/0_12b5de_f1b1350d_orig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13263" y="4111624"/>
            <a:ext cx="1809750" cy="232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2" descr="http://www.earthtimes.org/newsimage/eating-apples-extended-lifespan-test-animals-10-per-cent_18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10325" y="3976686"/>
            <a:ext cx="2733675" cy="256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92188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Сенсорная дорожка 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с мл. гр.    «Петушка  забыли  раскрасить»</a:t>
            </a:r>
          </a:p>
          <a:p>
            <a:pPr marL="0" indent="0">
              <a:buNone/>
            </a:pPr>
            <a:r>
              <a:rPr lang="ru-RU" dirty="0" smtClean="0"/>
              <a:t> 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sz="1800" dirty="0" smtClean="0"/>
          </a:p>
          <a:p>
            <a:pPr marL="0" indent="0">
              <a:buNone/>
            </a:pPr>
            <a:r>
              <a:rPr lang="ru-RU" sz="1800" dirty="0" smtClean="0"/>
              <a:t>Идет по дорожке меняет цвет  - на что  похож  красный  петушок?  И  т.д.</a:t>
            </a:r>
          </a:p>
          <a:p>
            <a:pPr marL="0" indent="0">
              <a:buNone/>
            </a:pPr>
            <a:r>
              <a:rPr lang="ru-RU" sz="1800" dirty="0" smtClean="0"/>
              <a:t>Когда  петушок желтый </a:t>
            </a:r>
          </a:p>
          <a:p>
            <a:pPr marL="0" indent="0">
              <a:buNone/>
            </a:pPr>
            <a:r>
              <a:rPr lang="ru-RU" sz="1800" dirty="0" smtClean="0"/>
              <a:t>Аналогично : дорожка формы , величины  -  путешествует колобок, меняется ,  лиса  съест – малюсенький,  огромный  …  кислый  </a:t>
            </a:r>
          </a:p>
          <a:p>
            <a:pPr marL="0" indent="0">
              <a:buNone/>
            </a:pPr>
            <a:endParaRPr lang="ru-RU" sz="1800" dirty="0"/>
          </a:p>
          <a:p>
            <a:pPr marL="0" indent="0">
              <a:buNone/>
            </a:pPr>
            <a:endParaRPr lang="ru-RU" sz="1800" dirty="0" smtClean="0"/>
          </a:p>
          <a:p>
            <a:pPr marL="0" indent="0">
              <a:buNone/>
            </a:pPr>
            <a:r>
              <a:rPr lang="ru-RU" sz="1800" dirty="0" smtClean="0"/>
              <a:t>РЕЧЕВАЯ  РАБОТА!</a:t>
            </a: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55576" y="2489681"/>
            <a:ext cx="914400" cy="914400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682070" y="2492896"/>
            <a:ext cx="914400" cy="9144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608564" y="2492896"/>
            <a:ext cx="914400" cy="9144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522964" y="2489681"/>
            <a:ext cx="914400" cy="9144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449458" y="2489681"/>
            <a:ext cx="914400" cy="914400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91173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14290"/>
            <a:ext cx="7772400" cy="1470025"/>
          </a:xfrm>
        </p:spPr>
        <p:txBody>
          <a:bodyPr>
            <a:normAutofit/>
          </a:bodyPr>
          <a:lstStyle/>
          <a:p>
            <a:endParaRPr lang="ru-RU" sz="3100" dirty="0"/>
          </a:p>
        </p:txBody>
      </p:sp>
      <p:sp>
        <p:nvSpPr>
          <p:cNvPr id="10" name="TextBox 9"/>
          <p:cNvSpPr txBox="1"/>
          <p:nvPr/>
        </p:nvSpPr>
        <p:spPr>
          <a:xfrm>
            <a:off x="142844" y="1571612"/>
            <a:ext cx="9001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u="sng" dirty="0" smtClean="0"/>
              <a:t>ПРЕОБРАЗОВАНИЕ: работа с волшебниками</a:t>
            </a:r>
          </a:p>
        </p:txBody>
      </p:sp>
      <p:pic>
        <p:nvPicPr>
          <p:cNvPr id="1026" name="Picture 2" descr="C:\Users\nika\Desktop\28081f11a4d34222c642728343d_pre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7950" y="3929066"/>
            <a:ext cx="2563306" cy="2706677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857224" y="2500306"/>
            <a:ext cx="62151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dirty="0" smtClean="0"/>
              <a:t>Волшебник «Уменьшение-увеличение»</a:t>
            </a:r>
          </a:p>
          <a:p>
            <a:pPr marL="342900" indent="-342900"/>
            <a:endParaRPr lang="ru-RU" dirty="0"/>
          </a:p>
        </p:txBody>
      </p:sp>
      <p:pic>
        <p:nvPicPr>
          <p:cNvPr id="2050" name="Picture 2" descr="C:\Users\nika\Desktop\2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3286124"/>
            <a:ext cx="4531475" cy="30733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14290"/>
            <a:ext cx="7772400" cy="1470025"/>
          </a:xfrm>
        </p:spPr>
        <p:txBody>
          <a:bodyPr>
            <a:normAutofit/>
          </a:bodyPr>
          <a:lstStyle/>
          <a:p>
            <a:r>
              <a:rPr lang="ru-RU" sz="3100" dirty="0" smtClean="0"/>
              <a:t>Приемы  фантазирования </a:t>
            </a:r>
            <a:endParaRPr lang="ru-RU" sz="3100" dirty="0"/>
          </a:p>
        </p:txBody>
      </p:sp>
      <p:sp>
        <p:nvSpPr>
          <p:cNvPr id="10" name="TextBox 9"/>
          <p:cNvSpPr txBox="1"/>
          <p:nvPr/>
        </p:nvSpPr>
        <p:spPr>
          <a:xfrm>
            <a:off x="142844" y="1571612"/>
            <a:ext cx="9001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u="sng" dirty="0" smtClean="0"/>
              <a:t>ПРЕОБРАЗОВАНИЕ: работа с волшебниками</a:t>
            </a:r>
          </a:p>
        </p:txBody>
      </p:sp>
      <p:pic>
        <p:nvPicPr>
          <p:cNvPr id="1026" name="Picture 2" descr="C:\Users\nika\Desktop\28081f11a4d34222c642728343d_pre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7950" y="3929066"/>
            <a:ext cx="2563306" cy="2706677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571472" y="2428868"/>
            <a:ext cx="4143404" cy="80021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2800" b="1" dirty="0" smtClean="0"/>
              <a:t>Волшебник «Наоборот</a:t>
            </a:r>
            <a:r>
              <a:rPr lang="ru-RU" dirty="0" smtClean="0"/>
              <a:t>»</a:t>
            </a:r>
          </a:p>
          <a:p>
            <a:pPr marL="342900" indent="-342900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85786" y="3786190"/>
            <a:ext cx="4572000" cy="2031325"/>
          </a:xfrm>
          <a:prstGeom prst="rect">
            <a:avLst/>
          </a:prstGeom>
          <a:solidFill>
            <a:srgbClr val="00B0F0"/>
          </a:solidFill>
        </p:spPr>
        <p:txBody>
          <a:bodyPr>
            <a:spAutoFit/>
          </a:bodyPr>
          <a:lstStyle/>
          <a:p>
            <a:r>
              <a:rPr lang="ru-RU" b="1" dirty="0" smtClean="0"/>
              <a:t>Игра "Наоборот” или "перевертыши” (проводится с мячом).</a:t>
            </a:r>
            <a:br>
              <a:rPr lang="ru-RU" b="1" dirty="0" smtClean="0"/>
            </a:br>
            <a:r>
              <a:rPr lang="ru-RU" dirty="0" smtClean="0"/>
              <a:t>Водящий бросает мяч ребенку и называет слово, а ребенок отвечает словом, противоположным по значению и возвращает ведущему мяч (хороший – плохой, строить - разрушать выход - вход,...). 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ru-RU" dirty="0" smtClean="0"/>
              <a:t>Работа   со  сказками 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/>
          </a:bodyPr>
          <a:lstStyle/>
          <a:p>
            <a:r>
              <a:rPr lang="ru-RU" sz="2400" dirty="0" smtClean="0"/>
              <a:t>«</a:t>
            </a:r>
            <a:r>
              <a:rPr lang="ru-RU" sz="2000" dirty="0" smtClean="0"/>
              <a:t>Красная  шапочка» – бабушка  превратилась  в другой  объект ( стакан) , а почему  ты  такая  звонкая, хрупкая, прозрачная…)  - Как бабушку  спасти от волка?</a:t>
            </a:r>
          </a:p>
          <a:p>
            <a:r>
              <a:rPr lang="ru-RU" sz="2000" dirty="0" smtClean="0"/>
              <a:t>Увеличение – уменьшение ( силу, размер, скорость  героя)</a:t>
            </a:r>
          </a:p>
          <a:p>
            <a:r>
              <a:rPr lang="ru-RU" sz="2000" dirty="0" smtClean="0"/>
              <a:t>Фантастические  сложения  -  разных героев- «коллаж из сказок»</a:t>
            </a:r>
          </a:p>
          <a:p>
            <a:r>
              <a:rPr lang="ru-RU" sz="2000" dirty="0" smtClean="0"/>
              <a:t>Прием фантазии -  соединяем 2  слова  в одну  историю: снегопад и бабочка, бабочка из снегопада </a:t>
            </a:r>
          </a:p>
          <a:p>
            <a:r>
              <a:rPr lang="ru-RU" sz="2000" dirty="0" smtClean="0"/>
              <a:t>Придумывание  другого  конца  сказки</a:t>
            </a:r>
          </a:p>
          <a:p>
            <a:r>
              <a:rPr lang="ru-RU" sz="2000" dirty="0" smtClean="0"/>
              <a:t>Другие характеры  героев, особенности ( колобок быстро  катится,  репка – очень  маленькая, </a:t>
            </a:r>
            <a:r>
              <a:rPr lang="ru-RU" sz="2000" dirty="0" err="1" smtClean="0"/>
              <a:t>Хаврошечка</a:t>
            </a:r>
            <a:r>
              <a:rPr lang="ru-RU" sz="2000" dirty="0" smtClean="0"/>
              <a:t>  злая и ленивая)</a:t>
            </a:r>
          </a:p>
          <a:p>
            <a:r>
              <a:rPr lang="ru-RU" sz="2000" dirty="0" smtClean="0"/>
              <a:t>Составление  сказок  по опорным схемам, моделям,</a:t>
            </a:r>
          </a:p>
          <a:p>
            <a:r>
              <a:rPr lang="ru-RU" sz="2000" dirty="0" smtClean="0"/>
              <a:t>Знакомые  герои  в   новых обстоятельствах</a:t>
            </a:r>
          </a:p>
          <a:p>
            <a:pPr marL="0" indent="0"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0910297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ТРИЗ  -  теория  развития творческой  личности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Т- теория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 - решения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- изобретательских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 – задач</a:t>
            </a:r>
          </a:p>
          <a:p>
            <a:pPr marL="0" indent="0" algn="ctr">
              <a:buNone/>
            </a:pPr>
            <a:r>
              <a:rPr lang="ru-RU" sz="2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Компоненты  ТРИЗ </a:t>
            </a:r>
            <a:endParaRPr lang="ru-RU" sz="20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РТМ  - развитие  творческого мышления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РТВ – развитие творческого  воображения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3356992"/>
            <a:ext cx="3223270" cy="3223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035668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 с  картинами 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/>
              <a:t>Игра  «Дели –давай»  на  части</a:t>
            </a:r>
          </a:p>
          <a:p>
            <a:pPr marL="0" indent="0">
              <a:buNone/>
            </a:pPr>
            <a:r>
              <a:rPr lang="ru-RU" sz="2000" dirty="0" smtClean="0"/>
              <a:t>Объединяй – давай</a:t>
            </a:r>
          </a:p>
          <a:p>
            <a:pPr marL="0" indent="0">
              <a:buNone/>
            </a:pPr>
            <a:r>
              <a:rPr lang="ru-RU" sz="2000" dirty="0" smtClean="0"/>
              <a:t>Вхождение  в  картину  (  слышу, ощущаю, нюхаю, на  вкус)</a:t>
            </a:r>
          </a:p>
          <a:p>
            <a:pPr marL="0" indent="0">
              <a:buNone/>
            </a:pPr>
            <a:r>
              <a:rPr lang="ru-RU" sz="2000" dirty="0" smtClean="0"/>
              <a:t>Составление  загадок  об объектах</a:t>
            </a:r>
          </a:p>
          <a:p>
            <a:pPr marL="0" indent="0">
              <a:buNone/>
            </a:pPr>
            <a:r>
              <a:rPr lang="ru-RU" sz="2000" dirty="0" smtClean="0"/>
              <a:t>Оживление </a:t>
            </a:r>
            <a:r>
              <a:rPr lang="ru-RU" sz="2000" dirty="0" err="1" smtClean="0"/>
              <a:t>картнины</a:t>
            </a:r>
            <a:endParaRPr lang="ru-RU" sz="2000" dirty="0" smtClean="0"/>
          </a:p>
          <a:p>
            <a:pPr marL="0" indent="0">
              <a:buNone/>
            </a:pPr>
            <a:r>
              <a:rPr lang="ru-RU" sz="2000" dirty="0" smtClean="0"/>
              <a:t>Что  было  до и после  ( волшебники  времени)</a:t>
            </a:r>
          </a:p>
          <a:p>
            <a:pPr marL="0" indent="0">
              <a:buNone/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0401255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Метод  Шерлока  Холмса</a:t>
            </a:r>
            <a:endParaRPr lang="ru-RU" sz="200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-  кто  спрятался за  кустом?</a:t>
            </a:r>
          </a:p>
          <a:p>
            <a:r>
              <a:rPr lang="ru-RU" dirty="0" smtClean="0"/>
              <a:t>На  что  похоже ? ( модели)</a:t>
            </a:r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Найти  объект  по части  ( с 5ти)</a:t>
            </a:r>
          </a:p>
          <a:p>
            <a:pPr>
              <a:buFontTx/>
              <a:buChar char="-"/>
            </a:pPr>
            <a:r>
              <a:rPr lang="ru-RU" u="sng" dirty="0" smtClean="0"/>
              <a:t>Есть  лапка  с присосками , чешуя</a:t>
            </a:r>
          </a:p>
          <a:p>
            <a:pPr>
              <a:buFontTx/>
              <a:buChar char="-"/>
            </a:pPr>
            <a:r>
              <a:rPr lang="ru-RU" u="sng" dirty="0" smtClean="0"/>
              <a:t>У кого  есть мяу? – у кого  есть  мотор?</a:t>
            </a:r>
            <a:endParaRPr lang="ru-RU" u="sng" dirty="0"/>
          </a:p>
        </p:txBody>
      </p:sp>
    </p:spTree>
    <p:extLst>
      <p:ext uri="{BB962C8B-B14F-4D97-AF65-F5344CB8AC3E}">
        <p14:creationId xmlns:p14="http://schemas.microsoft.com/office/powerpoint/2010/main" val="4977568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Предварительная  работа    к  системному  оператору</a:t>
            </a:r>
            <a:endParaRPr lang="ru-RU" sz="200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Игры  на  выявление функций объекта ( с 3х)</a:t>
            </a:r>
          </a:p>
          <a:p>
            <a:pPr>
              <a:buFontTx/>
              <a:buChar char="-"/>
            </a:pPr>
            <a:r>
              <a:rPr lang="ru-RU" sz="2000" dirty="0" smtClean="0"/>
              <a:t>Сам объект , функции объекта (  Да , нет)</a:t>
            </a:r>
          </a:p>
          <a:p>
            <a:pPr marL="0" indent="0">
              <a:buNone/>
            </a:pPr>
            <a:r>
              <a:rPr lang="ru-RU" sz="2000" dirty="0" smtClean="0"/>
              <a:t>Что  может  делать мяч, как  может  помочь колобку?</a:t>
            </a:r>
          </a:p>
          <a:p>
            <a:r>
              <a:rPr lang="ru-RU" sz="2000" dirty="0" smtClean="0"/>
              <a:t>ДРАЗНИЛКИ  ( с 5ти)</a:t>
            </a:r>
          </a:p>
          <a:p>
            <a:pPr marL="0" indent="0">
              <a:buNone/>
            </a:pPr>
            <a:r>
              <a:rPr lang="ru-RU" sz="2000" dirty="0" smtClean="0"/>
              <a:t>Мяукает -  </a:t>
            </a:r>
            <a:r>
              <a:rPr lang="ru-RU" sz="2000" dirty="0" err="1" smtClean="0"/>
              <a:t>мяукалка</a:t>
            </a:r>
            <a:r>
              <a:rPr lang="ru-RU" sz="2000" dirty="0" smtClean="0"/>
              <a:t>, </a:t>
            </a:r>
            <a:r>
              <a:rPr lang="ru-RU" sz="2000" dirty="0" err="1" smtClean="0"/>
              <a:t>царапалка</a:t>
            </a:r>
            <a:r>
              <a:rPr lang="ru-RU" sz="2000" dirty="0" smtClean="0"/>
              <a:t>,  пылесос – </a:t>
            </a:r>
            <a:r>
              <a:rPr lang="ru-RU" sz="2000" dirty="0" err="1" smtClean="0"/>
              <a:t>шумелка</a:t>
            </a:r>
            <a:endParaRPr lang="ru-RU" sz="2000" dirty="0" smtClean="0"/>
          </a:p>
          <a:p>
            <a:pPr marL="0" indent="0">
              <a:buNone/>
            </a:pPr>
            <a:r>
              <a:rPr lang="ru-RU" sz="2000" dirty="0" smtClean="0"/>
              <a:t>Игра  «Мои  друзья» ( с 4х)  - я  ковер -  самолет ,  кто  мои  друзья?  Кто  умеет летать,  Я  - солнце ,  мои  друзья   (  картинки  ищет)</a:t>
            </a:r>
          </a:p>
          <a:p>
            <a:pPr marL="0" indent="0">
              <a:buNone/>
            </a:pPr>
            <a:r>
              <a:rPr lang="ru-RU" sz="2000" dirty="0" smtClean="0"/>
              <a:t>Игра  « Что  взаимодействует  между  собой?»  ( картинки)</a:t>
            </a:r>
          </a:p>
          <a:p>
            <a:pPr marL="0" indent="0">
              <a:buNone/>
            </a:pPr>
            <a:r>
              <a:rPr lang="ru-RU" sz="2000" dirty="0" smtClean="0"/>
              <a:t>Мои  друзья  те,  кто  умеет </a:t>
            </a:r>
          </a:p>
          <a:p>
            <a:pPr marL="0" indent="0">
              <a:buNone/>
            </a:pPr>
            <a:r>
              <a:rPr lang="ru-RU" sz="2000" u="sng" dirty="0" smtClean="0"/>
              <a:t>Смешиваться ( вода, сахар , краска)</a:t>
            </a:r>
          </a:p>
          <a:p>
            <a:pPr marL="0" indent="0">
              <a:buNone/>
            </a:pPr>
            <a:r>
              <a:rPr lang="ru-RU" sz="2000" u="sng" dirty="0" smtClean="0"/>
              <a:t>Отталкиваться (  резиновые  сапоги,  лужа)</a:t>
            </a:r>
          </a:p>
          <a:p>
            <a:pPr marL="0" indent="0">
              <a:buNone/>
            </a:pPr>
            <a:r>
              <a:rPr lang="ru-RU" sz="2000" u="sng" dirty="0" smtClean="0"/>
              <a:t>Взаимодействовать  ( ручка, стол)</a:t>
            </a:r>
          </a:p>
          <a:p>
            <a:pPr marL="0" indent="0">
              <a:buNone/>
            </a:pPr>
            <a:r>
              <a:rPr lang="ru-RU" sz="2000" dirty="0" smtClean="0"/>
              <a:t>Мои  друзья те,  кто  живет в лесу и  быстро  бегает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00237908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200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/>
              <a:t>Игры  на определение  линии  развития  объекта  ( с 4х)</a:t>
            </a:r>
          </a:p>
          <a:p>
            <a:pPr>
              <a:buFontTx/>
              <a:buChar char="-"/>
            </a:pPr>
            <a:r>
              <a:rPr lang="ru-RU" sz="2000" dirty="0" smtClean="0"/>
              <a:t>Чем был?  Чем  стал?</a:t>
            </a:r>
          </a:p>
          <a:p>
            <a:pPr>
              <a:buFontTx/>
              <a:buChar char="-"/>
            </a:pPr>
            <a:r>
              <a:rPr lang="ru-RU" sz="2000" u="sng" dirty="0" smtClean="0"/>
              <a:t>Головастик – лягушонок, дождь – </a:t>
            </a:r>
          </a:p>
          <a:p>
            <a:pPr>
              <a:buFontTx/>
              <a:buChar char="-"/>
            </a:pPr>
            <a:r>
              <a:rPr lang="ru-RU" sz="2000" u="sng" dirty="0" smtClean="0"/>
              <a:t>лужа, дерево – дом </a:t>
            </a:r>
          </a:p>
          <a:p>
            <a:pPr>
              <a:buFontTx/>
              <a:buChar char="-"/>
            </a:pPr>
            <a:r>
              <a:rPr lang="ru-RU" sz="2000" dirty="0" smtClean="0"/>
              <a:t>«Паровозик»  - сложи  по- порядку   </a:t>
            </a:r>
            <a:r>
              <a:rPr lang="ru-RU" sz="2000" u="sng" dirty="0" smtClean="0"/>
              <a:t>-  икра  ………лягушонок </a:t>
            </a:r>
          </a:p>
          <a:p>
            <a:pPr>
              <a:buFontTx/>
              <a:buChar char="-"/>
            </a:pPr>
            <a:r>
              <a:rPr lang="ru-RU" sz="2000" dirty="0" smtClean="0"/>
              <a:t>«Раньше – позже»  мы были  на  прогулке,  что  было  до  этого  после  этого. ( с 3х)</a:t>
            </a:r>
          </a:p>
          <a:p>
            <a:pPr>
              <a:buFontTx/>
              <a:buChar char="-"/>
            </a:pPr>
            <a:endParaRPr lang="ru-RU" sz="2000" dirty="0" smtClean="0"/>
          </a:p>
          <a:p>
            <a:pPr>
              <a:buFontTx/>
              <a:buChar char="-"/>
            </a:pPr>
            <a:r>
              <a:rPr lang="ru-RU" sz="2000" dirty="0" smtClean="0"/>
              <a:t>Игры  на  выявление  </a:t>
            </a:r>
            <a:r>
              <a:rPr lang="ru-RU" sz="2000" dirty="0" err="1" smtClean="0"/>
              <a:t>надсистемных</a:t>
            </a:r>
            <a:r>
              <a:rPr lang="ru-RU" sz="2000" dirty="0" smtClean="0"/>
              <a:t> связей</a:t>
            </a:r>
          </a:p>
          <a:p>
            <a:pPr>
              <a:buFontTx/>
              <a:buChar char="-"/>
            </a:pPr>
            <a:r>
              <a:rPr lang="ru-RU" sz="2000" dirty="0" smtClean="0"/>
              <a:t>Младшие  -  неживые объекты   из  ближайшего  окружения </a:t>
            </a:r>
          </a:p>
          <a:p>
            <a:pPr>
              <a:buFontTx/>
              <a:buChar char="-"/>
            </a:pPr>
            <a:r>
              <a:rPr lang="ru-RU" sz="2000" dirty="0" smtClean="0"/>
              <a:t>Старшие -  любые  объекты</a:t>
            </a:r>
          </a:p>
          <a:p>
            <a:pPr>
              <a:buFontTx/>
              <a:buChar char="-"/>
            </a:pPr>
            <a:r>
              <a:rPr lang="ru-RU" sz="2000" dirty="0" smtClean="0"/>
              <a:t>Где  живет медведь ?  - где  живет  гвоздь?  - где  живут  вежливые  слова </a:t>
            </a:r>
          </a:p>
          <a:p>
            <a:pPr>
              <a:buFontTx/>
              <a:buChar char="-"/>
            </a:pPr>
            <a:endParaRPr lang="ru-RU" sz="2000" dirty="0"/>
          </a:p>
          <a:p>
            <a:pPr>
              <a:buFontTx/>
              <a:buChar char="-"/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33778061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14290"/>
            <a:ext cx="7772400" cy="1470025"/>
          </a:xfrm>
        </p:spPr>
        <p:txBody>
          <a:bodyPr>
            <a:normAutofit/>
          </a:bodyPr>
          <a:lstStyle/>
          <a:p>
            <a:r>
              <a:rPr lang="ru-RU" b="1" u="sng" dirty="0" smtClean="0">
                <a:solidFill>
                  <a:srgbClr val="00B050"/>
                </a:solidFill>
              </a:rPr>
              <a:t>ТРИЗ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100" dirty="0" smtClean="0"/>
              <a:t>теория решения изобретательских задач</a:t>
            </a:r>
            <a:endParaRPr lang="ru-RU" sz="3100" dirty="0"/>
          </a:p>
        </p:txBody>
      </p:sp>
      <p:sp>
        <p:nvSpPr>
          <p:cNvPr id="10" name="TextBox 9"/>
          <p:cNvSpPr txBox="1"/>
          <p:nvPr/>
        </p:nvSpPr>
        <p:spPr>
          <a:xfrm>
            <a:off x="142844" y="1571612"/>
            <a:ext cx="90011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u="sng" dirty="0" smtClean="0"/>
              <a:t>Работа с системным оператором</a:t>
            </a:r>
          </a:p>
          <a:p>
            <a:pPr algn="ctr"/>
            <a:r>
              <a:rPr lang="ru-RU" sz="3200" b="1" u="sng" dirty="0"/>
              <a:t>п</a:t>
            </a:r>
            <a:r>
              <a:rPr lang="ru-RU" sz="3200" b="1" u="sng" dirty="0" smtClean="0"/>
              <a:t>риродный  мир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3857621" y="3429000"/>
          <a:ext cx="4786347" cy="30718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95449"/>
                <a:gridCol w="1595449"/>
                <a:gridCol w="1595449"/>
              </a:tblGrid>
              <a:tr h="12863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+mj-lt"/>
                          <a:ea typeface="Times New Roman"/>
                        </a:rPr>
                        <a:t>3</a:t>
                      </a:r>
                      <a:endParaRPr lang="ru-RU" sz="1400" dirty="0">
                        <a:latin typeface="+mj-lt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+mj-lt"/>
                          <a:ea typeface="Times New Roman"/>
                        </a:rPr>
                        <a:t>Место обитания объекта в начале жизни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+mj-lt"/>
                          <a:ea typeface="Times New Roman"/>
                        </a:rPr>
                        <a:t>6</a:t>
                      </a:r>
                      <a:endParaRPr lang="ru-RU" sz="1400" dirty="0">
                        <a:latin typeface="+mj-lt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+mj-lt"/>
                          <a:ea typeface="Times New Roman"/>
                        </a:rPr>
                        <a:t>Место обитания объекта в зрелом возрасте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+mj-lt"/>
                          <a:ea typeface="Times New Roman"/>
                        </a:rPr>
                        <a:t>9</a:t>
                      </a:r>
                      <a:endParaRPr lang="ru-RU" sz="1400" dirty="0">
                        <a:latin typeface="+mj-lt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+mj-lt"/>
                          <a:ea typeface="Times New Roman"/>
                        </a:rPr>
                        <a:t>Место обитания объекта в старости</a:t>
                      </a:r>
                    </a:p>
                  </a:txBody>
                  <a:tcPr marL="68580" marR="68580" marT="0" marB="0"/>
                </a:tc>
              </a:tr>
              <a:tr h="8575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+mj-lt"/>
                          <a:ea typeface="Times New Roman"/>
                        </a:rPr>
                        <a:t>1</a:t>
                      </a:r>
                      <a:endParaRPr lang="ru-RU" sz="1400">
                        <a:latin typeface="+mj-lt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+mj-lt"/>
                          <a:ea typeface="Times New Roman"/>
                        </a:rPr>
                        <a:t>Объект в начале жизни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+mj-lt"/>
                          <a:ea typeface="Times New Roman"/>
                        </a:rPr>
                        <a:t>4</a:t>
                      </a:r>
                      <a:endParaRPr lang="ru-RU" sz="1400">
                        <a:latin typeface="+mj-lt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+mj-lt"/>
                          <a:ea typeface="Times New Roman"/>
                        </a:rPr>
                        <a:t>Объект в зрелом возрасте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+mj-lt"/>
                          <a:ea typeface="Times New Roman"/>
                        </a:rPr>
                        <a:t>7</a:t>
                      </a:r>
                      <a:endParaRPr lang="ru-RU" sz="1400" dirty="0">
                        <a:latin typeface="+mj-lt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+mj-lt"/>
                          <a:ea typeface="Times New Roman"/>
                        </a:rPr>
                        <a:t>Объект в старости</a:t>
                      </a:r>
                    </a:p>
                  </a:txBody>
                  <a:tcPr marL="68580" marR="68580" marT="0" marB="0"/>
                </a:tc>
              </a:tr>
              <a:tr h="92798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+mj-lt"/>
                          <a:ea typeface="Times New Roman"/>
                        </a:rPr>
                        <a:t>2</a:t>
                      </a:r>
                      <a:endParaRPr lang="ru-RU" sz="1400">
                        <a:latin typeface="+mj-lt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+mj-lt"/>
                          <a:ea typeface="Times New Roman"/>
                        </a:rPr>
                        <a:t>Части объекта в начале жизни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+mj-lt"/>
                          <a:ea typeface="Times New Roman"/>
                        </a:rPr>
                        <a:t>5 </a:t>
                      </a:r>
                      <a:endParaRPr lang="ru-RU" sz="1400">
                        <a:latin typeface="+mj-lt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+mj-lt"/>
                          <a:ea typeface="Times New Roman"/>
                        </a:rPr>
                        <a:t>Части объекта в зрелом возрасте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+mj-lt"/>
                          <a:ea typeface="Times New Roman"/>
                        </a:rPr>
                        <a:t>8</a:t>
                      </a:r>
                      <a:endParaRPr lang="ru-RU" sz="1400" dirty="0">
                        <a:latin typeface="+mj-lt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+mj-lt"/>
                          <a:ea typeface="Times New Roman"/>
                        </a:rPr>
                        <a:t>Части объекта в старости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71472" y="3571876"/>
            <a:ext cx="31067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Надсистема (место обитания)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928662" y="4714884"/>
            <a:ext cx="23663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Линия жизни (объект)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500034" y="5715016"/>
            <a:ext cx="29297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Подсистема (части объекта)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4071934" y="2928934"/>
            <a:ext cx="10711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прошлое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5572132" y="2928934"/>
            <a:ext cx="1236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настоящее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7215206" y="2928934"/>
            <a:ext cx="10341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будущее</a:t>
            </a:r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14290"/>
            <a:ext cx="7772400" cy="1470025"/>
          </a:xfrm>
        </p:spPr>
        <p:txBody>
          <a:bodyPr>
            <a:normAutofit/>
          </a:bodyPr>
          <a:lstStyle/>
          <a:p>
            <a:r>
              <a:rPr lang="ru-RU" b="1" u="sng" dirty="0" smtClean="0">
                <a:solidFill>
                  <a:srgbClr val="00B050"/>
                </a:solidFill>
              </a:rPr>
              <a:t>ТРИЗ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100" dirty="0" smtClean="0"/>
              <a:t>теория решения изобретательских задач</a:t>
            </a:r>
            <a:endParaRPr lang="ru-RU" sz="3100" dirty="0"/>
          </a:p>
        </p:txBody>
      </p:sp>
      <p:sp>
        <p:nvSpPr>
          <p:cNvPr id="10" name="TextBox 9"/>
          <p:cNvSpPr txBox="1"/>
          <p:nvPr/>
        </p:nvSpPr>
        <p:spPr>
          <a:xfrm>
            <a:off x="142844" y="1571612"/>
            <a:ext cx="90011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u="sng" dirty="0" smtClean="0"/>
              <a:t>Работа с системным оператором</a:t>
            </a:r>
            <a:endParaRPr lang="ru-RU" sz="3200" b="1" u="sng" dirty="0"/>
          </a:p>
          <a:p>
            <a:pPr algn="ctr"/>
            <a:r>
              <a:rPr lang="ru-RU" sz="3200" b="1" u="sng" dirty="0"/>
              <a:t>п</a:t>
            </a:r>
            <a:r>
              <a:rPr lang="ru-RU" sz="3200" b="1" u="sng" dirty="0" smtClean="0"/>
              <a:t>риродный мир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4071934" y="3500438"/>
          <a:ext cx="4429155" cy="30718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6385"/>
                <a:gridCol w="1476385"/>
                <a:gridCol w="1476385"/>
              </a:tblGrid>
              <a:tr h="13165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+mj-lt"/>
                          <a:ea typeface="Times New Roman"/>
                        </a:rPr>
                        <a:t>3</a:t>
                      </a:r>
                      <a:endParaRPr lang="ru-RU" sz="1400" dirty="0">
                        <a:latin typeface="+mj-lt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+mj-lt"/>
                          <a:ea typeface="Times New Roman"/>
                        </a:rPr>
                        <a:t>Мама-воробьиха в гнезде (согревающая яйца)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+mj-lt"/>
                          <a:ea typeface="Times New Roman"/>
                        </a:rPr>
                        <a:t>6</a:t>
                      </a:r>
                      <a:endParaRPr lang="ru-RU" sz="1400">
                        <a:latin typeface="+mj-lt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+mj-lt"/>
                          <a:ea typeface="Times New Roman"/>
                        </a:rPr>
                        <a:t>Гнездо с птенцами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+mj-lt"/>
                          <a:ea typeface="Times New Roman"/>
                        </a:rPr>
                        <a:t>9</a:t>
                      </a:r>
                      <a:endParaRPr lang="ru-RU" sz="1400">
                        <a:latin typeface="+mj-lt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+mj-lt"/>
                          <a:ea typeface="Times New Roman"/>
                        </a:rPr>
                        <a:t>Место обитания воробья (лес или городские улицы</a:t>
                      </a:r>
                    </a:p>
                  </a:txBody>
                  <a:tcPr marL="68580" marR="68580" marT="0" marB="0"/>
                </a:tc>
              </a:tr>
              <a:tr h="6582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+mj-lt"/>
                          <a:ea typeface="Times New Roman"/>
                        </a:rPr>
                        <a:t>1</a:t>
                      </a:r>
                      <a:endParaRPr lang="ru-RU" sz="1400">
                        <a:latin typeface="+mj-lt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+mj-lt"/>
                          <a:ea typeface="Times New Roman"/>
                        </a:rPr>
                        <a:t>яйцо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+mj-lt"/>
                          <a:ea typeface="Times New Roman"/>
                        </a:rPr>
                        <a:t>4</a:t>
                      </a:r>
                      <a:endParaRPr lang="ru-RU" sz="1400" dirty="0">
                        <a:latin typeface="+mj-lt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+mj-lt"/>
                          <a:ea typeface="Times New Roman"/>
                        </a:rPr>
                        <a:t>птенец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+mj-lt"/>
                          <a:ea typeface="Times New Roman"/>
                        </a:rPr>
                        <a:t>7</a:t>
                      </a:r>
                      <a:endParaRPr lang="ru-RU" sz="1400">
                        <a:latin typeface="+mj-lt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+mj-lt"/>
                          <a:ea typeface="Times New Roman"/>
                        </a:rPr>
                        <a:t>Взрослый воробей</a:t>
                      </a:r>
                    </a:p>
                  </a:txBody>
                  <a:tcPr marL="68580" marR="68580" marT="0" marB="0"/>
                </a:tc>
              </a:tr>
              <a:tr h="1097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+mj-lt"/>
                          <a:ea typeface="Times New Roman"/>
                        </a:rPr>
                        <a:t>2</a:t>
                      </a:r>
                      <a:endParaRPr lang="ru-RU" sz="1400" dirty="0">
                        <a:latin typeface="+mj-lt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+mj-lt"/>
                          <a:ea typeface="Times New Roman"/>
                        </a:rPr>
                        <a:t>Скорлупа, белок и желток с зародышем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+mj-lt"/>
                          <a:ea typeface="Times New Roman"/>
                        </a:rPr>
                        <a:t>5 </a:t>
                      </a:r>
                      <a:endParaRPr lang="ru-RU" sz="1400" dirty="0">
                        <a:latin typeface="+mj-lt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+mj-lt"/>
                          <a:ea typeface="Times New Roman"/>
                        </a:rPr>
                        <a:t>Части тела слабого неумелого птенца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+mj-lt"/>
                          <a:ea typeface="Times New Roman"/>
                        </a:rPr>
                        <a:t>8</a:t>
                      </a:r>
                      <a:endParaRPr lang="ru-RU" sz="1400" dirty="0">
                        <a:latin typeface="+mj-lt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+mj-lt"/>
                          <a:ea typeface="Times New Roman"/>
                        </a:rPr>
                        <a:t>Части тела взрослой птицы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71472" y="3571876"/>
            <a:ext cx="31067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Надсистема (место обитания)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928662" y="4714884"/>
            <a:ext cx="23663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Линия жизни (объект)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500034" y="5715016"/>
            <a:ext cx="29297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Подсистема (части объекта)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4071934" y="2928934"/>
            <a:ext cx="10711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прошлое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5572132" y="2928934"/>
            <a:ext cx="1236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настоящее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7215206" y="2928934"/>
            <a:ext cx="10341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будущее</a:t>
            </a:r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14290"/>
            <a:ext cx="7772400" cy="1470025"/>
          </a:xfrm>
        </p:spPr>
        <p:txBody>
          <a:bodyPr>
            <a:normAutofit/>
          </a:bodyPr>
          <a:lstStyle/>
          <a:p>
            <a:r>
              <a:rPr lang="ru-RU" b="1" u="sng" dirty="0" smtClean="0">
                <a:solidFill>
                  <a:srgbClr val="00B050"/>
                </a:solidFill>
              </a:rPr>
              <a:t>ТРИЗ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100" dirty="0" smtClean="0"/>
              <a:t>теория решения изобретательских задач</a:t>
            </a:r>
            <a:endParaRPr lang="ru-RU" sz="3100" dirty="0"/>
          </a:p>
        </p:txBody>
      </p:sp>
      <p:sp>
        <p:nvSpPr>
          <p:cNvPr id="10" name="TextBox 9"/>
          <p:cNvSpPr txBox="1"/>
          <p:nvPr/>
        </p:nvSpPr>
        <p:spPr>
          <a:xfrm>
            <a:off x="142844" y="1571612"/>
            <a:ext cx="90011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u="sng" dirty="0" smtClean="0"/>
              <a:t>Работа с системным оператором</a:t>
            </a:r>
          </a:p>
          <a:p>
            <a:pPr algn="ctr"/>
            <a:r>
              <a:rPr lang="ru-RU" sz="3200" b="1" u="sng" dirty="0" smtClean="0"/>
              <a:t>Рукотворный мир -  «сапоги»</a:t>
            </a:r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1571604" y="2571744"/>
          <a:ext cx="6096001" cy="3817121"/>
        </p:xfrm>
        <a:graphic>
          <a:graphicData uri="http://schemas.openxmlformats.org/drawingml/2006/table">
            <a:tbl>
              <a:tblPr/>
              <a:tblGrid>
                <a:gridCol w="2107963"/>
                <a:gridCol w="2065234"/>
                <a:gridCol w="1922804"/>
              </a:tblGrid>
              <a:tr h="349349"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700" dirty="0">
                          <a:latin typeface="Times New Roman"/>
                          <a:ea typeface="Times New Roman"/>
                        </a:rPr>
                        <a:t>Надсистема</a:t>
                      </a:r>
                      <a:endParaRPr lang="ru-RU" sz="700" dirty="0">
                        <a:latin typeface="Times New Roman"/>
                        <a:ea typeface="Times New Roman"/>
                      </a:endParaRPr>
                    </a:p>
                  </a:txBody>
                  <a:tcPr marL="42729" marR="427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0908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700" b="1" dirty="0">
                          <a:latin typeface="Times New Roman"/>
                          <a:ea typeface="Times New Roman"/>
                        </a:rPr>
                        <a:t>6</a:t>
                      </a:r>
                      <a:endParaRPr lang="ru-RU" sz="7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700" dirty="0">
                          <a:latin typeface="Times New Roman"/>
                          <a:ea typeface="Times New Roman"/>
                        </a:rPr>
                        <a:t>Место объекта в прошлом</a:t>
                      </a:r>
                      <a:endParaRPr lang="ru-RU" sz="700" dirty="0">
                        <a:latin typeface="Times New Roman"/>
                        <a:ea typeface="Times New Roman"/>
                      </a:endParaRPr>
                    </a:p>
                  </a:txBody>
                  <a:tcPr marL="42729" marR="427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700" b="1" dirty="0">
                          <a:latin typeface="Times New Roman"/>
                          <a:ea typeface="Times New Roman"/>
                        </a:rPr>
                        <a:t>3 </a:t>
                      </a:r>
                      <a:endParaRPr lang="ru-RU" sz="7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700" dirty="0">
                          <a:latin typeface="Times New Roman"/>
                          <a:ea typeface="Times New Roman"/>
                        </a:rPr>
                        <a:t>Место объекта в настоящем</a:t>
                      </a:r>
                      <a:endParaRPr lang="ru-RU" sz="700" dirty="0">
                        <a:latin typeface="Times New Roman"/>
                        <a:ea typeface="Times New Roman"/>
                      </a:endParaRPr>
                    </a:p>
                  </a:txBody>
                  <a:tcPr marL="42729" marR="427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700" b="1" dirty="0">
                          <a:latin typeface="Times New Roman"/>
                          <a:ea typeface="Times New Roman"/>
                        </a:rPr>
                        <a:t>9</a:t>
                      </a:r>
                      <a:endParaRPr lang="ru-RU" sz="7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700" dirty="0">
                          <a:latin typeface="Times New Roman"/>
                          <a:ea typeface="Times New Roman"/>
                        </a:rPr>
                        <a:t>Место объекта в будущем</a:t>
                      </a:r>
                      <a:endParaRPr lang="ru-RU" sz="700" dirty="0">
                        <a:latin typeface="Times New Roman"/>
                        <a:ea typeface="Times New Roman"/>
                      </a:endParaRPr>
                    </a:p>
                  </a:txBody>
                  <a:tcPr marL="42729" marR="427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65869"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700" dirty="0" smtClean="0">
                          <a:latin typeface="Times New Roman"/>
                          <a:ea typeface="Times New Roman"/>
                        </a:rPr>
                        <a:t>Система</a:t>
                      </a:r>
                      <a:r>
                        <a:rPr lang="ru-RU" sz="1700" dirty="0">
                          <a:latin typeface="Times New Roman"/>
                          <a:ea typeface="Times New Roman"/>
                        </a:rPr>
                        <a:t>:</a:t>
                      </a:r>
                      <a:endParaRPr lang="ru-RU" sz="700" dirty="0">
                        <a:latin typeface="Times New Roman"/>
                        <a:ea typeface="Times New Roman"/>
                      </a:endParaRPr>
                    </a:p>
                  </a:txBody>
                  <a:tcPr marL="42729" marR="427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2934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700" b="1">
                          <a:latin typeface="Times New Roman"/>
                          <a:ea typeface="Times New Roman"/>
                        </a:rPr>
                        <a:t>4</a:t>
                      </a:r>
                      <a:endParaRPr lang="ru-RU" sz="7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700">
                          <a:latin typeface="Times New Roman"/>
                          <a:ea typeface="Times New Roman"/>
                        </a:rPr>
                        <a:t>Прошлое объекта, его функция</a:t>
                      </a:r>
                      <a:endParaRPr lang="ru-RU" sz="700">
                        <a:latin typeface="Times New Roman"/>
                        <a:ea typeface="Times New Roman"/>
                      </a:endParaRPr>
                    </a:p>
                  </a:txBody>
                  <a:tcPr marL="42729" marR="427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700" b="1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7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700">
                          <a:latin typeface="Times New Roman"/>
                          <a:ea typeface="Times New Roman"/>
                        </a:rPr>
                        <a:t>Объект в настоящее время, его функция или какое-то свойство</a:t>
                      </a:r>
                      <a:endParaRPr lang="ru-RU" sz="700">
                        <a:latin typeface="Times New Roman"/>
                        <a:ea typeface="Times New Roman"/>
                      </a:endParaRPr>
                    </a:p>
                  </a:txBody>
                  <a:tcPr marL="42729" marR="427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700" b="1" dirty="0">
                          <a:latin typeface="Times New Roman"/>
                          <a:ea typeface="Times New Roman"/>
                        </a:rPr>
                        <a:t>7</a:t>
                      </a:r>
                      <a:endParaRPr lang="ru-RU" sz="7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700" dirty="0">
                          <a:latin typeface="Times New Roman"/>
                          <a:ea typeface="Times New Roman"/>
                        </a:rPr>
                        <a:t>Будущее объекта, его функция</a:t>
                      </a:r>
                      <a:endParaRPr lang="ru-RU" sz="700" dirty="0">
                        <a:latin typeface="Times New Roman"/>
                        <a:ea typeface="Times New Roman"/>
                      </a:endParaRPr>
                    </a:p>
                  </a:txBody>
                  <a:tcPr marL="42729" marR="427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65869"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700" dirty="0">
                          <a:latin typeface="Times New Roman"/>
                          <a:ea typeface="Times New Roman"/>
                        </a:rPr>
                        <a:t>Подсистема</a:t>
                      </a:r>
                      <a:endParaRPr lang="ru-RU" sz="700" dirty="0">
                        <a:latin typeface="Times New Roman"/>
                        <a:ea typeface="Times New Roman"/>
                      </a:endParaRPr>
                    </a:p>
                  </a:txBody>
                  <a:tcPr marL="42729" marR="427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9760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700" b="1">
                          <a:latin typeface="Times New Roman"/>
                          <a:ea typeface="Times New Roman"/>
                        </a:rPr>
                        <a:t>5</a:t>
                      </a:r>
                      <a:endParaRPr lang="ru-RU" sz="7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700">
                          <a:latin typeface="Times New Roman"/>
                          <a:ea typeface="Times New Roman"/>
                        </a:rPr>
                        <a:t>Части объекта в прошлом</a:t>
                      </a:r>
                      <a:endParaRPr lang="ru-RU" sz="700">
                        <a:latin typeface="Times New Roman"/>
                        <a:ea typeface="Times New Roman"/>
                      </a:endParaRPr>
                    </a:p>
                  </a:txBody>
                  <a:tcPr marL="42729" marR="427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700" b="1">
                          <a:latin typeface="Times New Roman"/>
                          <a:ea typeface="Times New Roman"/>
                        </a:rPr>
                        <a:t>2 </a:t>
                      </a:r>
                      <a:endParaRPr lang="ru-RU" sz="7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700">
                          <a:latin typeface="Times New Roman"/>
                          <a:ea typeface="Times New Roman"/>
                        </a:rPr>
                        <a:t>Части объекта в настоящем</a:t>
                      </a:r>
                      <a:endParaRPr lang="ru-RU" sz="700">
                        <a:latin typeface="Times New Roman"/>
                        <a:ea typeface="Times New Roman"/>
                      </a:endParaRPr>
                    </a:p>
                  </a:txBody>
                  <a:tcPr marL="42729" marR="427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700" b="1" dirty="0">
                          <a:latin typeface="Times New Roman"/>
                          <a:ea typeface="Times New Roman"/>
                        </a:rPr>
                        <a:t>8</a:t>
                      </a:r>
                      <a:endParaRPr lang="ru-RU" sz="7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700" dirty="0">
                          <a:latin typeface="Times New Roman"/>
                          <a:ea typeface="Times New Roman"/>
                        </a:rPr>
                        <a:t>Части объекта в будущем</a:t>
                      </a:r>
                      <a:endParaRPr lang="ru-RU" sz="700" dirty="0">
                        <a:latin typeface="Times New Roman"/>
                        <a:ea typeface="Times New Roman"/>
                      </a:endParaRPr>
                    </a:p>
                  </a:txBody>
                  <a:tcPr marL="42729" marR="427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Морфологический  ящик – </a:t>
            </a:r>
            <a:r>
              <a:rPr lang="ru-RU" sz="2200" dirty="0" smtClean="0"/>
              <a:t>животное, одежда, портрет, фантастический   транспорт,  строим  дом, новый  стол – </a:t>
            </a:r>
            <a:r>
              <a:rPr lang="ru-RU" sz="2200" b="1" dirty="0" smtClean="0"/>
              <a:t>активизация  творческого  процесса</a:t>
            </a:r>
            <a:br>
              <a:rPr lang="ru-RU" sz="2200" b="1" dirty="0" smtClean="0"/>
            </a:br>
            <a:r>
              <a:rPr lang="ru-RU" dirty="0" smtClean="0"/>
              <a:t> </a:t>
            </a: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92712313"/>
              </p:ext>
            </p:extLst>
          </p:nvPr>
        </p:nvGraphicFramePr>
        <p:xfrm>
          <a:off x="628650" y="1825625"/>
          <a:ext cx="7886700" cy="43513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6671"/>
                <a:gridCol w="1126671"/>
                <a:gridCol w="1126671"/>
                <a:gridCol w="1126671"/>
                <a:gridCol w="1126671"/>
                <a:gridCol w="1126671"/>
                <a:gridCol w="1126671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87630" marR="8763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marL="87630" marR="8763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 marL="87630" marR="8763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 marL="87630" marR="8763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 marL="87630" marR="8763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 marL="87630" marR="8763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 marL="87630" marR="8763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 marL="87630" marR="87630"/>
                </a:tc>
                <a:tc gridSpan="6">
                  <a:txBody>
                    <a:bodyPr/>
                    <a:lstStyle/>
                    <a:p>
                      <a:r>
                        <a:rPr lang="ru-RU" dirty="0" smtClean="0"/>
                        <a:t>Разные</a:t>
                      </a:r>
                      <a:r>
                        <a:rPr lang="ru-RU" baseline="0" dirty="0" smtClean="0"/>
                        <a:t> головы – разные  морды</a:t>
                      </a:r>
                      <a:endParaRPr lang="ru-RU" dirty="0"/>
                    </a:p>
                  </a:txBody>
                  <a:tcPr marL="87630" marR="87630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Б</a:t>
                      </a:r>
                      <a:endParaRPr lang="ru-RU" dirty="0"/>
                    </a:p>
                  </a:txBody>
                  <a:tcPr marL="87630" marR="87630"/>
                </a:tc>
                <a:tc gridSpan="6">
                  <a:txBody>
                    <a:bodyPr/>
                    <a:lstStyle/>
                    <a:p>
                      <a:r>
                        <a:rPr lang="ru-RU" dirty="0" smtClean="0"/>
                        <a:t>Разные</a:t>
                      </a:r>
                      <a:r>
                        <a:rPr lang="ru-RU" baseline="0" dirty="0" smtClean="0"/>
                        <a:t>  уши</a:t>
                      </a:r>
                      <a:endParaRPr lang="ru-RU" dirty="0"/>
                    </a:p>
                  </a:txBody>
                  <a:tcPr marL="87630" marR="87630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В</a:t>
                      </a:r>
                      <a:endParaRPr lang="ru-RU" dirty="0"/>
                    </a:p>
                  </a:txBody>
                  <a:tcPr marL="87630" marR="87630"/>
                </a:tc>
                <a:tc gridSpan="6">
                  <a:txBody>
                    <a:bodyPr/>
                    <a:lstStyle/>
                    <a:p>
                      <a:r>
                        <a:rPr lang="ru-RU" dirty="0" smtClean="0"/>
                        <a:t>Разное</a:t>
                      </a:r>
                      <a:r>
                        <a:rPr lang="ru-RU" baseline="0" dirty="0" smtClean="0"/>
                        <a:t> туловище</a:t>
                      </a:r>
                      <a:endParaRPr lang="ru-RU" dirty="0"/>
                    </a:p>
                  </a:txBody>
                  <a:tcPr marL="87630" marR="87630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Г</a:t>
                      </a:r>
                      <a:endParaRPr lang="ru-RU" dirty="0"/>
                    </a:p>
                  </a:txBody>
                  <a:tcPr marL="87630" marR="87630"/>
                </a:tc>
                <a:tc gridSpan="6">
                  <a:txBody>
                    <a:bodyPr/>
                    <a:lstStyle/>
                    <a:p>
                      <a:r>
                        <a:rPr lang="ru-RU" dirty="0" smtClean="0"/>
                        <a:t>Разные  ноги</a:t>
                      </a:r>
                      <a:endParaRPr lang="ru-RU" dirty="0"/>
                    </a:p>
                  </a:txBody>
                  <a:tcPr marL="87630" marR="87630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Д</a:t>
                      </a:r>
                      <a:endParaRPr lang="ru-RU" dirty="0"/>
                    </a:p>
                  </a:txBody>
                  <a:tcPr marL="87630" marR="87630"/>
                </a:tc>
                <a:tc gridSpan="6">
                  <a:txBody>
                    <a:bodyPr/>
                    <a:lstStyle/>
                    <a:p>
                      <a:r>
                        <a:rPr lang="ru-RU" dirty="0" smtClean="0"/>
                        <a:t>Разные хвосты</a:t>
                      </a:r>
                      <a:endParaRPr lang="ru-RU" dirty="0"/>
                    </a:p>
                  </a:txBody>
                  <a:tcPr marL="87630" marR="87630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1" y="4007962"/>
            <a:ext cx="2517381" cy="251738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3912192"/>
            <a:ext cx="2031690" cy="2708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881249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dirty="0" smtClean="0"/>
              <a:t>Метод  </a:t>
            </a:r>
            <a:r>
              <a:rPr lang="ru-RU" sz="1600" dirty="0" err="1" smtClean="0"/>
              <a:t>эмпатиии</a:t>
            </a:r>
            <a:r>
              <a:rPr lang="ru-RU" sz="1600" dirty="0" smtClean="0"/>
              <a:t> </a:t>
            </a:r>
            <a:endParaRPr lang="ru-RU" sz="160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Развитие  личностных качеств, умения  переживать, входить в образ другого  объекта, учение  чувствовать.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Например:  «Ты  - сломанная  веточка, расскажи о себе».  «Ты  - сломанный  стул», цветок ?- о чем  мечтаешь?,  кого боишься? Кого любишь?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3693330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82549" y="260648"/>
            <a:ext cx="8229600" cy="2002234"/>
          </a:xfrm>
        </p:spPr>
        <p:txBody>
          <a:bodyPr>
            <a:normAutofit/>
          </a:bodyPr>
          <a:lstStyle/>
          <a:p>
            <a:r>
              <a:rPr lang="ru-RU" dirty="0" smtClean="0"/>
              <a:t>Метод  маленьких человечков ММЧ</a:t>
            </a:r>
            <a:br>
              <a:rPr lang="ru-RU" dirty="0" smtClean="0"/>
            </a:br>
            <a:r>
              <a:rPr lang="ru-RU" sz="2000" dirty="0" smtClean="0"/>
              <a:t>Игра  « Мои  друзья» -  мои  друзья  могут   превращаться  ..</a:t>
            </a:r>
            <a:br>
              <a:rPr lang="ru-RU" sz="2000" dirty="0" smtClean="0"/>
            </a:br>
            <a:r>
              <a:rPr lang="ru-RU" sz="2000" dirty="0" smtClean="0"/>
              <a:t>Туман – роса , лед – вода, чайник  кипит  -  КУБИК  с  ЧЕЛОВЕЧКАМИ – моделирование  предметов  и явлений 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4100" y="3391694"/>
            <a:ext cx="4495800" cy="1219200"/>
          </a:xfrm>
        </p:spPr>
      </p:pic>
    </p:spTree>
    <p:extLst>
      <p:ext uri="{BB962C8B-B14F-4D97-AF65-F5344CB8AC3E}">
        <p14:creationId xmlns:p14="http://schemas.microsoft.com/office/powerpoint/2010/main" val="14564561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Значение  технологии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28650" y="1340768"/>
            <a:ext cx="7886700" cy="4836195"/>
          </a:xfrm>
        </p:spPr>
        <p:txBody>
          <a:bodyPr>
            <a:noAutofit/>
          </a:bodyPr>
          <a:lstStyle/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логического  и творческого мышления</a:t>
            </a: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целостной  картины мира</a:t>
            </a: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 представлений  о взаимосвязи  различных явлений  в  окружающем мире</a:t>
            </a: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 представлений   о причинно-следственных  связей и зависимостей</a:t>
            </a: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умений  прогнозировать</a:t>
            </a: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фантазии, творчества, воображения, смекалки, изобретательности</a:t>
            </a:r>
          </a:p>
          <a:p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  системно </a:t>
            </a:r>
            <a:r>
              <a:rPr lang="ru-RU" sz="1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мыслить – всестороннее  восприятие, понимание  происходящего</a:t>
            </a:r>
          </a:p>
          <a:p>
            <a:r>
              <a:rPr lang="ru-RU" sz="1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Снятие инерции  мышления</a:t>
            </a:r>
          </a:p>
          <a:p>
            <a:r>
              <a:rPr lang="ru-RU" sz="1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Расшатывание стереотипов</a:t>
            </a: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 ИГРАТЬ  В  ИГРЫ ?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Интересно, таинственно, весело, эмоционально, в быстром  темпе, без повторов, все   идеи  правильные 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6271" y="116632"/>
            <a:ext cx="1847850" cy="2466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390525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МФО  - метод фокальных объектов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Придумывание  объекта </a:t>
            </a:r>
          </a:p>
          <a:p>
            <a:r>
              <a:rPr lang="ru-RU" sz="2000" dirty="0" smtClean="0"/>
              <a:t>Картинки – качества </a:t>
            </a:r>
          </a:p>
          <a:p>
            <a:pPr marL="0" indent="0">
              <a:buNone/>
            </a:pPr>
            <a:r>
              <a:rPr lang="ru-RU" sz="2000" dirty="0" smtClean="0"/>
              <a:t>Свойства  одних  объектов  переносятся  на  другие , помогает  снять  психол. инерцию</a:t>
            </a:r>
          </a:p>
          <a:p>
            <a:pPr marL="0" indent="0">
              <a:buNone/>
            </a:pPr>
            <a:endParaRPr lang="ru-RU" sz="2000" dirty="0"/>
          </a:p>
          <a:p>
            <a:pPr marL="0" indent="0">
              <a:buNone/>
            </a:pPr>
            <a:r>
              <a:rPr lang="ru-RU" sz="2000" dirty="0" smtClean="0"/>
              <a:t>Стрекоза  - летает, зависает, маленькая</a:t>
            </a:r>
          </a:p>
          <a:p>
            <a:pPr marL="0" indent="0">
              <a:buNone/>
            </a:pPr>
            <a:r>
              <a:rPr lang="ru-RU" sz="2000" dirty="0" smtClean="0"/>
              <a:t>Чебурашка – добрый, глазастый, тихий </a:t>
            </a:r>
          </a:p>
          <a:p>
            <a:pPr marL="0" indent="0">
              <a:buNone/>
            </a:pPr>
            <a:r>
              <a:rPr lang="ru-RU" sz="2000" b="1" dirty="0" smtClean="0"/>
              <a:t>Придумываем  машину – характеристики, усовершенствуем  объект</a:t>
            </a:r>
          </a:p>
          <a:p>
            <a:pPr marL="0" indent="0">
              <a:buNone/>
            </a:pPr>
            <a:endParaRPr lang="ru-RU" sz="2000" b="1" dirty="0"/>
          </a:p>
          <a:p>
            <a:pPr marL="0" indent="0">
              <a:buNone/>
            </a:pPr>
            <a:r>
              <a:rPr lang="ru-RU" sz="2000" b="1" dirty="0" smtClean="0"/>
              <a:t>Придумать  елочные  игрушки, новая коляска, новый  чайник,  «ЛЕВООБЕЗЬЯН»  </a:t>
            </a:r>
            <a:r>
              <a:rPr lang="ru-RU" sz="2000" b="1" smtClean="0"/>
              <a:t>- какой  он 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37776641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Мозговой  штурм</a:t>
            </a:r>
            <a:endParaRPr lang="ru-RU" sz="240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Ситуация  « Летим  в  космос»</a:t>
            </a:r>
          </a:p>
          <a:p>
            <a:pPr marL="0" indent="0">
              <a:buNone/>
            </a:pPr>
            <a:r>
              <a:rPr lang="ru-RU" dirty="0" smtClean="0"/>
              <a:t>Нам  надо  молоко  взять, все  обсуждаем, кидаем  идеи, корову, почему?  </a:t>
            </a:r>
            <a:endParaRPr lang="ru-RU" dirty="0"/>
          </a:p>
          <a:p>
            <a:pPr marL="0" indent="0">
              <a:buNone/>
            </a:pPr>
            <a:r>
              <a:rPr lang="ru-RU" dirty="0" err="1" smtClean="0"/>
              <a:t>Карлсон</a:t>
            </a:r>
            <a:r>
              <a:rPr lang="ru-RU" dirty="0" smtClean="0"/>
              <a:t>  прислал банку  с  морсом , а у нас одна  чашка  на всех  - что делать?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011073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274638"/>
            <a:ext cx="8229600" cy="5851525"/>
          </a:xfrm>
        </p:spPr>
        <p:txBody>
          <a:bodyPr>
            <a:normAutofit/>
          </a:bodyPr>
          <a:lstStyle/>
          <a:p>
            <a:r>
              <a:rPr lang="ru-RU" sz="2000" dirty="0" smtClean="0"/>
              <a:t>«Логический  поезд»</a:t>
            </a:r>
          </a:p>
          <a:p>
            <a:pPr marL="0" indent="0">
              <a:buNone/>
            </a:pPr>
            <a:r>
              <a:rPr lang="ru-RU" sz="2000" dirty="0" smtClean="0"/>
              <a:t>Дети  составляют логическую цепочку  из картинок, объясняя  чем  они  связаны</a:t>
            </a:r>
          </a:p>
          <a:p>
            <a:pPr marL="0" indent="0">
              <a:buNone/>
            </a:pPr>
            <a:r>
              <a:rPr lang="ru-RU" sz="2000" u="sng" dirty="0" smtClean="0"/>
              <a:t>Книга-дерево-липа-чай-стакан-вода-река</a:t>
            </a:r>
          </a:p>
          <a:p>
            <a:pPr marL="0" indent="0">
              <a:buNone/>
            </a:pPr>
            <a:r>
              <a:rPr lang="ru-RU" sz="2000" u="sng" dirty="0" smtClean="0"/>
              <a:t>-камень-башня-принцесса</a:t>
            </a:r>
          </a:p>
          <a:p>
            <a:pPr marL="0" indent="0">
              <a:buNone/>
            </a:pPr>
            <a:r>
              <a:rPr lang="ru-RU" sz="2000" dirty="0" smtClean="0"/>
              <a:t>Игра  «Дети-давай» </a:t>
            </a:r>
          </a:p>
          <a:p>
            <a:pPr marL="0" indent="0">
              <a:buNone/>
            </a:pPr>
            <a:r>
              <a:rPr lang="ru-RU" sz="2000" dirty="0" smtClean="0"/>
              <a:t>Бросаем  мяч -  говорит слово «ДОМ»  - дети  называют  части – крыша, окно, стена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4647509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14290"/>
            <a:ext cx="7772400" cy="1470025"/>
          </a:xfrm>
        </p:spPr>
        <p:txBody>
          <a:bodyPr>
            <a:normAutofit/>
          </a:bodyPr>
          <a:lstStyle/>
          <a:p>
            <a:r>
              <a:rPr lang="ru-RU" b="1" u="sng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ТРИЗ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теория решения изобретательских задач</a:t>
            </a:r>
            <a:endParaRPr lang="ru-RU" sz="3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826161" y="1769408"/>
            <a:ext cx="56399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</a:rPr>
              <a:t>Развитие обоих </a:t>
            </a:r>
            <a:r>
              <a:rPr lang="ru-RU" sz="2800" b="1" dirty="0" err="1" smtClean="0">
                <a:solidFill>
                  <a:srgbClr val="00B050"/>
                </a:solidFill>
              </a:rPr>
              <a:t>полушариев</a:t>
            </a:r>
            <a:r>
              <a:rPr lang="ru-RU" sz="2800" b="1" dirty="0" smtClean="0">
                <a:solidFill>
                  <a:srgbClr val="00B050"/>
                </a:solidFill>
              </a:rPr>
              <a:t> мозга</a:t>
            </a:r>
            <a:endParaRPr lang="ru-RU" sz="2800" b="1" dirty="0">
              <a:solidFill>
                <a:srgbClr val="00B05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785918" y="5429264"/>
            <a:ext cx="15752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Логика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071538" y="3143248"/>
            <a:ext cx="33044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Левое полушарие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215074" y="5357826"/>
            <a:ext cx="15680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Эмоции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286380" y="3214686"/>
            <a:ext cx="35192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Правое полушарие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 rot="5400000">
            <a:off x="1964513" y="4607727"/>
            <a:ext cx="150019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rot="5400000">
            <a:off x="6393669" y="4536289"/>
            <a:ext cx="135732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3645" y="3858422"/>
            <a:ext cx="2528940" cy="2571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74697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14290"/>
            <a:ext cx="7772400" cy="1470025"/>
          </a:xfrm>
        </p:spPr>
        <p:txBody>
          <a:bodyPr>
            <a:normAutofit/>
          </a:bodyPr>
          <a:lstStyle/>
          <a:p>
            <a:r>
              <a:rPr lang="ru-RU" sz="3100" dirty="0" smtClean="0"/>
              <a:t>АНАЛИЗАТОРЫ - помощники</a:t>
            </a:r>
            <a:endParaRPr lang="ru-RU" sz="3100" dirty="0"/>
          </a:p>
        </p:txBody>
      </p:sp>
      <p:sp>
        <p:nvSpPr>
          <p:cNvPr id="4" name="TextBox 3"/>
          <p:cNvSpPr txBox="1"/>
          <p:nvPr/>
        </p:nvSpPr>
        <p:spPr>
          <a:xfrm>
            <a:off x="2285984" y="1857364"/>
            <a:ext cx="46434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«Я ПОЗНАЮ МИР»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14678" y="3786190"/>
            <a:ext cx="26902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УМНАЯ ГОЛОВА</a:t>
            </a:r>
            <a:endParaRPr lang="ru-RU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14282" y="2428868"/>
            <a:ext cx="25196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РУКИ</a:t>
            </a:r>
          </a:p>
          <a:p>
            <a:pPr algn="ctr"/>
            <a:r>
              <a:rPr lang="ru-RU" dirty="0" smtClean="0"/>
              <a:t>тактильный анализатор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85720" y="5000636"/>
            <a:ext cx="25463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ГЛАЗА</a:t>
            </a:r>
          </a:p>
          <a:p>
            <a:pPr algn="ctr"/>
            <a:r>
              <a:rPr lang="ru-RU" dirty="0" smtClean="0"/>
              <a:t>зрительный анализатор</a:t>
            </a:r>
            <a:endParaRPr lang="ru-RU" dirty="0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2714612" y="3071810"/>
            <a:ext cx="1214446" cy="5715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V="1">
            <a:off x="2857488" y="4357694"/>
            <a:ext cx="857256" cy="7858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357950" y="2643182"/>
            <a:ext cx="22569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УШИ</a:t>
            </a:r>
          </a:p>
          <a:p>
            <a:r>
              <a:rPr lang="ru-RU" dirty="0" smtClean="0"/>
              <a:t>слуховой анализатор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6572264" y="4714884"/>
            <a:ext cx="22611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ЯЗЫК</a:t>
            </a:r>
          </a:p>
          <a:p>
            <a:r>
              <a:rPr lang="ru-RU" dirty="0" smtClean="0"/>
              <a:t>вкусовой анализатор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4286248" y="5572140"/>
            <a:ext cx="15199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СЕРДЦЕ</a:t>
            </a:r>
          </a:p>
          <a:p>
            <a:r>
              <a:rPr lang="ru-RU" dirty="0" smtClean="0"/>
              <a:t>наши эмоции</a:t>
            </a: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 rot="5400000">
            <a:off x="4607719" y="4822041"/>
            <a:ext cx="92869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6000760" y="4071942"/>
            <a:ext cx="9144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flipV="1">
            <a:off x="5286380" y="3271830"/>
            <a:ext cx="1057276" cy="4429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07482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ЭТАПЫ работы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Знакомимся   с анализаторами ( какие  свойства  познают)</a:t>
            </a:r>
          </a:p>
          <a:p>
            <a:r>
              <a:rPr lang="ru-RU" dirty="0" smtClean="0"/>
              <a:t>Выделяем  признаки  предметов</a:t>
            </a:r>
          </a:p>
          <a:p>
            <a:r>
              <a:rPr lang="ru-RU" dirty="0" smtClean="0"/>
              <a:t>Преобразовываем  признаки</a:t>
            </a:r>
          </a:p>
          <a:p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Когда хорошо  освоили  признаки – играем  в  игры</a:t>
            </a:r>
          </a:p>
          <a:p>
            <a:pPr marL="0" indent="0">
              <a:buNone/>
            </a:pPr>
            <a:r>
              <a:rPr lang="ru-RU" dirty="0"/>
              <a:t>с</a:t>
            </a:r>
            <a:r>
              <a:rPr lang="ru-RU" dirty="0" smtClean="0"/>
              <a:t> 3-х лет  используется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7853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14290"/>
            <a:ext cx="7772400" cy="1470025"/>
          </a:xfrm>
        </p:spPr>
        <p:txBody>
          <a:bodyPr>
            <a:normAutofit/>
          </a:bodyPr>
          <a:lstStyle/>
          <a:p>
            <a:r>
              <a:rPr lang="ru-RU" sz="3100" b="1" dirty="0" smtClean="0"/>
              <a:t>Моделирование   свойств </a:t>
            </a:r>
            <a:endParaRPr lang="ru-RU" sz="31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500166" y="2000240"/>
            <a:ext cx="63579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u="sng" dirty="0" smtClean="0"/>
              <a:t>Классификация предметов</a:t>
            </a:r>
            <a:endParaRPr lang="ru-RU" sz="3600" b="1" u="sng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2928934"/>
            <a:ext cx="4513620" cy="3422669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Игры  «Да – нет»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- с числовым   рядом   («волшебный поясок» с цифрами</a:t>
            </a:r>
          </a:p>
          <a:p>
            <a:r>
              <a:rPr lang="ru-RU" dirty="0" smtClean="0"/>
              <a:t>С  буквами </a:t>
            </a:r>
          </a:p>
          <a:p>
            <a:r>
              <a:rPr lang="ru-RU" dirty="0" smtClean="0"/>
              <a:t>С картинками </a:t>
            </a:r>
          </a:p>
          <a:p>
            <a:r>
              <a:rPr lang="ru-RU" dirty="0" smtClean="0"/>
              <a:t>С геометрическими фигурами </a:t>
            </a:r>
          </a:p>
          <a:p>
            <a:r>
              <a:rPr lang="ru-RU" dirty="0" smtClean="0"/>
              <a:t>В  пространстве ( «Робот») задания </a:t>
            </a:r>
          </a:p>
          <a:p>
            <a:endParaRPr lang="ru-RU" dirty="0"/>
          </a:p>
          <a:p>
            <a:pPr marL="0" indent="0">
              <a:buNone/>
            </a:pPr>
            <a:r>
              <a:rPr lang="ru-RU" dirty="0" smtClean="0"/>
              <a:t>Усвоение  предлогов ( между, за , перед…)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505268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14290"/>
            <a:ext cx="7772400" cy="1470025"/>
          </a:xfrm>
        </p:spPr>
        <p:txBody>
          <a:bodyPr>
            <a:normAutofit/>
          </a:bodyPr>
          <a:lstStyle/>
          <a:p>
            <a:r>
              <a:rPr lang="ru-RU" b="1" u="sng" dirty="0" smtClean="0">
                <a:solidFill>
                  <a:srgbClr val="00B050"/>
                </a:solidFill>
              </a:rPr>
              <a:t>ТРИЗ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100" dirty="0" smtClean="0"/>
              <a:t>теория решения изобретательских задач</a:t>
            </a:r>
            <a:endParaRPr lang="ru-RU" sz="3100" dirty="0"/>
          </a:p>
        </p:txBody>
      </p:sp>
      <p:sp>
        <p:nvSpPr>
          <p:cNvPr id="10" name="TextBox 9"/>
          <p:cNvSpPr txBox="1"/>
          <p:nvPr/>
        </p:nvSpPr>
        <p:spPr>
          <a:xfrm>
            <a:off x="1428728" y="1500174"/>
            <a:ext cx="63579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u="sng" dirty="0" smtClean="0"/>
              <a:t>Классификация предметов</a:t>
            </a:r>
            <a:endParaRPr lang="ru-RU" sz="3600" b="1" u="sng" dirty="0"/>
          </a:p>
        </p:txBody>
      </p:sp>
      <p:sp>
        <p:nvSpPr>
          <p:cNvPr id="18" name="TextBox 17"/>
          <p:cNvSpPr txBox="1"/>
          <p:nvPr/>
        </p:nvSpPr>
        <p:spPr>
          <a:xfrm>
            <a:off x="428596" y="2214554"/>
            <a:ext cx="35004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Усложнение: меняется хозяин теремка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428596" y="4000504"/>
            <a:ext cx="3429024" cy="2585323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ru-RU" b="1" dirty="0" smtClean="0"/>
              <a:t>Игра “Теремок”</a:t>
            </a:r>
            <a:br>
              <a:rPr lang="ru-RU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- Тук, тук, кто в теремочке живет?</a:t>
            </a:r>
            <a:br>
              <a:rPr lang="ru-RU" dirty="0" smtClean="0"/>
            </a:br>
            <a:r>
              <a:rPr lang="ru-RU" dirty="0" smtClean="0"/>
              <a:t>- Я, Гитара. А ты кто?</a:t>
            </a:r>
            <a:br>
              <a:rPr lang="ru-RU" dirty="0" smtClean="0"/>
            </a:br>
            <a:r>
              <a:rPr lang="ru-RU" dirty="0" smtClean="0"/>
              <a:t>- А я - удочка. Пусти меня в теремок?</a:t>
            </a:r>
            <a:br>
              <a:rPr lang="ru-RU" dirty="0" smtClean="0"/>
            </a:br>
            <a:r>
              <a:rPr lang="ru-RU" dirty="0" smtClean="0"/>
              <a:t>- Если скажешь, чем ты на меня похож, то пущу.</a:t>
            </a: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4000496" y="2143116"/>
            <a:ext cx="4929222" cy="4524315"/>
          </a:xfrm>
          <a:prstGeom prst="rect">
            <a:avLst/>
          </a:prstGeom>
          <a:solidFill>
            <a:srgbClr val="00B0F0"/>
          </a:solidFill>
        </p:spPr>
        <p:txBody>
          <a:bodyPr wrap="square">
            <a:spAutoFit/>
          </a:bodyPr>
          <a:lstStyle/>
          <a:p>
            <a:r>
              <a:rPr lang="ru-RU" b="1" dirty="0" smtClean="0"/>
              <a:t>Игра. “Маша-Растеряша”</a:t>
            </a:r>
            <a:br>
              <a:rPr lang="ru-RU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- Ой!</a:t>
            </a:r>
            <a:br>
              <a:rPr lang="ru-RU" dirty="0" smtClean="0"/>
            </a:br>
            <a:r>
              <a:rPr lang="ru-RU" dirty="0" smtClean="0"/>
              <a:t>- Что с тобой?</a:t>
            </a:r>
            <a:br>
              <a:rPr lang="ru-RU" dirty="0" smtClean="0"/>
            </a:br>
            <a:r>
              <a:rPr lang="ru-RU" dirty="0" smtClean="0"/>
              <a:t>- Я потеряла Нож (называется любой предмет либо изображение на детской карточке). Чем я теперь буду хлеб резать (здесь обозначается функция предмета)?</a:t>
            </a:r>
            <a:br>
              <a:rPr lang="ru-RU" dirty="0" smtClean="0"/>
            </a:br>
            <a:r>
              <a:rPr lang="ru-RU" dirty="0" smtClean="0"/>
              <a:t>Другой игрок или игроки должны предложить альтернативные варианты нарезки хлеба, например: пилой, леской, линейкой; можно рукой отломать. Маша-Растеряша выбирает лучший ответ и выдает за него награду (монетку).</a:t>
            </a:r>
            <a:br>
              <a:rPr lang="ru-RU" dirty="0" smtClean="0"/>
            </a:br>
            <a:r>
              <a:rPr lang="ru-RU" dirty="0" smtClean="0"/>
              <a:t>В конце игры подсчитываем монетки и определяем победителя.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299</TotalTime>
  <Words>1443</Words>
  <Application>Microsoft Office PowerPoint</Application>
  <PresentationFormat>Экран (4:3)</PresentationFormat>
  <Paragraphs>321</Paragraphs>
  <Slides>32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8" baseType="lpstr">
      <vt:lpstr>Arial</vt:lpstr>
      <vt:lpstr>Calibri</vt:lpstr>
      <vt:lpstr>Calibri Light</vt:lpstr>
      <vt:lpstr>Times New Roman</vt:lpstr>
      <vt:lpstr>Wingdings</vt:lpstr>
      <vt:lpstr>Тема Office</vt:lpstr>
      <vt:lpstr>Использование  ТРИЗ технологии  в  работе со старшими дошкольниками</vt:lpstr>
      <vt:lpstr>ТРИЗ  -  теория  развития творческой  личности</vt:lpstr>
      <vt:lpstr>Значение  технологии</vt:lpstr>
      <vt:lpstr>ТРИЗ теория решения изобретательских задач</vt:lpstr>
      <vt:lpstr>АНАЛИЗАТОРЫ - помощники</vt:lpstr>
      <vt:lpstr>ЭТАПЫ работы</vt:lpstr>
      <vt:lpstr>Моделирование   свойств </vt:lpstr>
      <vt:lpstr>Игры  «Да – нет»</vt:lpstr>
      <vt:lpstr>ТРИЗ теория решения изобретательских задач</vt:lpstr>
      <vt:lpstr>Игры  на  нахождение  внешних и внутренних ресурсов</vt:lpstr>
      <vt:lpstr>Сравнение предметов по признаку, многообразие  признаков </vt:lpstr>
      <vt:lpstr>ТРИЗ теория решения изобретательских задач</vt:lpstr>
      <vt:lpstr>ТРИЗ теория решения изобретательских задач</vt:lpstr>
      <vt:lpstr>Игры  «Хорошо-плохо» противоречия</vt:lpstr>
      <vt:lpstr>ТРИЗ теория решения изобретательских задач</vt:lpstr>
      <vt:lpstr>Сенсорная дорожка </vt:lpstr>
      <vt:lpstr>Презентация PowerPoint</vt:lpstr>
      <vt:lpstr>Приемы  фантазирования </vt:lpstr>
      <vt:lpstr>Работа   со  сказками </vt:lpstr>
      <vt:lpstr>Работа  с  картинами </vt:lpstr>
      <vt:lpstr>Метод  Шерлока  Холмса</vt:lpstr>
      <vt:lpstr>Предварительная  работа    к  системному  оператору</vt:lpstr>
      <vt:lpstr>Презентация PowerPoint</vt:lpstr>
      <vt:lpstr>ТРИЗ теория решения изобретательских задач</vt:lpstr>
      <vt:lpstr>ТРИЗ теория решения изобретательских задач</vt:lpstr>
      <vt:lpstr>ТРИЗ теория решения изобретательских задач</vt:lpstr>
      <vt:lpstr>Морфологический  ящик – животное, одежда, портрет, фантастический   транспорт,  строим  дом, новый  стол – активизация  творческого  процесса  </vt:lpstr>
      <vt:lpstr>Метод  эмпатиии </vt:lpstr>
      <vt:lpstr>Метод  маленьких человечков ММЧ Игра  « Мои  друзья» -  мои  друзья  могут   превращаться  .. Туман – роса , лед – вода, чайник  кипит  -  КУБИК  с  ЧЕЛОВЕЧКАМИ – моделирование  предметов  и явлений </vt:lpstr>
      <vt:lpstr>МФО  - метод фокальных объектов</vt:lpstr>
      <vt:lpstr>Мозговой  штурм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ТРИЗ теория решения изобретательских задач</dc:title>
  <dc:creator>nika</dc:creator>
  <cp:lastModifiedBy>Мария</cp:lastModifiedBy>
  <cp:revision>40</cp:revision>
  <dcterms:created xsi:type="dcterms:W3CDTF">2016-09-14T11:10:47Z</dcterms:created>
  <dcterms:modified xsi:type="dcterms:W3CDTF">2018-02-05T15:50:00Z</dcterms:modified>
</cp:coreProperties>
</file>