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60" r:id="rId4"/>
    <p:sldId id="261" r:id="rId5"/>
    <p:sldId id="262" r:id="rId6"/>
    <p:sldId id="258" r:id="rId7"/>
    <p:sldId id="274" r:id="rId8"/>
    <p:sldId id="272" r:id="rId9"/>
    <p:sldId id="275" r:id="rId10"/>
    <p:sldId id="259" r:id="rId11"/>
    <p:sldId id="271" r:id="rId12"/>
    <p:sldId id="273" r:id="rId13"/>
    <p:sldId id="263" r:id="rId14"/>
    <p:sldId id="269" r:id="rId15"/>
    <p:sldId id="264" r:id="rId16"/>
    <p:sldId id="268" r:id="rId17"/>
    <p:sldId id="265" r:id="rId18"/>
    <p:sldId id="266" r:id="rId19"/>
    <p:sldId id="267" r:id="rId20"/>
    <p:sldId id="270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EB9AE-73B0-415A-A0FE-3EA04A646637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9F96A-17BA-4F36-86E7-D6BDF7361E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EB9AE-73B0-415A-A0FE-3EA04A646637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9F96A-17BA-4F36-86E7-D6BDF7361E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EB9AE-73B0-415A-A0FE-3EA04A646637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9F96A-17BA-4F36-86E7-D6BDF7361E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EB9AE-73B0-415A-A0FE-3EA04A646637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9F96A-17BA-4F36-86E7-D6BDF7361E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EB9AE-73B0-415A-A0FE-3EA04A646637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9F96A-17BA-4F36-86E7-D6BDF7361E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EB9AE-73B0-415A-A0FE-3EA04A646637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9F96A-17BA-4F36-86E7-D6BDF7361E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EB9AE-73B0-415A-A0FE-3EA04A646637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9F96A-17BA-4F36-86E7-D6BDF7361E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EB9AE-73B0-415A-A0FE-3EA04A646637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9F96A-17BA-4F36-86E7-D6BDF7361E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EB9AE-73B0-415A-A0FE-3EA04A646637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9F96A-17BA-4F36-86E7-D6BDF7361E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EB9AE-73B0-415A-A0FE-3EA04A646637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9F96A-17BA-4F36-86E7-D6BDF7361E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EB9AE-73B0-415A-A0FE-3EA04A646637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869F96A-17BA-4F36-86E7-D6BDF7361EE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A8EB9AE-73B0-415A-A0FE-3EA04A646637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869F96A-17BA-4F36-86E7-D6BDF7361EEB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D%D0%B9%D0%BD%D0%B4%D0%B6%D0%B5%D0%BB,_%D0%94%D0%B6%D0%B5%D0%B9%D0%BC%D1%81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hyperlink" Target="http://ru.wikipedia.org/wiki/1933_%D0%B3%D0%BE%D0%B4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785794"/>
            <a:ext cx="7858180" cy="1928826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Водопад </a:t>
            </a:r>
            <a:r>
              <a:rPr lang="ru-RU" sz="6000" b="1" dirty="0" err="1" smtClean="0">
                <a:solidFill>
                  <a:srgbClr val="FF0000"/>
                </a:solidFill>
              </a:rPr>
              <a:t>Анхель</a:t>
            </a:r>
            <a:r>
              <a:rPr lang="ru-RU" sz="60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endParaRPr lang="ru-RU" sz="60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122" name="Picture 2" descr="http://upload.wikimedia.org/wikipedia/commons/e/e7/Angel_falls.jpg?uselang=r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071678"/>
            <a:ext cx="4857784" cy="364334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214942" y="5357826"/>
            <a:ext cx="35004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dirty="0" smtClean="0"/>
              <a:t>Презентацию подготовила</a:t>
            </a:r>
          </a:p>
          <a:p>
            <a:pPr algn="r"/>
            <a:r>
              <a:rPr lang="ru-RU" b="1" dirty="0" err="1" smtClean="0"/>
              <a:t>Цупикова</a:t>
            </a:r>
            <a:r>
              <a:rPr lang="ru-RU" b="1" dirty="0" smtClean="0"/>
              <a:t> А.В.</a:t>
            </a:r>
            <a:endParaRPr lang="ru-RU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&amp;Acy;&amp;ncy;&amp;khcy;&amp;iecy;&amp;lcy;&amp;soft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4"/>
            <a:ext cx="9144000" cy="6858024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www.airpano.ru/files/Angel-Waterfall-Venezuela/photo/06small.jpg"/>
          <p:cNvPicPr>
            <a:picLocks noChangeAspect="1" noChangeArrowheads="1"/>
          </p:cNvPicPr>
          <p:nvPr/>
        </p:nvPicPr>
        <p:blipFill>
          <a:blip r:embed="rId2"/>
          <a:srcRect b="3999"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ahgel_fall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Содержимое 4" descr="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&amp;Acy;&amp;ncy;&amp;khcy;&amp;iecy;&amp;lcy;&amp;soft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857232"/>
            <a:ext cx="4286494" cy="5709612"/>
          </a:xfrm>
          <a:prstGeom prst="rect">
            <a:avLst/>
          </a:prstGeom>
          <a:noFill/>
        </p:spPr>
      </p:pic>
      <p:pic>
        <p:nvPicPr>
          <p:cNvPr id="3" name="Picture 2" descr="&amp;Acy;&amp;ncy;&amp;khcy;&amp;iecy;&amp;lcy;&amp;softcy; - &amp;scy;&amp;acy;&amp;mcy;&amp;ycy;&amp;jcy; &amp;vcy;&amp;ycy;&amp;scy;&amp;ocy;&amp;kcy;&amp;icy;&amp;jcy; &amp;vcy;&amp;ocy;&amp;dcy;&amp;ocy;&amp;pcy;&amp;acy;&amp;dcy; &amp;vcy; &amp;mcy;&amp;icy;&amp;rcy;&amp;iecy;. &amp;Vcy;&amp;iecy;&amp;ncy;&amp;iecy;&amp;scy;&amp;ucy;&amp;ecy;&amp;lcy;&amp;acy;. &amp;Fcy;&amp;ocy;&amp;tcy;&amp;ocy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857232"/>
            <a:ext cx="4286280" cy="57150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&amp;Acy;&amp;ncy;&amp;khcy;&amp;iecy;&amp;lcy;&amp;soft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8293"/>
            <a:ext cx="9144000" cy="6876293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Содержимое 3" descr="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416"/>
            <a:ext cx="9144000" cy="68551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4" descr="&amp;Acy;&amp;ncy;&amp;khcy;&amp;iecy;&amp;lcy;&amp;softcy; - &amp;scy;&amp;acy;&amp;mcy;&amp;ycy;&amp;jcy; &amp;vcy;&amp;ycy;&amp;scy;&amp;ocy;&amp;kcy;&amp;icy;&amp;jcy; &amp;vcy;&amp;ocy;&amp;dcy;&amp;ocy;&amp;pcy;&amp;acy;&amp;dcy; &amp;vcy; &amp;mcy;&amp;icy;&amp;rcy;&amp;iecy;. &amp;Vcy;&amp;iecy;&amp;ncy;&amp;iecy;&amp;scy;&amp;ucy;&amp;ecy;&amp;lcy;&amp;acy;. &amp;Fcy;&amp;ocy;&amp;tcy;&amp;o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857232"/>
            <a:ext cx="4500594" cy="5807866"/>
          </a:xfrm>
          <a:prstGeom prst="rect">
            <a:avLst/>
          </a:prstGeom>
          <a:noFill/>
        </p:spPr>
      </p:pic>
      <p:pic>
        <p:nvPicPr>
          <p:cNvPr id="3" name="Содержимое 3" descr="8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857752" y="857232"/>
            <a:ext cx="4087122" cy="57864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&amp;Acy;&amp;ncy;&amp;khcy;&amp;iecy;&amp;lcy;&amp;softcy; - &amp;scy;&amp;acy;&amp;mcy;&amp;ycy;&amp;jcy; &amp;vcy;&amp;ycy;&amp;scy;&amp;ocy;&amp;kcy;&amp;icy;&amp;jcy; &amp;vcy;&amp;ocy;&amp;dcy;&amp;ocy;&amp;pcy;&amp;acy;&amp;dcy; &amp;vcy; &amp;mcy;&amp;icy;&amp;rcy;&amp;iecy;. &amp;Vcy;&amp;iecy;&amp;ncy;&amp;iecy;&amp;scy;&amp;ucy;&amp;ecy;&amp;lcy;&amp;acy;. &amp;Fcy;&amp;ocy;&amp;tcy;&amp;o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860"/>
            <a:ext cx="9144000" cy="685514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&amp;Acy;&amp;ncy;&amp;khcy;&amp;iecy;&amp;lcy;&amp;softcy; - &amp;scy;&amp;acy;&amp;mcy;&amp;ycy;&amp;jcy; &amp;vcy;&amp;ycy;&amp;scy;&amp;ocy;&amp;kcy;&amp;icy;&amp;jcy; &amp;vcy;&amp;ocy;&amp;dcy;&amp;ocy;&amp;pcy;&amp;acy;&amp;dcy; &amp;vcy; &amp;mcy;&amp;icy;&amp;rcy;&amp;iecy;. &amp;Vcy;&amp;iecy;&amp;ncy;&amp;iecy;&amp;scy;&amp;ucy;&amp;ecy;&amp;lcy;&amp;acy;. &amp;Fcy;&amp;ocy;&amp;tcy;&amp;o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860"/>
            <a:ext cx="9144000" cy="685514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4429132"/>
            <a:ext cx="4214842" cy="2071702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9 октября 1937 года, </a:t>
            </a:r>
            <a:r>
              <a:rPr lang="ru-RU" sz="2400" b="1" dirty="0" err="1" smtClean="0"/>
              <a:t>Эйнджел</a:t>
            </a:r>
            <a:r>
              <a:rPr lang="ru-RU" sz="2400" b="1" dirty="0" smtClean="0"/>
              <a:t> спланировал свой самолет "</a:t>
            </a:r>
            <a:r>
              <a:rPr lang="ru-RU" sz="2400" b="1" dirty="0" err="1" smtClean="0"/>
              <a:t>Эль-Рио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Карони</a:t>
            </a:r>
            <a:r>
              <a:rPr lang="ru-RU" sz="2400" b="1" dirty="0" smtClean="0"/>
              <a:t>" для посадки на вершине горы</a:t>
            </a:r>
            <a:endParaRPr lang="ru-RU" sz="2400" b="1" dirty="0"/>
          </a:p>
        </p:txBody>
      </p:sp>
      <p:pic>
        <p:nvPicPr>
          <p:cNvPr id="3074" name="Picture 2" descr="File:JimmieAngelPlan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48187" y="3429000"/>
            <a:ext cx="4262468" cy="319685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572000" y="1142984"/>
            <a:ext cx="435771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err="1" smtClean="0"/>
              <a:t>Анхель</a:t>
            </a:r>
            <a:r>
              <a:rPr lang="ru-RU" sz="2400" b="1" dirty="0" smtClean="0"/>
              <a:t>  — самый высокий в мире водопад. Назван в честь лётчика </a:t>
            </a:r>
            <a:r>
              <a:rPr lang="ru-RU" sz="2400" b="1" u="sng" dirty="0" smtClean="0">
                <a:hlinkClick r:id="rId3" tooltip="Эйнджел, Джеймс"/>
              </a:rPr>
              <a:t>Джеймса </a:t>
            </a:r>
            <a:r>
              <a:rPr lang="ru-RU" sz="2400" b="1" u="sng" dirty="0" err="1" smtClean="0">
                <a:hlinkClick r:id="rId3" tooltip="Эйнджел, Джеймс"/>
              </a:rPr>
              <a:t>Эйнджела</a:t>
            </a:r>
            <a:r>
              <a:rPr lang="ru-RU" sz="2400" b="1" dirty="0" smtClean="0"/>
              <a:t>, который пролетел над водопадом в </a:t>
            </a:r>
            <a:r>
              <a:rPr lang="ru-RU" sz="2400" b="1" dirty="0" smtClean="0">
                <a:hlinkClick r:id="rId4" tooltip="1933 год"/>
              </a:rPr>
              <a:t>1933 году</a:t>
            </a:r>
            <a:r>
              <a:rPr lang="ru-RU" sz="2400" b="1" dirty="0" smtClean="0"/>
              <a:t>.</a:t>
            </a:r>
            <a:endParaRPr lang="ru-RU" sz="2400" b="1" dirty="0"/>
          </a:p>
        </p:txBody>
      </p:sp>
      <p:pic>
        <p:nvPicPr>
          <p:cNvPr id="5" name="Picture 2" descr="http://upload.wikimedia.org/wikipedia/commons/e/e7/Angel_falls.jpg?uselang=ru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1643050"/>
            <a:ext cx="3905276" cy="2928958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938" y="889000"/>
            <a:ext cx="8885237" cy="1182678"/>
          </a:xfrm>
        </p:spPr>
        <p:txBody>
          <a:bodyPr/>
          <a:lstStyle/>
          <a:p>
            <a:pPr algn="ctr"/>
            <a:r>
              <a:rPr lang="ru-RU" b="1" dirty="0" smtClean="0"/>
              <a:t>Спасибо за внимание!</a:t>
            </a:r>
            <a:endParaRPr lang="ru-RU" b="1" dirty="0"/>
          </a:p>
        </p:txBody>
      </p:sp>
      <p:pic>
        <p:nvPicPr>
          <p:cNvPr id="3" name="Picture 2" descr="http://upload.wikimedia.org/wikipedia/commons/thumb/f/fc/Angel_falls_panoramic_20080314.jpg/800px-Angel_falls_panoramic_200803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3571876"/>
            <a:ext cx="8143932" cy="22346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00496" y="1285860"/>
            <a:ext cx="4929222" cy="1643074"/>
          </a:xfrm>
        </p:spPr>
        <p:txBody>
          <a:bodyPr>
            <a:noAutofit/>
          </a:bodyPr>
          <a:lstStyle/>
          <a:p>
            <a:pPr algn="l"/>
            <a:r>
              <a:rPr lang="ru-RU" sz="2000" b="1" dirty="0" smtClean="0">
                <a:solidFill>
                  <a:srgbClr val="FF0000"/>
                </a:solidFill>
              </a:rPr>
              <a:t>Общая высота водопада - 979 метров, а уровень непрерывного падения воды – 807 метров. </a:t>
            </a:r>
            <a:br>
              <a:rPr lang="ru-RU" sz="2000" b="1" dirty="0" smtClean="0">
                <a:solidFill>
                  <a:srgbClr val="FF0000"/>
                </a:solidFill>
              </a:rPr>
            </a:br>
            <a:r>
              <a:rPr lang="ru-RU" sz="2000" b="1" dirty="0" smtClean="0">
                <a:solidFill>
                  <a:srgbClr val="FF0000"/>
                </a:solidFill>
              </a:rPr>
              <a:t>Высота падения настолько велика, что, прежде чем достичь земли, вода распыляется на мельчайшие частички и превращается в туман.</a:t>
            </a:r>
            <a:endParaRPr lang="ru-RU" sz="2000" b="1" dirty="0">
              <a:solidFill>
                <a:srgbClr val="FF0000"/>
              </a:solidFill>
            </a:endParaRPr>
          </a:p>
        </p:txBody>
      </p:sp>
      <p:pic>
        <p:nvPicPr>
          <p:cNvPr id="9218" name="Picture 2" descr="http://www.airpano.ru/files/Angel-Waterfall-Venezuela/photo/01small.jpg"/>
          <p:cNvPicPr>
            <a:picLocks noChangeAspect="1" noChangeArrowheads="1"/>
          </p:cNvPicPr>
          <p:nvPr/>
        </p:nvPicPr>
        <p:blipFill>
          <a:blip r:embed="rId2"/>
          <a:srcRect b="5499"/>
          <a:stretch>
            <a:fillRect/>
          </a:stretch>
        </p:blipFill>
        <p:spPr bwMode="auto">
          <a:xfrm>
            <a:off x="214282" y="714356"/>
            <a:ext cx="3640818" cy="4929222"/>
          </a:xfrm>
          <a:prstGeom prst="rect">
            <a:avLst/>
          </a:prstGeom>
          <a:noFill/>
        </p:spPr>
      </p:pic>
      <p:pic>
        <p:nvPicPr>
          <p:cNvPr id="9220" name="Picture 4" descr="http://www.airpano.ru/files/Angel-Waterfall-Venezuela/photo/02small.jpg"/>
          <p:cNvPicPr>
            <a:picLocks noChangeAspect="1" noChangeArrowheads="1"/>
          </p:cNvPicPr>
          <p:nvPr/>
        </p:nvPicPr>
        <p:blipFill>
          <a:blip r:embed="rId3"/>
          <a:srcRect b="3333"/>
          <a:stretch>
            <a:fillRect/>
          </a:stretch>
        </p:blipFill>
        <p:spPr bwMode="auto">
          <a:xfrm>
            <a:off x="3714744" y="3143248"/>
            <a:ext cx="5222328" cy="35719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85794"/>
            <a:ext cx="8456641" cy="1155700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rgbClr val="FF0000"/>
                </a:solidFill>
              </a:rPr>
              <a:t>Водопад </a:t>
            </a:r>
            <a:r>
              <a:rPr lang="ru-RU" sz="2000" dirty="0" err="1" smtClean="0">
                <a:solidFill>
                  <a:srgbClr val="FF0000"/>
                </a:solidFill>
              </a:rPr>
              <a:t>Анхель</a:t>
            </a:r>
            <a:r>
              <a:rPr lang="ru-RU" sz="2000" dirty="0" smtClean="0">
                <a:solidFill>
                  <a:srgbClr val="FF0000"/>
                </a:solidFill>
              </a:rPr>
              <a:t>  - с самым  большим свободным падением: почти километр, что позволило </a:t>
            </a:r>
            <a:r>
              <a:rPr lang="ru-RU" sz="2000" dirty="0" err="1" smtClean="0">
                <a:solidFill>
                  <a:srgbClr val="FF0000"/>
                </a:solidFill>
              </a:rPr>
              <a:t>Анхелю</a:t>
            </a:r>
            <a:r>
              <a:rPr lang="ru-RU" sz="2000" dirty="0" smtClean="0">
                <a:solidFill>
                  <a:srgbClr val="FF0000"/>
                </a:solidFill>
              </a:rPr>
              <a:t>  получить статус самого высокого водопада в мире. </a:t>
            </a:r>
            <a:br>
              <a:rPr lang="ru-RU" sz="2000" dirty="0" smtClean="0">
                <a:solidFill>
                  <a:srgbClr val="FF0000"/>
                </a:solidFill>
              </a:rPr>
            </a:br>
            <a:r>
              <a:rPr lang="ru-RU" sz="2000" dirty="0" smtClean="0">
                <a:solidFill>
                  <a:srgbClr val="FF0000"/>
                </a:solidFill>
              </a:rPr>
              <a:t>С той же горы низвергаются и более полноводные реки, но «всего лишь» на 200-300 метров по вертикали.</a:t>
            </a:r>
            <a:endParaRPr lang="ru-RU" sz="2000" dirty="0">
              <a:solidFill>
                <a:srgbClr val="FF0000"/>
              </a:solidFill>
            </a:endParaRPr>
          </a:p>
        </p:txBody>
      </p:sp>
      <p:pic>
        <p:nvPicPr>
          <p:cNvPr id="10242" name="Picture 2" descr="http://www.airpano.ru/files/Angel-Waterfall-Venezuela/photo/05small.jpg"/>
          <p:cNvPicPr>
            <a:picLocks noChangeAspect="1" noChangeArrowheads="1"/>
          </p:cNvPicPr>
          <p:nvPr/>
        </p:nvPicPr>
        <p:blipFill>
          <a:blip r:embed="rId2"/>
          <a:srcRect b="5499"/>
          <a:stretch>
            <a:fillRect/>
          </a:stretch>
        </p:blipFill>
        <p:spPr bwMode="auto">
          <a:xfrm>
            <a:off x="2643175" y="2046014"/>
            <a:ext cx="3429023" cy="4528929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00562" y="274638"/>
            <a:ext cx="4186238" cy="4940312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rgbClr val="FF0000"/>
                </a:solidFill>
              </a:rPr>
              <a:t>Водопад </a:t>
            </a:r>
            <a:r>
              <a:rPr lang="ru-RU" sz="2000" dirty="0" err="1" smtClean="0">
                <a:solidFill>
                  <a:srgbClr val="FF0000"/>
                </a:solidFill>
              </a:rPr>
              <a:t>Анхель</a:t>
            </a:r>
            <a:r>
              <a:rPr lang="ru-RU" sz="2000" dirty="0" smtClean="0">
                <a:solidFill>
                  <a:srgbClr val="FF0000"/>
                </a:solidFill>
              </a:rPr>
              <a:t>  находится в горной местности Гайана, одной из пяти топографических областей Венесуэлы, в Южной Америке. Водопад расположен на реке </a:t>
            </a:r>
            <a:r>
              <a:rPr lang="ru-RU" sz="2000" dirty="0" err="1" smtClean="0">
                <a:solidFill>
                  <a:srgbClr val="FF0000"/>
                </a:solidFill>
              </a:rPr>
              <a:t>Чурун</a:t>
            </a:r>
            <a:r>
              <a:rPr lang="ru-RU" sz="2000" dirty="0" smtClean="0">
                <a:solidFill>
                  <a:srgbClr val="FF0000"/>
                </a:solidFill>
              </a:rPr>
              <a:t>, притоке </a:t>
            </a:r>
            <a:r>
              <a:rPr lang="ru-RU" sz="2000" dirty="0" err="1" smtClean="0">
                <a:solidFill>
                  <a:srgbClr val="FF0000"/>
                </a:solidFill>
              </a:rPr>
              <a:t>Карао</a:t>
            </a:r>
            <a:r>
              <a:rPr lang="ru-RU" sz="2000" dirty="0" smtClean="0">
                <a:solidFill>
                  <a:srgbClr val="FF0000"/>
                </a:solidFill>
              </a:rPr>
              <a:t>. «</a:t>
            </a:r>
            <a:r>
              <a:rPr lang="ru-RU" sz="2000" dirty="0" err="1" smtClean="0">
                <a:solidFill>
                  <a:srgbClr val="FF0000"/>
                </a:solidFill>
              </a:rPr>
              <a:t>Чурун</a:t>
            </a:r>
            <a:r>
              <a:rPr lang="ru-RU" sz="2000" dirty="0" smtClean="0">
                <a:solidFill>
                  <a:srgbClr val="FF0000"/>
                </a:solidFill>
              </a:rPr>
              <a:t>» на местном языке означает «гром». </a:t>
            </a:r>
            <a:br>
              <a:rPr lang="ru-RU" sz="2000" dirty="0" smtClean="0">
                <a:solidFill>
                  <a:srgbClr val="FF0000"/>
                </a:solidFill>
              </a:rPr>
            </a:br>
            <a:r>
              <a:rPr lang="ru-RU" sz="2000" dirty="0" smtClean="0">
                <a:solidFill>
                  <a:srgbClr val="FF0000"/>
                </a:solidFill>
              </a:rPr>
              <a:t>Река </a:t>
            </a:r>
            <a:r>
              <a:rPr lang="ru-RU" sz="2000" dirty="0" err="1" smtClean="0">
                <a:solidFill>
                  <a:srgbClr val="FF0000"/>
                </a:solidFill>
              </a:rPr>
              <a:t>Каррао</a:t>
            </a:r>
            <a:r>
              <a:rPr lang="ru-RU" sz="2000" dirty="0" smtClean="0">
                <a:solidFill>
                  <a:srgbClr val="FF0000"/>
                </a:solidFill>
              </a:rPr>
              <a:t> - приток реки </a:t>
            </a:r>
            <a:r>
              <a:rPr lang="ru-RU" sz="2000" dirty="0" err="1" smtClean="0">
                <a:solidFill>
                  <a:srgbClr val="FF0000"/>
                </a:solidFill>
              </a:rPr>
              <a:t>Карони</a:t>
            </a:r>
            <a:r>
              <a:rPr lang="ru-RU" sz="2000" dirty="0" smtClean="0">
                <a:solidFill>
                  <a:srgbClr val="FF0000"/>
                </a:solidFill>
              </a:rPr>
              <a:t>, которая в конце концов впадает в Ориноко. </a:t>
            </a:r>
            <a:r>
              <a:rPr lang="ru-RU" sz="2000" dirty="0" smtClean="0">
                <a:solidFill>
                  <a:schemeClr val="tx1">
                    <a:lumMod val="90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tx1">
                    <a:lumMod val="90000"/>
                  </a:schemeClr>
                </a:solidFill>
              </a:rPr>
            </a:br>
            <a:endParaRPr lang="ru-RU" sz="1600" dirty="0">
              <a:solidFill>
                <a:schemeClr val="tx1">
                  <a:lumMod val="90000"/>
                </a:schemeClr>
              </a:solidFill>
            </a:endParaRPr>
          </a:p>
        </p:txBody>
      </p:sp>
      <p:pic>
        <p:nvPicPr>
          <p:cNvPr id="20482" name="Picture 2" descr="&amp;Acy;&amp;ncy;&amp;khcy;&amp;iecy;&amp;lcy;&amp;soft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807200"/>
            <a:ext cx="3786214" cy="5830771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86058"/>
            <a:ext cx="3757610" cy="2643206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>
                <a:solidFill>
                  <a:srgbClr val="FF0000"/>
                </a:solidFill>
              </a:rPr>
              <a:t>Добраться до водопада нелегко, так как он находится в густом тропическом лесу. Нет никаких дорог, ведущих к водопаду</a:t>
            </a:r>
            <a:r>
              <a:rPr lang="ru-RU" sz="1600" dirty="0" smtClean="0">
                <a:solidFill>
                  <a:srgbClr val="FF0000"/>
                </a:solidFill>
              </a:rPr>
              <a:t>.</a:t>
            </a:r>
            <a:endParaRPr lang="ru-RU" sz="2000" dirty="0">
              <a:solidFill>
                <a:srgbClr val="FF0000"/>
              </a:solidFill>
            </a:endParaRPr>
          </a:p>
        </p:txBody>
      </p:sp>
      <p:pic>
        <p:nvPicPr>
          <p:cNvPr id="2050" name="Picture 2" descr="http://upload.wikimedia.org/wikipedia/commons/thumb/f/fc/Angel_falls_panoramic_20080314.jpg/800px-Angel_falls_panoramic_200803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837134"/>
            <a:ext cx="8143932" cy="1663172"/>
          </a:xfrm>
          <a:prstGeom prst="rect">
            <a:avLst/>
          </a:prstGeom>
          <a:noFill/>
        </p:spPr>
      </p:pic>
      <p:pic>
        <p:nvPicPr>
          <p:cNvPr id="11266" name="Picture 2" descr="Angel_Falls_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0496" y="2786058"/>
            <a:ext cx="4929222" cy="38368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785794"/>
            <a:ext cx="835824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chemeClr val="accent1"/>
                </a:solidFill>
              </a:rPr>
              <a:t>Расположенная на краю лагуны (на фото), в окружении розово-песчаных пляжей, красивых водопадов и нетронутых джунглей, слово “райский уголок” наиболее полно отражает красоту окружающей природы этой местности.</a:t>
            </a:r>
            <a:endParaRPr lang="ru-RU" sz="2000" b="1" dirty="0">
              <a:solidFill>
                <a:schemeClr val="accent1"/>
              </a:solidFill>
            </a:endParaRPr>
          </a:p>
        </p:txBody>
      </p:sp>
      <p:pic>
        <p:nvPicPr>
          <p:cNvPr id="31746" name="Picture 2" descr="Laguna_de_Canaima_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2071678"/>
            <a:ext cx="6847273" cy="45577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1214422"/>
            <a:ext cx="392909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chemeClr val="accent1"/>
                </a:solidFill>
              </a:rPr>
              <a:t>В 2009 году президент </a:t>
            </a:r>
            <a:r>
              <a:rPr lang="ru-RU" sz="2000" dirty="0" err="1" smtClean="0">
                <a:solidFill>
                  <a:schemeClr val="accent1"/>
                </a:solidFill>
              </a:rPr>
              <a:t>Уго</a:t>
            </a:r>
            <a:r>
              <a:rPr lang="ru-RU" sz="2000" dirty="0" smtClean="0">
                <a:solidFill>
                  <a:schemeClr val="accent1"/>
                </a:solidFill>
              </a:rPr>
              <a:t> </a:t>
            </a:r>
            <a:r>
              <a:rPr lang="ru-RU" sz="2000" dirty="0" err="1" smtClean="0">
                <a:solidFill>
                  <a:schemeClr val="accent1"/>
                </a:solidFill>
              </a:rPr>
              <a:t>Чавес</a:t>
            </a:r>
            <a:r>
              <a:rPr lang="ru-RU" sz="2000" dirty="0" smtClean="0">
                <a:solidFill>
                  <a:schemeClr val="accent1"/>
                </a:solidFill>
              </a:rPr>
              <a:t> выступил с предложением, что самая известная национальная достопримечательность отныне должна носить имя коренного народа Венесуэлы, а не американского гринго. </a:t>
            </a:r>
          </a:p>
          <a:p>
            <a:pPr algn="ctr"/>
            <a:r>
              <a:rPr lang="ru-RU" sz="2000" dirty="0" smtClean="0">
                <a:solidFill>
                  <a:schemeClr val="accent1"/>
                </a:solidFill>
              </a:rPr>
              <a:t>20 декабря 2009 года президент Венесуэлы подписал указ о переименовании водопада </a:t>
            </a:r>
            <a:r>
              <a:rPr lang="ru-RU" sz="2000" dirty="0" err="1" smtClean="0">
                <a:solidFill>
                  <a:schemeClr val="accent1"/>
                </a:solidFill>
              </a:rPr>
              <a:t>Анхель</a:t>
            </a:r>
            <a:r>
              <a:rPr lang="ru-RU" sz="2000" dirty="0" smtClean="0">
                <a:solidFill>
                  <a:schemeClr val="accent1"/>
                </a:solidFill>
              </a:rPr>
              <a:t> на </a:t>
            </a:r>
            <a:r>
              <a:rPr lang="ru-RU" sz="2000" dirty="0" err="1" smtClean="0">
                <a:solidFill>
                  <a:schemeClr val="accent1"/>
                </a:solidFill>
              </a:rPr>
              <a:t>Керепакупай</a:t>
            </a:r>
            <a:r>
              <a:rPr lang="ru-RU" sz="2000" dirty="0" smtClean="0">
                <a:solidFill>
                  <a:schemeClr val="accent1"/>
                </a:solidFill>
              </a:rPr>
              <a:t> Меру. </a:t>
            </a:r>
          </a:p>
          <a:p>
            <a:pPr algn="ctr"/>
            <a:r>
              <a:rPr lang="ru-RU" sz="2000" dirty="0" smtClean="0">
                <a:solidFill>
                  <a:schemeClr val="accent1"/>
                </a:solidFill>
              </a:rPr>
              <a:t>Но в других странах его по-прежнему именуют старым именем.</a:t>
            </a:r>
            <a:endParaRPr lang="ru-RU" sz="2000" dirty="0">
              <a:solidFill>
                <a:schemeClr val="accent1"/>
              </a:solidFill>
            </a:endParaRPr>
          </a:p>
        </p:txBody>
      </p:sp>
      <p:pic>
        <p:nvPicPr>
          <p:cNvPr id="29698" name="Picture 2" descr="Angel_Falls_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2" y="952499"/>
            <a:ext cx="4348161" cy="56281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928670"/>
            <a:ext cx="764386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cs typeface="Times New Roman" pitchFamily="18" charset="0"/>
              </a:rPr>
              <a:t>Анхель</a:t>
            </a:r>
            <a:r>
              <a:rPr lang="ru-RU" sz="200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cs typeface="Times New Roman" pitchFamily="18" charset="0"/>
              </a:rPr>
              <a:t> в переводе на русский язык означает "ангел". Хотя названия водопадов, как правило, очень образны и поэтичны, этот водопад назван ангелом отнюдь не в честь библейских ангелов и не в силу своей "близости к небу".</a:t>
            </a:r>
            <a:endParaRPr lang="ru-RU" sz="2000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Содержимое 3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00232" y="2285992"/>
            <a:ext cx="5857884" cy="43934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120</TotalTime>
  <Words>237</Words>
  <Application>Microsoft Office PowerPoint</Application>
  <PresentationFormat>Экран (4:3)</PresentationFormat>
  <Paragraphs>15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Поток</vt:lpstr>
      <vt:lpstr>Слайд 1</vt:lpstr>
      <vt:lpstr>9 октября 1937 года, Эйнджел спланировал свой самолет "Эль-Рио Карони" для посадки на вершине горы</vt:lpstr>
      <vt:lpstr>Общая высота водопада - 979 метров, а уровень непрерывного падения воды – 807 метров.  Высота падения настолько велика, что, прежде чем достичь земли, вода распыляется на мельчайшие частички и превращается в туман.</vt:lpstr>
      <vt:lpstr>Водопад Анхель  - с самым  большим свободным падением: почти километр, что позволило Анхелю  получить статус самого высокого водопада в мире.  С той же горы низвергаются и более полноводные реки, но «всего лишь» на 200-300 метров по вертикали.</vt:lpstr>
      <vt:lpstr>Водопад Анхель  находится в горной местности Гайана, одной из пяти топографических областей Венесуэлы, в Южной Америке. Водопад расположен на реке Чурун, притоке Карао. «Чурун» на местном языке означает «гром».  Река Каррао - приток реки Карони, которая в конце концов впадает в Ориноко.  </vt:lpstr>
      <vt:lpstr>Добраться до водопада нелегко, так как он находится в густом тропическом лесу. Нет никаких дорог, ведущих к водопаду.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Спасибо за внимание!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User</cp:lastModifiedBy>
  <cp:revision>19</cp:revision>
  <dcterms:created xsi:type="dcterms:W3CDTF">2013-04-06T19:25:09Z</dcterms:created>
  <dcterms:modified xsi:type="dcterms:W3CDTF">2018-02-05T19:15:21Z</dcterms:modified>
</cp:coreProperties>
</file>