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8" r:id="rId2"/>
    <p:sldId id="259" r:id="rId3"/>
    <p:sldId id="260" r:id="rId4"/>
    <p:sldId id="261" r:id="rId5"/>
    <p:sldId id="262" r:id="rId6"/>
    <p:sldId id="263" r:id="rId7"/>
    <p:sldId id="264" r:id="rId8"/>
    <p:sldId id="265" r:id="rId9"/>
    <p:sldId id="266" r:id="rId10"/>
    <p:sldId id="267"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76" d="100"/>
          <a:sy n="76" d="100"/>
        </p:scale>
        <p:origin x="126" y="82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7" name="Picture 6"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371600" y="1803405"/>
            <a:ext cx="9448800" cy="1825096"/>
          </a:xfrm>
        </p:spPr>
        <p:txBody>
          <a:bodyPr anchor="b">
            <a:normAutofit/>
          </a:bodyPr>
          <a:lstStyle>
            <a:lvl1pPr algn="l">
              <a:defRPr sz="6000"/>
            </a:lvl1pPr>
          </a:lstStyle>
          <a:p>
            <a:r>
              <a:rPr lang="ru-RU" smtClean="0"/>
              <a:t>Образец заголовка</a:t>
            </a:r>
            <a:endParaRPr lang="en-US" dirty="0"/>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a:xfrm>
            <a:off x="7909561" y="4314328"/>
            <a:ext cx="2910840" cy="374642"/>
          </a:xfrm>
        </p:spPr>
        <p:txBody>
          <a:bodyPr/>
          <a:lstStyle/>
          <a:p>
            <a:fld id="{48A87A34-81AB-432B-8DAE-1953F412C126}" type="datetimeFigureOut">
              <a:rPr lang="en-US" dirty="0"/>
              <a:t>11/12/2017</a:t>
            </a:fld>
            <a:endParaRPr lang="en-US" dirty="0"/>
          </a:p>
        </p:txBody>
      </p:sp>
      <p:sp>
        <p:nvSpPr>
          <p:cNvPr id="5" name="Footer Placeholder 4"/>
          <p:cNvSpPr>
            <a:spLocks noGrp="1"/>
          </p:cNvSpPr>
          <p:nvPr>
            <p:ph type="ftr" sz="quarter" idx="11"/>
          </p:nvPr>
        </p:nvSpPr>
        <p:spPr>
          <a:xfrm>
            <a:off x="1371600" y="4323845"/>
            <a:ext cx="6400800" cy="365125"/>
          </a:xfrm>
        </p:spPr>
        <p:txBody>
          <a:bodyPr/>
          <a:lstStyle/>
          <a:p>
            <a:endParaRPr lang="en-US" dirty="0"/>
          </a:p>
        </p:txBody>
      </p:sp>
      <p:sp>
        <p:nvSpPr>
          <p:cNvPr id="6" name="Slide Number Placeholder 5"/>
          <p:cNvSpPr>
            <a:spLocks noGrp="1"/>
          </p:cNvSpPr>
          <p:nvPr>
            <p:ph type="sldNum" sz="quarter" idx="12"/>
          </p:nvPr>
        </p:nvSpPr>
        <p:spPr>
          <a:xfrm>
            <a:off x="8077200" y="1430866"/>
            <a:ext cx="2743200"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t>11/12/2017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Заголовок и подпись">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ru-RU" smtClean="0"/>
              <a:t>Образец заголовка</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11/12/2017</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Цитата с подписью">
    <p:spTree>
      <p:nvGrpSpPr>
        <p:cNvPr id="1" name=""/>
        <p:cNvGrpSpPr/>
        <p:nvPr/>
      </p:nvGrpSpPr>
      <p:grpSpPr>
        <a:xfrm>
          <a:off x="0" y="0"/>
          <a:ext cx="0" cy="0"/>
          <a:chOff x="0" y="0"/>
          <a:chExt cx="0" cy="0"/>
        </a:xfrm>
      </p:grpSpPr>
      <p:pic>
        <p:nvPicPr>
          <p:cNvPr id="13" name="Picture 12"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ru-RU" smtClean="0"/>
              <a:t>Образец заголовка</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11/12/2017</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Карточка имени">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ru-RU" smtClean="0"/>
              <a:t>Образец заголовка</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fld id="{48A87A34-81AB-432B-8DAE-1953F412C126}" type="datetimeFigureOut">
              <a:rPr lang="en-US" dirty="0"/>
              <a:pPr/>
              <a:t>11/12/2017</a:t>
            </a:fld>
            <a:endParaRPr lang="en-US" dirty="0"/>
          </a:p>
        </p:txBody>
      </p:sp>
      <p:sp>
        <p:nvSpPr>
          <p:cNvPr id="6" name="Footer Placeholder 5"/>
          <p:cNvSpPr>
            <a:spLocks noGrp="1"/>
          </p:cNvSpPr>
          <p:nvPr>
            <p:ph type="ftr" sz="quarter" idx="11"/>
          </p:nvPr>
        </p:nvSpPr>
        <p:spPr>
          <a:xfrm>
            <a:off x="685800" y="378883"/>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ru-RU" smtClean="0"/>
              <a:t>Образец заголовка</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3" name="Date Placeholder 2"/>
          <p:cNvSpPr>
            <a:spLocks noGrp="1"/>
          </p:cNvSpPr>
          <p:nvPr>
            <p:ph type="dt" sz="half" idx="10"/>
          </p:nvPr>
        </p:nvSpPr>
        <p:spPr/>
        <p:txBody>
          <a:bodyPr/>
          <a:lstStyle/>
          <a:p>
            <a:fld id="{48A87A34-81AB-432B-8DAE-1953F412C126}" type="datetimeFigureOut">
              <a:rPr lang="en-US" dirty="0"/>
              <a:t>11/12/2017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ru-RU" smtClean="0"/>
              <a:t>Образец заголовка</a:t>
            </a:r>
            <a:endParaRPr lang="en-US" dirty="0"/>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3" name="Date Placeholder 2"/>
          <p:cNvSpPr>
            <a:spLocks noGrp="1"/>
          </p:cNvSpPr>
          <p:nvPr>
            <p:ph type="dt" sz="half" idx="10"/>
          </p:nvPr>
        </p:nvSpPr>
        <p:spPr/>
        <p:txBody>
          <a:bodyPr/>
          <a:lstStyle/>
          <a:p>
            <a:fld id="{48A87A34-81AB-432B-8DAE-1953F412C126}" type="datetimeFigureOut">
              <a:rPr lang="en-US" dirty="0"/>
              <a:t>11/12/2017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11/12/2017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fld id="{48A87A34-81AB-432B-8DAE-1953F412C126}" type="datetimeFigureOut">
              <a:rPr lang="en-US" dirty="0"/>
              <a:pPr/>
              <a:t>11/12/2017</a:t>
            </a:fld>
            <a:endParaRPr lang="en-US" dirty="0"/>
          </a:p>
        </p:txBody>
      </p:sp>
      <p:sp>
        <p:nvSpPr>
          <p:cNvPr id="5" name="Footer Placeholder 4"/>
          <p:cNvSpPr>
            <a:spLocks noGrp="1"/>
          </p:cNvSpPr>
          <p:nvPr>
            <p:ph type="ftr" sz="quarter" idx="11"/>
          </p:nvPr>
        </p:nvSpPr>
        <p:spPr>
          <a:xfrm>
            <a:off x="685800" y="381000"/>
            <a:ext cx="6991492" cy="36512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11/12/2017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3"/>
            <a:ext cx="10820399" cy="2801935"/>
          </a:xfrm>
        </p:spPr>
        <p:txBody>
          <a:bodyPr anchor="b">
            <a:normAutofit/>
          </a:bodyPr>
          <a:lstStyle>
            <a:lvl1pPr algn="r">
              <a:defRPr sz="4000"/>
            </a:lvl1pPr>
          </a:lstStyle>
          <a:p>
            <a:r>
              <a:rPr lang="ru-RU" smtClean="0"/>
              <a:t>Образец заголовка</a:t>
            </a:r>
            <a:endParaRPr lang="en-US" dirty="0"/>
          </a:p>
        </p:txBody>
      </p:sp>
      <p:sp>
        <p:nvSpPr>
          <p:cNvPr id="3" name="Text Placeholder 2"/>
          <p:cNvSpPr>
            <a:spLocks noGrp="1"/>
          </p:cNvSpPr>
          <p:nvPr>
            <p:ph type="body" idx="1"/>
          </p:nvPr>
        </p:nvSpPr>
        <p:spPr>
          <a:xfrm>
            <a:off x="1024467" y="3641725"/>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11/12/2017</a:t>
            </a:fld>
            <a:endParaRPr lang="en-US" dirty="0"/>
          </a:p>
        </p:txBody>
      </p:sp>
      <p:sp>
        <p:nvSpPr>
          <p:cNvPr id="5" name="Footer Placeholder 4"/>
          <p:cNvSpPr>
            <a:spLocks noGrp="1"/>
          </p:cNvSpPr>
          <p:nvPr>
            <p:ph type="ftr" sz="quarter" idx="11"/>
          </p:nvPr>
        </p:nvSpPr>
        <p:spPr>
          <a:xfrm>
            <a:off x="685800" y="381001"/>
            <a:ext cx="6991492" cy="36406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85800" y="2194559"/>
            <a:ext cx="5334000" cy="402412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172200" y="2194559"/>
            <a:ext cx="5334000" cy="402412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11/12/2017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85800" y="3132666"/>
            <a:ext cx="5311775" cy="3086019"/>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172200" y="3132666"/>
            <a:ext cx="5334000" cy="3086019"/>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11/12/2017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11/12/2017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11/12/2017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ru-RU" smtClean="0"/>
              <a:t>Образец заголовка</a:t>
            </a:r>
            <a:endParaRPr lang="en-US" dirty="0"/>
          </a:p>
        </p:txBody>
      </p:sp>
      <p:sp>
        <p:nvSpPr>
          <p:cNvPr id="3" name="Content Placeholder 2"/>
          <p:cNvSpPr>
            <a:spLocks noGrp="1"/>
          </p:cNvSpPr>
          <p:nvPr>
            <p:ph idx="1"/>
          </p:nvPr>
        </p:nvSpPr>
        <p:spPr>
          <a:xfrm>
            <a:off x="4995582" y="746759"/>
            <a:ext cx="6510618" cy="5471925"/>
          </a:xfrm>
        </p:spPr>
        <p:txBody>
          <a:bodyPr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t>11/12/2017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t>11/12/2017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C0-HD-TOP.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dirty="0"/>
              <a:pPr/>
              <a:t>11/12/2017</a:t>
            </a:fld>
            <a:endParaRPr lang="en-US" dirty="0"/>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Вредные привычки</a:t>
            </a:r>
            <a:endParaRPr lang="ru-RU" dirty="0"/>
          </a:p>
        </p:txBody>
      </p:sp>
      <p:pic>
        <p:nvPicPr>
          <p:cNvPr id="5" name="Рисунок 4"/>
          <p:cNvPicPr>
            <a:picLocks noGrp="1" noChangeAspect="1"/>
          </p:cNvPicPr>
          <p:nvPr>
            <p:ph type="pic" idx="1"/>
          </p:nvPr>
        </p:nvPicPr>
        <p:blipFill>
          <a:blip r:embed="rId2">
            <a:extLst>
              <a:ext uri="{28A0092B-C50C-407E-A947-70E740481C1C}">
                <a14:useLocalDpi xmlns:a14="http://schemas.microsoft.com/office/drawing/2010/main" val="0"/>
              </a:ext>
            </a:extLst>
          </a:blip>
          <a:srcRect t="25895" b="25895"/>
          <a:stretch>
            <a:fillRect/>
          </a:stretch>
        </p:blipFill>
        <p:spPr>
          <a:xfrm>
            <a:off x="681727" y="228600"/>
            <a:ext cx="10821840" cy="4292599"/>
          </a:xfrm>
        </p:spPr>
      </p:pic>
      <p:sp>
        <p:nvSpPr>
          <p:cNvPr id="4" name="Текст 3"/>
          <p:cNvSpPr>
            <a:spLocks noGrp="1"/>
          </p:cNvSpPr>
          <p:nvPr>
            <p:ph type="body" sz="half" idx="2"/>
          </p:nvPr>
        </p:nvSpPr>
        <p:spPr/>
        <p:txBody>
          <a:bodyPr/>
          <a:lstStyle/>
          <a:p>
            <a:r>
              <a:rPr lang="ru-RU" dirty="0" smtClean="0"/>
              <a:t>Назаров </a:t>
            </a:r>
            <a:r>
              <a:rPr lang="ru-RU" dirty="0"/>
              <a:t>А</a:t>
            </a:r>
            <a:r>
              <a:rPr lang="ru-RU" dirty="0" smtClean="0"/>
              <a:t>рсений 4 Б класс</a:t>
            </a:r>
          </a:p>
          <a:p>
            <a:r>
              <a:rPr lang="ru-RU" dirty="0" smtClean="0"/>
              <a:t>Классный руководитель Курилова Светлана Николаевна</a:t>
            </a:r>
            <a:endParaRPr lang="ru-RU" dirty="0"/>
          </a:p>
        </p:txBody>
      </p:sp>
    </p:spTree>
    <p:extLst>
      <p:ext uri="{BB962C8B-B14F-4D97-AF65-F5344CB8AC3E}">
        <p14:creationId xmlns:p14="http://schemas.microsoft.com/office/powerpoint/2010/main" val="1332325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73301" y="609601"/>
            <a:ext cx="7487812" cy="5499100"/>
          </a:xfrm>
          <a:prstGeom prst="rect">
            <a:avLst/>
          </a:prstGeom>
        </p:spPr>
      </p:pic>
    </p:spTree>
    <p:extLst>
      <p:ext uri="{BB962C8B-B14F-4D97-AF65-F5344CB8AC3E}">
        <p14:creationId xmlns:p14="http://schemas.microsoft.com/office/powerpoint/2010/main" val="39613689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2492857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9677" y="4924273"/>
            <a:ext cx="10822034" cy="1681315"/>
          </a:xfrm>
        </p:spPr>
        <p:txBody>
          <a:bodyPr>
            <a:normAutofit/>
          </a:bodyPr>
          <a:lstStyle/>
          <a:p>
            <a:r>
              <a:rPr lang="ru-RU" dirty="0"/>
              <a:t> </a:t>
            </a:r>
            <a:r>
              <a:rPr lang="ru-RU" sz="2200" dirty="0"/>
              <a:t>Сотни миллионов людей во всем мире травят себя ядом, не до конца осознавая, что же они </a:t>
            </a:r>
            <a:r>
              <a:rPr lang="ru-RU" sz="2200" dirty="0" smtClean="0"/>
              <a:t>делают ,Но </a:t>
            </a:r>
            <a:r>
              <a:rPr lang="ru-RU" sz="2200" dirty="0"/>
              <a:t>достаточно взглянуть на </a:t>
            </a:r>
            <a:r>
              <a:rPr lang="ru-RU" sz="2200" b="1" dirty="0"/>
              <a:t>легкие курящего человека</a:t>
            </a:r>
            <a:r>
              <a:rPr lang="ru-RU" sz="2200" dirty="0"/>
              <a:t>, чтобы осознать НАСКОЛЬКО пагубной привычной является курение.</a:t>
            </a:r>
            <a:endParaRPr lang="ru-RU" sz="2200" dirty="0"/>
          </a:p>
        </p:txBody>
      </p:sp>
      <p:pic>
        <p:nvPicPr>
          <p:cNvPr id="5" name="Рисунок 4"/>
          <p:cNvPicPr>
            <a:picLocks noGrp="1" noChangeAspect="1"/>
          </p:cNvPicPr>
          <p:nvPr>
            <p:ph type="pic" idx="1"/>
          </p:nvPr>
        </p:nvPicPr>
        <p:blipFill>
          <a:blip r:embed="rId2">
            <a:extLst>
              <a:ext uri="{28A0092B-C50C-407E-A947-70E740481C1C}">
                <a14:useLocalDpi xmlns:a14="http://schemas.microsoft.com/office/drawing/2010/main" val="0"/>
              </a:ext>
            </a:extLst>
          </a:blip>
          <a:srcRect t="9390" b="9390"/>
          <a:stretch>
            <a:fillRect/>
          </a:stretch>
        </p:blipFill>
        <p:spPr>
          <a:xfrm>
            <a:off x="454026" y="1446061"/>
            <a:ext cx="10507686" cy="3478212"/>
          </a:xfrm>
        </p:spPr>
      </p:pic>
      <p:sp>
        <p:nvSpPr>
          <p:cNvPr id="4" name="Текст 3"/>
          <p:cNvSpPr>
            <a:spLocks noGrp="1"/>
          </p:cNvSpPr>
          <p:nvPr>
            <p:ph type="body" sz="half" idx="2"/>
          </p:nvPr>
        </p:nvSpPr>
        <p:spPr>
          <a:xfrm>
            <a:off x="4581525" y="424015"/>
            <a:ext cx="2060575" cy="701969"/>
          </a:xfrm>
        </p:spPr>
        <p:txBody>
          <a:bodyPr>
            <a:normAutofit/>
          </a:bodyPr>
          <a:lstStyle/>
          <a:p>
            <a:r>
              <a:rPr lang="ru-RU" sz="3200" dirty="0" smtClean="0">
                <a:solidFill>
                  <a:schemeClr val="accent6">
                    <a:lumMod val="40000"/>
                    <a:lumOff val="60000"/>
                  </a:schemeClr>
                </a:solidFill>
              </a:rPr>
              <a:t>курение</a:t>
            </a:r>
            <a:endParaRPr lang="ru-RU" sz="3200" dirty="0">
              <a:solidFill>
                <a:schemeClr val="accent6">
                  <a:lumMod val="40000"/>
                  <a:lumOff val="60000"/>
                </a:schemeClr>
              </a:solidFill>
            </a:endParaRPr>
          </a:p>
        </p:txBody>
      </p:sp>
    </p:spTree>
    <p:extLst>
      <p:ext uri="{BB962C8B-B14F-4D97-AF65-F5344CB8AC3E}">
        <p14:creationId xmlns:p14="http://schemas.microsoft.com/office/powerpoint/2010/main" val="41794896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7800" y="127000"/>
            <a:ext cx="5334000" cy="6045199"/>
          </a:xfrm>
        </p:spPr>
        <p:txBody>
          <a:bodyPr>
            <a:normAutofit/>
          </a:bodyPr>
          <a:lstStyle/>
          <a:p>
            <a:r>
              <a:rPr lang="ru-RU" sz="1800" dirty="0" smtClean="0"/>
              <a:t>Курение приводит:</a:t>
            </a:r>
            <a:r>
              <a:rPr lang="ru-RU" sz="1800" dirty="0"/>
              <a:t> </a:t>
            </a:r>
            <a:r>
              <a:rPr lang="ru-RU" sz="1800" dirty="0" smtClean="0"/>
              <a:t>1.пожелтение зубов</a:t>
            </a:r>
            <a:br>
              <a:rPr lang="ru-RU" sz="1800" dirty="0" smtClean="0"/>
            </a:br>
            <a:r>
              <a:rPr lang="ru-RU" sz="1800" dirty="0" smtClean="0"/>
              <a:t>2.поражение легких</a:t>
            </a:r>
            <a:br>
              <a:rPr lang="ru-RU" sz="1800" dirty="0" smtClean="0"/>
            </a:br>
            <a:r>
              <a:rPr lang="ru-RU" sz="1800" dirty="0" smtClean="0"/>
              <a:t>3.рак(</a:t>
            </a:r>
            <a:r>
              <a:rPr lang="ru-RU" sz="1800" dirty="0" err="1" smtClean="0"/>
              <a:t>горла,легких,языка</a:t>
            </a:r>
            <a:r>
              <a:rPr lang="ru-RU" sz="1800" dirty="0" smtClean="0"/>
              <a:t>)</a:t>
            </a:r>
            <a:br>
              <a:rPr lang="ru-RU" sz="1800" dirty="0" smtClean="0"/>
            </a:br>
            <a:r>
              <a:rPr lang="ru-RU" sz="1800" dirty="0" smtClean="0"/>
              <a:t>4.у подростков задержка физического развития</a:t>
            </a:r>
            <a:br>
              <a:rPr lang="ru-RU" sz="1800" dirty="0" smtClean="0"/>
            </a:br>
            <a:r>
              <a:rPr lang="ru-RU" sz="1800" dirty="0" smtClean="0"/>
              <a:t>5. умственная отсталость</a:t>
            </a:r>
            <a:br>
              <a:rPr lang="ru-RU" sz="1800" dirty="0" smtClean="0"/>
            </a:br>
            <a:r>
              <a:rPr lang="ru-RU" sz="1800" dirty="0" smtClean="0"/>
              <a:t>6. сердечно сосудистые заболевания</a:t>
            </a:r>
            <a:br>
              <a:rPr lang="ru-RU" sz="1800" dirty="0" smtClean="0"/>
            </a:br>
            <a:r>
              <a:rPr lang="ru-RU" sz="1800" dirty="0"/>
              <a:t> </a:t>
            </a:r>
            <a:endParaRPr lang="ru-RU" sz="1800"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299200" y="1130300"/>
            <a:ext cx="5511800" cy="3467100"/>
          </a:xfrm>
        </p:spPr>
      </p:pic>
    </p:spTree>
    <p:extLst>
      <p:ext uri="{BB962C8B-B14F-4D97-AF65-F5344CB8AC3E}">
        <p14:creationId xmlns:p14="http://schemas.microsoft.com/office/powerpoint/2010/main" val="26346802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378200" y="472273"/>
            <a:ext cx="4495800" cy="1293028"/>
          </a:xfrm>
        </p:spPr>
        <p:txBody>
          <a:bodyPr/>
          <a:lstStyle/>
          <a:p>
            <a:r>
              <a:rPr lang="ru-RU" dirty="0" smtClean="0">
                <a:solidFill>
                  <a:schemeClr val="accent1">
                    <a:lumMod val="60000"/>
                    <a:lumOff val="40000"/>
                  </a:schemeClr>
                </a:solidFill>
              </a:rPr>
              <a:t>Вред алкоголя</a:t>
            </a:r>
            <a:endParaRPr lang="ru-RU" dirty="0">
              <a:solidFill>
                <a:schemeClr val="accent1">
                  <a:lumMod val="60000"/>
                  <a:lumOff val="40000"/>
                </a:schemeClr>
              </a:solidFill>
            </a:endParaRP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70000" y="1765301"/>
            <a:ext cx="8585200" cy="5092699"/>
          </a:xfrm>
        </p:spPr>
      </p:pic>
    </p:spTree>
    <p:extLst>
      <p:ext uri="{BB962C8B-B14F-4D97-AF65-F5344CB8AC3E}">
        <p14:creationId xmlns:p14="http://schemas.microsoft.com/office/powerpoint/2010/main" val="26211224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764372"/>
            <a:ext cx="11874500" cy="4391827"/>
          </a:xfrm>
        </p:spPr>
        <p:txBody>
          <a:bodyPr>
            <a:normAutofit/>
          </a:bodyPr>
          <a:lstStyle/>
          <a:p>
            <a:r>
              <a:rPr lang="ru-RU" dirty="0"/>
              <a:t>Алкоголь наносит страшный удар по всему организму человека. Печень, сердце, </a:t>
            </a:r>
            <a:r>
              <a:rPr lang="ru-RU" dirty="0" smtClean="0"/>
              <a:t>мозг </a:t>
            </a:r>
            <a:r>
              <a:rPr lang="ru-RU" dirty="0"/>
              <a:t>– все это получает сильнейший удар при употреблении спиртного.</a:t>
            </a:r>
            <a:endParaRPr lang="ru-RU" dirty="0"/>
          </a:p>
        </p:txBody>
      </p:sp>
    </p:spTree>
    <p:extLst>
      <p:ext uri="{BB962C8B-B14F-4D97-AF65-F5344CB8AC3E}">
        <p14:creationId xmlns:p14="http://schemas.microsoft.com/office/powerpoint/2010/main" val="27864854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92101"/>
            <a:ext cx="11836400" cy="2311400"/>
          </a:xfrm>
        </p:spPr>
        <p:txBody>
          <a:bodyPr>
            <a:normAutofit/>
          </a:bodyPr>
          <a:lstStyle/>
          <a:p>
            <a:r>
              <a:rPr lang="ru-RU" sz="2400" b="1" dirty="0" smtClean="0"/>
              <a:t>Интернет-зависимость </a:t>
            </a:r>
            <a:r>
              <a:rPr lang="ru-RU" sz="2400" b="1" dirty="0"/>
              <a:t>– это</a:t>
            </a:r>
            <a:r>
              <a:rPr lang="ru-RU" sz="2400" dirty="0"/>
              <a:t> расстройство в психике, сопровождающееся большим количеством поведенческих проблем и в общем заключающееся в неспособности человека вовремя выйти из сети, а также в постоянном присутствии навязчивого желания туда войти. </a:t>
            </a:r>
            <a:endParaRPr lang="ru-RU" sz="2400"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08100" y="2603501"/>
            <a:ext cx="8648700" cy="4152899"/>
          </a:xfrm>
        </p:spPr>
      </p:pic>
    </p:spTree>
    <p:extLst>
      <p:ext uri="{BB962C8B-B14F-4D97-AF65-F5344CB8AC3E}">
        <p14:creationId xmlns:p14="http://schemas.microsoft.com/office/powerpoint/2010/main" val="17795013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1600" y="0"/>
            <a:ext cx="12293600" cy="6857999"/>
          </a:xfrm>
        </p:spPr>
        <p:txBody>
          <a:bodyPr>
            <a:normAutofit/>
          </a:bodyPr>
          <a:lstStyle/>
          <a:p>
            <a:r>
              <a:rPr lang="ru-RU" dirty="0"/>
              <a:t> Проводимые исследования на тему интернет-зависимости показывают, что при длительном и неконтролируемом нахождении в сети происходят изменения в состоянии сознания и в функционировании головного мозга. Постепенно это приводит к потере способности обучаться и глубоко мыслить.</a:t>
            </a:r>
            <a:endParaRPr lang="ru-RU" dirty="0"/>
          </a:p>
        </p:txBody>
      </p:sp>
    </p:spTree>
    <p:extLst>
      <p:ext uri="{BB962C8B-B14F-4D97-AF65-F5344CB8AC3E}">
        <p14:creationId xmlns:p14="http://schemas.microsoft.com/office/powerpoint/2010/main" val="42311556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30200" y="241300"/>
            <a:ext cx="6873240" cy="711200"/>
          </a:xfrm>
        </p:spPr>
        <p:txBody>
          <a:bodyPr/>
          <a:lstStyle/>
          <a:p>
            <a:r>
              <a:rPr lang="ru-RU" dirty="0" smtClean="0">
                <a:solidFill>
                  <a:schemeClr val="accent5">
                    <a:lumMod val="60000"/>
                    <a:lumOff val="40000"/>
                  </a:schemeClr>
                </a:solidFill>
              </a:rPr>
              <a:t>Почему вредно грызть ногти</a:t>
            </a:r>
            <a:endParaRPr lang="ru-RU" dirty="0">
              <a:solidFill>
                <a:schemeClr val="accent5">
                  <a:lumMod val="60000"/>
                  <a:lumOff val="40000"/>
                </a:schemeClr>
              </a:solidFill>
            </a:endParaRPr>
          </a:p>
        </p:txBody>
      </p:sp>
      <p:sp>
        <p:nvSpPr>
          <p:cNvPr id="4" name="Текст 3"/>
          <p:cNvSpPr>
            <a:spLocks noGrp="1"/>
          </p:cNvSpPr>
          <p:nvPr>
            <p:ph type="body" sz="half" idx="2"/>
          </p:nvPr>
        </p:nvSpPr>
        <p:spPr>
          <a:xfrm>
            <a:off x="685800" y="1104901"/>
            <a:ext cx="6873240" cy="5113784"/>
          </a:xfrm>
        </p:spPr>
        <p:txBody>
          <a:bodyPr>
            <a:noAutofit/>
          </a:bodyPr>
          <a:lstStyle/>
          <a:p>
            <a:r>
              <a:rPr lang="ru-RU" sz="2400" b="1" dirty="0" smtClean="0"/>
              <a:t>1.Под </a:t>
            </a:r>
            <a:r>
              <a:rPr lang="ru-RU" sz="2400" b="1" dirty="0"/>
              <a:t>пластинами собираются микробы, грязь, яйца </a:t>
            </a:r>
            <a:r>
              <a:rPr lang="ru-RU" sz="2400" b="1" dirty="0" smtClean="0"/>
              <a:t>глистов</a:t>
            </a:r>
          </a:p>
          <a:p>
            <a:r>
              <a:rPr lang="ru-RU" sz="2400" b="1" dirty="0" smtClean="0"/>
              <a:t>2.</a:t>
            </a:r>
            <a:r>
              <a:rPr lang="ru-RU" sz="2400" dirty="0"/>
              <a:t> </a:t>
            </a:r>
            <a:r>
              <a:rPr lang="ru-RU" sz="2400" b="1" dirty="0"/>
              <a:t> Повреждается ногтевая пластина и нежная кожа вокруг</a:t>
            </a:r>
            <a:r>
              <a:rPr lang="ru-RU" sz="2400" dirty="0"/>
              <a:t>. В окружающих тканях образуются ранки, через которые проникают вредные микроорганизмы. </a:t>
            </a:r>
            <a:endParaRPr lang="ru-RU" sz="2400" dirty="0" smtClean="0"/>
          </a:p>
          <a:p>
            <a:r>
              <a:rPr lang="ru-RU" sz="2400" dirty="0" smtClean="0"/>
              <a:t>3.</a:t>
            </a:r>
            <a:r>
              <a:rPr lang="ru-RU" sz="2400" dirty="0"/>
              <a:t> У детей дурная привычка приводит к деформации пластины</a:t>
            </a:r>
            <a:r>
              <a:rPr lang="ru-RU" sz="2400" dirty="0" smtClean="0"/>
              <a:t>.</a:t>
            </a:r>
          </a:p>
          <a:p>
            <a:r>
              <a:rPr lang="ru-RU" sz="2400" dirty="0" smtClean="0"/>
              <a:t>4.</a:t>
            </a:r>
            <a:r>
              <a:rPr lang="ru-RU" sz="2400" b="1" dirty="0"/>
              <a:t> Привычка вредит зубам</a:t>
            </a:r>
            <a:r>
              <a:rPr lang="ru-RU" sz="2400" dirty="0"/>
              <a:t>. Из-за постоянного давления в пародонте развивается воспаление, десна опускается. Длительное и частое воздействие приводит к подвижности зуба</a:t>
            </a:r>
            <a:r>
              <a:rPr lang="ru-RU" sz="2400" dirty="0" smtClean="0"/>
              <a:t>.</a:t>
            </a:r>
          </a:p>
          <a:p>
            <a:r>
              <a:rPr lang="ru-RU" sz="2400" dirty="0" smtClean="0"/>
              <a:t>5.</a:t>
            </a:r>
            <a:r>
              <a:rPr lang="ru-RU" sz="2400" b="1" dirty="0"/>
              <a:t> Это некрасиво и неприлично</a:t>
            </a:r>
            <a:r>
              <a:rPr lang="ru-RU" sz="2400" dirty="0"/>
              <a:t>.</a:t>
            </a:r>
            <a:endParaRPr lang="ru-RU" sz="2400" dirty="0"/>
          </a:p>
        </p:txBody>
      </p:sp>
      <p:pic>
        <p:nvPicPr>
          <p:cNvPr id="9" name="Рисунок 8"/>
          <p:cNvPicPr>
            <a:picLocks noGrp="1" noChangeAspect="1"/>
          </p:cNvPicPr>
          <p:nvPr>
            <p:ph type="pic" idx="1"/>
          </p:nvPr>
        </p:nvPicPr>
        <p:blipFill>
          <a:blip r:embed="rId2">
            <a:extLst>
              <a:ext uri="{28A0092B-C50C-407E-A947-70E740481C1C}">
                <a14:useLocalDpi xmlns:a14="http://schemas.microsoft.com/office/drawing/2010/main" val="0"/>
              </a:ext>
            </a:extLst>
          </a:blip>
          <a:srcRect l="31250" r="31250"/>
          <a:stretch>
            <a:fillRect/>
          </a:stretch>
        </p:blipFill>
        <p:spPr>
          <a:xfrm>
            <a:off x="7848538" y="751242"/>
            <a:ext cx="3644962" cy="5467443"/>
          </a:xfrm>
        </p:spPr>
      </p:pic>
    </p:spTree>
    <p:extLst>
      <p:ext uri="{BB962C8B-B14F-4D97-AF65-F5344CB8AC3E}">
        <p14:creationId xmlns:p14="http://schemas.microsoft.com/office/powerpoint/2010/main" val="2737013832"/>
      </p:ext>
    </p:extLst>
  </p:cSld>
  <p:clrMapOvr>
    <a:masterClrMapping/>
  </p:clrMapOvr>
</p:sld>
</file>

<file path=ppt/theme/theme1.xml><?xml version="1.0" encoding="utf-8"?>
<a:theme xmlns:a="http://schemas.openxmlformats.org/drawingml/2006/main" name="След самолета">
  <a:themeElements>
    <a:clrScheme name="Vapor Trail">
      <a:dk1>
        <a:sysClr val="windowText" lastClr="000000"/>
      </a:dk1>
      <a:lt1>
        <a:sysClr val="window" lastClr="FFFFFF"/>
      </a:lt1>
      <a:dk2>
        <a:srgbClr val="454545"/>
      </a:dk2>
      <a:lt2>
        <a:srgbClr val="DADADA"/>
      </a:lt2>
      <a:accent1>
        <a:srgbClr val="DF2E28"/>
      </a:accent1>
      <a:accent2>
        <a:srgbClr val="FE801A"/>
      </a:accent2>
      <a:accent3>
        <a:srgbClr val="E9BF35"/>
      </a:accent3>
      <a:accent4>
        <a:srgbClr val="81BB42"/>
      </a:accent4>
      <a:accent5>
        <a:srgbClr val="32C7A9"/>
      </a:accent5>
      <a:accent6>
        <a:srgbClr val="4A9BDC"/>
      </a:accent6>
      <a:hlink>
        <a:srgbClr val="F0532B"/>
      </a:hlink>
      <a:folHlink>
        <a:srgbClr val="F38B53"/>
      </a:folHlink>
    </a:clrScheme>
    <a:fontScheme name="Vapor Trail">
      <a:majorFont>
        <a:latin typeface="Century Gothic" panose="020B0502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apor Trail">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8F31A783-2159-4870-BC29-2BA7D038EA44}"/>
    </a:ext>
  </a:extLst>
</a:theme>
</file>

<file path=docProps/app.xml><?xml version="1.0" encoding="utf-8"?>
<Properties xmlns="http://schemas.openxmlformats.org/officeDocument/2006/extended-properties" xmlns:vt="http://schemas.openxmlformats.org/officeDocument/2006/docPropsVTypes">
  <Template>TM04033937[[fn=След самолета]]</Template>
  <TotalTime>47</TotalTime>
  <Words>60</Words>
  <Application>Microsoft Office PowerPoint</Application>
  <PresentationFormat>Широкоэкранный</PresentationFormat>
  <Paragraphs>16</Paragraphs>
  <Slides>10</Slides>
  <Notes>0</Notes>
  <HiddenSlides>0</HiddenSlides>
  <MMClips>0</MMClips>
  <ScaleCrop>false</ScaleCrop>
  <HeadingPairs>
    <vt:vector size="6" baseType="variant">
      <vt:variant>
        <vt:lpstr>Использованные шрифты</vt:lpstr>
      </vt:variant>
      <vt:variant>
        <vt:i4>2</vt:i4>
      </vt:variant>
      <vt:variant>
        <vt:lpstr>Тема</vt:lpstr>
      </vt:variant>
      <vt:variant>
        <vt:i4>1</vt:i4>
      </vt:variant>
      <vt:variant>
        <vt:lpstr>Заголовки слайдов</vt:lpstr>
      </vt:variant>
      <vt:variant>
        <vt:i4>10</vt:i4>
      </vt:variant>
    </vt:vector>
  </HeadingPairs>
  <TitlesOfParts>
    <vt:vector size="13" baseType="lpstr">
      <vt:lpstr>Arial</vt:lpstr>
      <vt:lpstr>Century Gothic</vt:lpstr>
      <vt:lpstr>След самолета</vt:lpstr>
      <vt:lpstr>Вредные привычки</vt:lpstr>
      <vt:lpstr>Презентация PowerPoint</vt:lpstr>
      <vt:lpstr> Сотни миллионов людей во всем мире травят себя ядом, не до конца осознавая, что же они делают ,Но достаточно взглянуть на легкие курящего человека, чтобы осознать НАСКОЛЬКО пагубной привычной является курение.</vt:lpstr>
      <vt:lpstr>Курение приводит: 1.пожелтение зубов 2.поражение легких 3.рак(горла,легких,языка) 4.у подростков задержка физического развития 5. умственная отсталость 6. сердечно сосудистые заболевания  </vt:lpstr>
      <vt:lpstr>Вред алкоголя</vt:lpstr>
      <vt:lpstr>Алкоголь наносит страшный удар по всему организму человека. Печень, сердце, мозг – все это получает сильнейший удар при употреблении спиртного.</vt:lpstr>
      <vt:lpstr>Интернет-зависимость – это расстройство в психике, сопровождающееся большим количеством поведенческих проблем и в общем заключающееся в неспособности человека вовремя выйти из сети, а также в постоянном присутствии навязчивого желания туда войти. </vt:lpstr>
      <vt:lpstr> Проводимые исследования на тему интернет-зависимости показывают, что при длительном и неконтролируемом нахождении в сети происходят изменения в состоянии сознания и в функционировании головного мозга. Постепенно это приводит к потере способности обучаться и глубоко мыслить.</vt:lpstr>
      <vt:lpstr>Почему вредно грызть ногти</vt:lpstr>
      <vt:lpstr>Презентация PowerPoint</vt:lpstr>
    </vt:vector>
  </TitlesOfParts>
  <Company>SPecialiST RePack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Вредные привычки</dc:title>
  <dc:creator>паруцентов.рф</dc:creator>
  <cp:lastModifiedBy>паруцентов.рф</cp:lastModifiedBy>
  <cp:revision>6</cp:revision>
  <dcterms:created xsi:type="dcterms:W3CDTF">2017-11-12T07:19:02Z</dcterms:created>
  <dcterms:modified xsi:type="dcterms:W3CDTF">2017-11-12T08:06:52Z</dcterms:modified>
</cp:coreProperties>
</file>