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</p:sldMasterIdLst>
  <p:sldIdLst>
    <p:sldId id="257" r:id="rId3"/>
    <p:sldId id="259" r:id="rId4"/>
    <p:sldId id="260" r:id="rId5"/>
    <p:sldId id="264" r:id="rId6"/>
    <p:sldId id="265" r:id="rId7"/>
    <p:sldId id="261" r:id="rId8"/>
    <p:sldId id="280" r:id="rId9"/>
    <p:sldId id="281" r:id="rId10"/>
    <p:sldId id="282" r:id="rId11"/>
    <p:sldId id="258" r:id="rId12"/>
    <p:sldId id="262" r:id="rId13"/>
    <p:sldId id="266" r:id="rId14"/>
    <p:sldId id="267" r:id="rId15"/>
    <p:sldId id="278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5D59E-31B4-46A3-BB6E-E09F3FD25D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3082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19CD6-C6B8-4A79-9B73-03F754189D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7096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1653A-A216-49E4-B21B-9EF665C5688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36394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FDF43-7B69-4184-BF09-B7842AFCB8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3286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1FFA4-C0FB-438F-A1B8-55210EC928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0703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64DEA-1061-4D2C-B6B4-39F84E19D4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3704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B1048-17A4-4A6B-8266-AB574FF494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72632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6DE81-1855-4CB4-B510-B6DA25E732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4354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0E1C2-E7EE-4738-AEBB-5AF2ADE21E9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9960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CDB5F-4323-462E-A9F7-2C5B59910C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21028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D5928-D95D-4497-94B7-809FCC1A6A3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97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DEA0DC-DFE4-4173-A24B-82D9E0F1F713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9127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404813"/>
            <a:ext cx="8351838" cy="3802062"/>
          </a:xfrm>
        </p:spPr>
        <p:txBody>
          <a:bodyPr/>
          <a:lstStyle/>
          <a:p>
            <a:r>
              <a:rPr lang="ru-RU" sz="2400" b="1" kern="0" dirty="0">
                <a:solidFill>
                  <a:srgbClr val="0000FF"/>
                </a:solidFill>
                <a:latin typeface="Times New Roman"/>
                <a:ea typeface="+mj-ea"/>
                <a:cs typeface="+mj-cs"/>
              </a:rPr>
              <a:t>22 июня 1941 года мирная жизнь советских людей была нарушена. Началась Великая Отечественная война.</a:t>
            </a:r>
            <a:r>
              <a:rPr lang="ru-RU" sz="2400" b="1" kern="0" dirty="0">
                <a:solidFill>
                  <a:srgbClr val="660033"/>
                </a:solidFill>
                <a:latin typeface="Times New Roman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9675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SzPct val="90000"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Пускай назад история листает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SzPct val="90000"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          Страницы легендарные свои.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SzPct val="90000"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          И память. Через годы пролетая,</a:t>
            </a:r>
          </a:p>
          <a:p>
            <a:pPr marL="342900" marR="0" lvl="0" indent="-342900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SzPct val="90000"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          Ведет опять в походы и бои.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Рисунок 5" descr="http://school24-novoros.ru/images/086958302_1f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16000"/>
            <a:ext cx="4464496" cy="33373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289775" y="283216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</a:rPr>
              <a:t>Вот сорок первый год, конец июня,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</a:rPr>
              <a:t>         И люди спать легли спокойно накануне.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</a:rPr>
              <a:t>            Но утром уже знала вся страна,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Times New Roman" pitchFamily="18" charset="0"/>
              </a:rPr>
              <a:t>            Что началась ужасная война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</a:rPr>
              <a:t>.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743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В ходе войны было несколько битв, которые определили ее исход. Курская, Сталинградская, Ленинградская и, конечно, битва под Москвой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1604993"/>
            <a:ext cx="52565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И было много страшных битв,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В которых враг проклятый был разбит.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Великое сражение под Москвой, 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В котором мы врагу сказали грозно: “Стой!”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1816750"/>
            <a:ext cx="2639114" cy="1787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989" y="4077072"/>
            <a:ext cx="333871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36209"/>
            <a:ext cx="3878782" cy="2747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580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6462464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SzPct val="90000"/>
              <a:buFont typeface="Wingdings" pitchFamily="2" charset="2"/>
              <a:buChar char="n"/>
            </a:pPr>
            <a:r>
              <a:rPr lang="ru-RU" sz="2400" b="1" kern="0" dirty="0">
                <a:solidFill>
                  <a:srgbClr val="FF0000"/>
                </a:solidFill>
                <a:latin typeface="Times New Roman" pitchFamily="18" charset="0"/>
              </a:rPr>
              <a:t>Под столицей впервые был остановлен вал фашисткой агрессии. Москва не утратила блеска своего даже в труднейшую военную годину благодаря стойкости воинов, возвестивших миру “Велика Россия, а отступать некуда – позади Москва” .</a:t>
            </a:r>
            <a:r>
              <a:rPr lang="ru-RU" sz="2400" b="1" kern="0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05694"/>
            <a:ext cx="3888431" cy="2979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1268644735_7554458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0908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3764" y="29752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CCCC99"/>
              </a:buClr>
              <a:buSzPct val="90000"/>
            </a:pPr>
            <a:r>
              <a:rPr lang="ru-RU" sz="2000" kern="0" dirty="0">
                <a:solidFill>
                  <a:srgbClr val="0000FF"/>
                </a:solidFill>
                <a:latin typeface="Times New Roman" pitchFamily="18" charset="0"/>
              </a:rPr>
              <a:t>И, всё-таки наступил в войне переломный момент и началось освобождение оккупированных территорий. Очистив от фашистов территорию нашей страны, наши воины освободили от фашистского ига народы Европы. </a:t>
            </a:r>
          </a:p>
        </p:txBody>
      </p:sp>
      <p:pic>
        <p:nvPicPr>
          <p:cNvPr id="4" name="Picture 4" descr="vmf11_bx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9535" y="908720"/>
            <a:ext cx="3715136" cy="505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b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2544291"/>
            <a:ext cx="4464496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8421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91313b9cd2dfabab18e2e9101a12a7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0806"/>
            <a:ext cx="3840427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8155" y="2866628"/>
            <a:ext cx="5148064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54219" y="312083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И мы пошли освобождать Европу.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Солдаты наши в блиндажах, в окопах,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В землянках, танках, дотах, дзотах,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На кораблях и в самолетах…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Фашистских оккупантов побеждали.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До самого Берлина немцев гнали.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Был взят Берлин, и на рейхстаг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Был гордо водружен наш флаг.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448" y="3933056"/>
            <a:ext cx="2977277" cy="1860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7976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895" y="229478"/>
            <a:ext cx="1977880" cy="183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6117" y="764704"/>
            <a:ext cx="6624737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mbria"/>
                <a:ea typeface="Calibri"/>
                <a:cs typeface="Arial"/>
              </a:rPr>
              <a:t>9 мая 1945 года усталый, но счастливый солдат великой страны вытер с лица пороховую гарь последнего, самого трудного боя. Именно в этот день во всех уголках нашей необъятной Родины радостной вестью прозвучало долгожданное слово: «Победа!» С того памятного мая минуло более полувека. Выросли новые поколения. Для них Великая Отечественная война – далекая история. Но совесть и долг перед погибшими и пережившими войну не должны позволить нам забыть эту героически-трагическую страницу летописи нашего  государства.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4471" y="5644850"/>
            <a:ext cx="828091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ahoma"/>
                <a:ea typeface="Times New Roman"/>
              </a:rPr>
              <a:t>Люди! Покуда сердца стучатся, - помните</a:t>
            </a:r>
            <a:r>
              <a:rPr lang="ru-RU" b="1" dirty="0" smtClean="0">
                <a:solidFill>
                  <a:srgbClr val="FF0000"/>
                </a:solidFill>
                <a:latin typeface="Tahoma"/>
                <a:ea typeface="Times New Roman"/>
              </a:rPr>
              <a:t>!</a:t>
            </a:r>
          </a:p>
          <a:p>
            <a:pPr>
              <a:lnSpc>
                <a:spcPts val="1200"/>
              </a:lnSpc>
              <a:spcAft>
                <a:spcPts val="0"/>
              </a:spcAft>
            </a:pPr>
            <a:endParaRPr lang="ru-RU" sz="28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ahoma"/>
                <a:ea typeface="Times New Roman"/>
              </a:rPr>
              <a:t>Какою ценой завоёвано счастье, - пожалуйста, помните!</a:t>
            </a:r>
            <a:endParaRPr lang="ru-RU" sz="2800" b="1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6117" y="4579670"/>
            <a:ext cx="71324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Помните! Через века, через года,- помните!</a:t>
            </a:r>
            <a:endParaRPr lang="ru-RU" sz="20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 тех, кто уже не придет никогда,- помните!</a:t>
            </a:r>
            <a:endParaRPr lang="ru-RU" sz="2000" b="1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121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7667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Спасибо вам, солдатам русским,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За то, что сквозь огонь прошли,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 веточки берёзки белой,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Для нас, потомков, сберегли.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Вы шли вперёд, и шли упрямо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Прогнать с родной земли врага,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 только старенькая мама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Сидела, плача у окна.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Отец и сын сражались рядом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За матерей своих, сестёр.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Вокруг летели пули градом,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 груди горел страстей костёр.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Но вы смогли, вы победили -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Салют Победы в небесах!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Гордится вами вся Россия,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 слёзы счастья на глазах!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" name="Picture 2" descr="E:\9 мая,концерт\563792=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0648"/>
            <a:ext cx="4391157" cy="3293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veteran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001"/>
          <a:stretch>
            <a:fillRect/>
          </a:stretch>
        </p:blipFill>
        <p:spPr bwMode="auto">
          <a:xfrm>
            <a:off x="4877622" y="3789040"/>
            <a:ext cx="3635896" cy="272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6378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3694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596336" cy="5697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7501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3151" y="2564904"/>
            <a:ext cx="80648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333333"/>
                </a:solidFill>
                <a:latin typeface="Cambria"/>
                <a:ea typeface="Calibri"/>
                <a:cs typeface="Times New Roman"/>
              </a:rPr>
              <a:t>	</a:t>
            </a:r>
            <a:r>
              <a:rPr lang="ru-RU" sz="2000" b="1" dirty="0" smtClean="0">
                <a:solidFill>
                  <a:srgbClr val="333333"/>
                </a:solidFill>
                <a:latin typeface="Cambria"/>
                <a:ea typeface="Calibri"/>
                <a:cs typeface="Times New Roman"/>
              </a:rPr>
              <a:t>История </a:t>
            </a:r>
            <a:r>
              <a:rPr lang="ru-RU" sz="2000" b="1" dirty="0">
                <a:solidFill>
                  <a:srgbClr val="333333"/>
                </a:solidFill>
                <a:latin typeface="Cambria"/>
                <a:ea typeface="Calibri"/>
                <a:cs typeface="Times New Roman"/>
              </a:rPr>
              <a:t>России знала немало войн. Самая страшная, кровопролитная, самая определяющая для судеб мира - война 1941 - 1945 годов. Победа в Великой Отечественной войне явила всему миру не только мощь нашего оружия, но и мощь русского духа. Эта победа - определяющая веха в истории нашей страны и края.</a:t>
            </a:r>
            <a:r>
              <a:rPr lang="ru-RU" sz="2000" b="1" dirty="0">
                <a:solidFill>
                  <a:srgbClr val="333333"/>
                </a:solidFill>
                <a:latin typeface="Cambria"/>
                <a:ea typeface="Calibri"/>
                <a:cs typeface="Arial"/>
              </a:rPr>
              <a:t> Но сколько бы ни минуло десятилетий, нельзя забывать о превращенных в пепел городах и селах, о разрушенном народном хозяйстве, о гибели бесценных памятников материальной и духовной культуры народа, о тружениках тыла, вынесших на своих плечах непомерное бремя военного лихолетья, о самой главной и невосполнимой утрате – миллионах человеческих жизней, сгоревших в пожаре Великой Отечественной войны. </a:t>
            </a:r>
            <a:endParaRPr lang="ru-RU" sz="2000" b="1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151" y="188640"/>
            <a:ext cx="2864713" cy="2470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0648"/>
            <a:ext cx="3453818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6115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65344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От бескрайней равнины сибирской</a:t>
            </a:r>
            <a:b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     До </a:t>
            </a:r>
            <a:r>
              <a:rPr kumimoji="0" lang="ru-RU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Полесских</a:t>
            </a: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лесов и болот </a:t>
            </a:r>
            <a:b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     Поднимался народ богатырский,</a:t>
            </a:r>
            <a:b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     Наш великий, могучий народ!</a:t>
            </a:r>
            <a:b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     Выходил он: свободный и правый,</a:t>
            </a:r>
            <a:b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     Отвечая войной на войну,</a:t>
            </a:r>
            <a:b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     Постоять за родную державу,</a:t>
            </a:r>
            <a:b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      За могучую нашу страну!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4" descr="0_bff_acccd490_X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99656"/>
            <a:ext cx="4680520" cy="351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wow_03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12976"/>
            <a:ext cx="3600400" cy="27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6497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1941 год. Война – это 4года, это 1418 бессонных дней и ночей, это 20 миллионов погибших  людей, это значит 22 человека на каждые 2 метра земли, это значит 13 человек в каждую минуту. 4 года длилась эта страшная, жестокая война. Она унесла миллионы людских жизней: жены потеряли мужей, братья – сестер, сотни тысяч детей остались сиротами.</a:t>
            </a:r>
            <a:endParaRPr lang="ru-RU" dirty="0"/>
          </a:p>
        </p:txBody>
      </p:sp>
      <p:pic>
        <p:nvPicPr>
          <p:cNvPr id="3" name="Picture 4" descr="9543728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959969" cy="4962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959" y="2132856"/>
            <a:ext cx="4204194" cy="3744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8881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8072"/>
            <a:ext cx="7632848" cy="4213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" marR="3175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Война и дети.… Как несовместимы эти понятия! Каким беззащитным становится ребенок, когда взрослые воюют. Дети войны познали горечь жизни раньше, чем научились понимать эту жизнь. Трудно представить, что значит голод, холод и горечь утрат для детей. Тема войны, тема детей сирот всегда останется актуальной, и молодое поколение, должны помнить о наших предках, уважать их и никогда не забывать, через какие муки они прошли, делая все для защиты нашей Родины! Мы обязаны, должны помнить, какой ценой досталась нам победа!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15240" marR="3175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-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 Вся страна работала на победу, стремилась к этому светлому, великому дню  9 мая – Дню Победы. В 2015 году 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исполняется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70 лет Великой Победе. Память о ней должен сохранить каждый россиянин, как взрослый, так и ребенок. Ведь это наша история, наша жизнь.</a:t>
            </a: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3574" y="4293095"/>
            <a:ext cx="2602882" cy="219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293095"/>
            <a:ext cx="2879924" cy="219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98821"/>
            <a:ext cx="2016224" cy="239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4528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181" y="26064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Дети войны – и веет холодом.</a:t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Дети войны – и пахнет голодом</a:t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Дети войны – и дыбом волосы:</a:t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На челках детских…седые полосы.</a:t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Глаза девчонки семилетней,</a:t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Как два померкших огонька.</a:t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На детском личике заметней</a:t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Большая, тяжкая тоска.</a:t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Она молчит, о чем ни спросишь,</a:t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Пошутишь с ней – молчит в ответ,</a:t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Как будто ей не семь, не восемь,</a:t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А много, много горьких лет.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620689"/>
            <a:ext cx="47160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/>
                <a:ea typeface="+mj-ea"/>
                <a:cs typeface="+mj-cs"/>
              </a:rPr>
              <a:t>Дети встретили войну в разном возрасте. Кто-то совсем крохой, кто-то подростком. Кто-то был на пороге юности. Война застала их в столичных городах и маленьких деревеньках, дома и в гостях у бабушек, в загородном лагере, на переднем крае и в глубоком тылу.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4149080"/>
            <a:ext cx="46805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</a:rPr>
              <a:t>Со школьной скамьи уходили ребята на фронт. Те, кто сражался на фронте, отдавали все свои силы для достижения победы над врагом. Многие из них не вернулись. А дома оставались только женщины и дети.</a:t>
            </a:r>
          </a:p>
        </p:txBody>
      </p:sp>
    </p:spTree>
    <p:extLst>
      <p:ext uri="{BB962C8B-B14F-4D97-AF65-F5344CB8AC3E}">
        <p14:creationId xmlns:p14="http://schemas.microsoft.com/office/powerpoint/2010/main" xmlns="" val="352467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9634" y="3105835"/>
            <a:ext cx="1847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12673"/>
            <a:ext cx="2592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Пионеры-герои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181957"/>
            <a:ext cx="579664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2800" dirty="0" err="1">
                <a:solidFill>
                  <a:srgbClr val="FEB80A">
                    <a:lumMod val="75000"/>
                  </a:srgbClr>
                </a:solidFill>
                <a:latin typeface="Corbel"/>
                <a:cs typeface="Arial" pitchFamily="34" charset="0"/>
              </a:rPr>
              <a:t>Мара́т</a:t>
            </a:r>
            <a:r>
              <a:rPr lang="ru-RU" sz="2800" dirty="0">
                <a:solidFill>
                  <a:srgbClr val="FEB80A">
                    <a:lumMod val="75000"/>
                  </a:srgbClr>
                </a:solidFill>
                <a:latin typeface="Corbel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EB80A">
                    <a:lumMod val="75000"/>
                  </a:srgbClr>
                </a:solidFill>
                <a:latin typeface="Corbel"/>
                <a:cs typeface="Arial" pitchFamily="34" charset="0"/>
              </a:rPr>
              <a:t>Ива́нович</a:t>
            </a:r>
            <a:r>
              <a:rPr lang="ru-RU" sz="2800" dirty="0">
                <a:solidFill>
                  <a:srgbClr val="FEB80A">
                    <a:lumMod val="75000"/>
                  </a:srgbClr>
                </a:solidFill>
                <a:latin typeface="Corbel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FEB80A">
                    <a:lumMod val="75000"/>
                  </a:srgbClr>
                </a:solidFill>
                <a:latin typeface="Corbel"/>
                <a:cs typeface="Arial" pitchFamily="34" charset="0"/>
              </a:rPr>
              <a:t>Казе́й</a:t>
            </a:r>
            <a:r>
              <a:rPr lang="ru-RU" sz="2800" dirty="0">
                <a:solidFill>
                  <a:srgbClr val="FEB80A">
                    <a:lumMod val="75000"/>
                  </a:srgbClr>
                </a:solidFill>
                <a:latin typeface="Corbel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FEB80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(1929 -  1944) </a:t>
            </a:r>
            <a:r>
              <a:rPr lang="ru-RU" dirty="0">
                <a:solidFill>
                  <a:srgbClr val="FEB80A">
                    <a:lumMod val="50000"/>
                  </a:srgbClr>
                </a:solidFill>
                <a:latin typeface="Corbel"/>
                <a:cs typeface="Arial" pitchFamily="34" charset="0"/>
              </a:rPr>
              <a:t>— </a:t>
            </a: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Corbel"/>
                <a:cs typeface="Arial" pitchFamily="34" charset="0"/>
              </a:rPr>
              <a:t>пионер-герой, юный партизан-разведчик, Герой Советского Союза (посмертно).</a:t>
            </a:r>
          </a:p>
          <a:p>
            <a:pPr lvl="0" algn="just">
              <a:defRPr/>
            </a:pP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Corbel"/>
                <a:cs typeface="Arial" pitchFamily="34" charset="0"/>
              </a:rPr>
              <a:t>Мать (Анна </a:t>
            </a:r>
            <a:r>
              <a:rPr lang="ru-RU" b="1" dirty="0" err="1">
                <a:solidFill>
                  <a:srgbClr val="FEB80A">
                    <a:lumMod val="50000"/>
                  </a:srgbClr>
                </a:solidFill>
                <a:latin typeface="Corbel"/>
                <a:cs typeface="Arial" pitchFamily="34" charset="0"/>
              </a:rPr>
              <a:t>Казей</a:t>
            </a: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Corbel"/>
                <a:cs typeface="Arial" pitchFamily="34" charset="0"/>
              </a:rPr>
              <a:t>) во время Великой Отечественной войны прятала у себя раненых партизан и лечила их, за что в 1942 году была повешена немцами в Минске. После смерти матери Марат со старшей сестрой Ариадной ушли в партизанский отряд .</a:t>
            </a:r>
          </a:p>
          <a:p>
            <a:pPr lvl="0" algn="just">
              <a:defRPr/>
            </a:pP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Corbel"/>
                <a:cs typeface="Arial" pitchFamily="34" charset="0"/>
              </a:rPr>
              <a:t>Когда партизанский отряд выходил из окружения, Ариадна </a:t>
            </a:r>
            <a:r>
              <a:rPr lang="ru-RU" b="1" dirty="0" err="1">
                <a:solidFill>
                  <a:srgbClr val="FEB80A">
                    <a:lumMod val="50000"/>
                  </a:srgbClr>
                </a:solidFill>
                <a:latin typeface="Corbel"/>
                <a:cs typeface="Arial" pitchFamily="34" charset="0"/>
              </a:rPr>
              <a:t>Казей</a:t>
            </a: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Corbel"/>
                <a:cs typeface="Arial" pitchFamily="34" charset="0"/>
              </a:rPr>
              <a:t> отморозила ноги, в связи с чем её самолётом доставили на Большую землю, где ей пришлось ампутировать обе ноги. В дальнейшем она закончила педагогический институт.</a:t>
            </a:r>
          </a:p>
          <a:p>
            <a:pPr lvl="0" algn="just">
              <a:defRPr/>
            </a:pP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Corbel"/>
                <a:cs typeface="Arial" pitchFamily="34" charset="0"/>
              </a:rPr>
              <a:t>Марату, как несовершеннолетнему, тоже предложили эвакуироваться вместе с сестрой, но он отказался и остался сражаться с фашистами.</a:t>
            </a:r>
          </a:p>
          <a:p>
            <a:pPr lvl="0" algn="just">
              <a:defRPr/>
            </a:pP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Corbel"/>
                <a:cs typeface="Arial" pitchFamily="34" charset="0"/>
              </a:rPr>
              <a:t>За смелость и отвагу в боях награждён орденом Отечественной войны 1-й степени, медалями «За отвагу» (раненый, поднял партизан в атаку) и «За боевые заслуги». Возвращаясь из разведки и окружённый немцами, Марат </a:t>
            </a:r>
            <a:r>
              <a:rPr lang="ru-RU" b="1" dirty="0" err="1">
                <a:solidFill>
                  <a:srgbClr val="FEB80A">
                    <a:lumMod val="50000"/>
                  </a:srgbClr>
                </a:solidFill>
                <a:latin typeface="Corbel"/>
                <a:cs typeface="Arial" pitchFamily="34" charset="0"/>
              </a:rPr>
              <a:t>Казей</a:t>
            </a: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Corbel"/>
                <a:cs typeface="Arial" pitchFamily="34" charset="0"/>
              </a:rPr>
              <a:t> подорвал себя и врагов гранатой.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990" y="1957619"/>
            <a:ext cx="2598818" cy="2148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8716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04664"/>
            <a:ext cx="612068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2800" b="1" dirty="0" err="1">
                <a:solidFill>
                  <a:srgbClr val="FEB80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Ва́ля</a:t>
            </a:r>
            <a:r>
              <a:rPr lang="ru-RU" sz="2800" b="1" dirty="0">
                <a:solidFill>
                  <a:srgbClr val="FEB80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FEB80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Ко́тик</a:t>
            </a:r>
            <a:r>
              <a:rPr lang="ru-RU" sz="2800" b="1" dirty="0">
                <a:solidFill>
                  <a:srgbClr val="FEB80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( 1930 — 1944) </a:t>
            </a: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— пионер-герой, юный партизан-разведчик, Герой Советского Союза (посмертно).</a:t>
            </a:r>
          </a:p>
          <a:p>
            <a:pPr lvl="0" algn="just">
              <a:defRPr/>
            </a:pP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 начало войны он только перешёл в шестой класс, но с первых дней начал бороться с оккупантами. Осенью 1941 года вместе с товарищами убил главу полевой жандармерии, швырнув гранату в машину, в которой тот ехал. С 1942 года принимал активное участие в партизанском движении на Украине. С августа 1943 года в партизанском отряде был дважды ранен. В октябре 1943 года он обнаружил подземный телефонный кабель, который вскоре был подорван. Связь захватчиков со ставкой Гитлера в Варшаве прекратилась. Внёс он также свой вклад в подрыв шести железнодорожных эшелонов и склада.</a:t>
            </a:r>
          </a:p>
          <a:p>
            <a:pPr lvl="0" algn="just">
              <a:defRPr/>
            </a:pP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29 октября 1943 года, будучи в дозоре, заметил карателей, собиравшихся устроить облаву на отряд. Убив офицера, он поднял тревогу, и, благодаря его действиям, партизаны успели дать отпор врагу.</a:t>
            </a:r>
          </a:p>
          <a:p>
            <a:pPr lvl="0" algn="just">
              <a:defRPr/>
            </a:pP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бою за город Изяслав в Хмельницкой области 16 февраля 1944 года был смертельно ранен и на следующий день скончался.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5"/>
            <a:ext cx="2232248" cy="2734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2739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476672"/>
            <a:ext cx="576064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2800" dirty="0">
                <a:solidFill>
                  <a:srgbClr val="FEB80A">
                    <a:lumMod val="75000"/>
                  </a:srgbClr>
                </a:solidFill>
                <a:latin typeface="Corbel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FEB80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Зинаи́да</a:t>
            </a:r>
            <a:r>
              <a:rPr lang="ru-RU" sz="2800" b="1" dirty="0">
                <a:solidFill>
                  <a:srgbClr val="FEB80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Портнова </a:t>
            </a:r>
            <a:r>
              <a:rPr lang="ru-RU" sz="2800" dirty="0">
                <a:solidFill>
                  <a:srgbClr val="FEB80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(1926—1944) </a:t>
            </a:r>
            <a:r>
              <a:rPr lang="ru-RU" dirty="0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советская подпольщица, активный участник антифашистской молодёжной организации.</a:t>
            </a:r>
          </a:p>
          <a:p>
            <a:pPr lvl="0" algn="just">
              <a:defRPr/>
            </a:pP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В начале июня 1941 года приехала на школьные каникулы в деревню Зуя, близ станции </a:t>
            </a:r>
            <a:r>
              <a:rPr lang="ru-RU" b="1" dirty="0" err="1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Оболь</a:t>
            </a: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Витебской области. С 1942 года член </a:t>
            </a:r>
            <a:r>
              <a:rPr lang="ru-RU" b="1" dirty="0" err="1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Обольской</a:t>
            </a: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подпольной организации «Юные мстители».</a:t>
            </a:r>
          </a:p>
          <a:p>
            <a:pPr lvl="0" algn="just">
              <a:defRPr/>
            </a:pP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Работая в столовой курсов переподготовки немецких офицеров, по указанию подполья отравила пищу. Во время разбирательств, желая доказать немцам свою непричастность, съела отравленный суп. Чудом осталась жива.</a:t>
            </a:r>
          </a:p>
          <a:p>
            <a:pPr lvl="0" algn="just">
              <a:defRPr/>
            </a:pP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 августа 1943 года разведчик партизанского отряда им. К. Е. Ворошилова. В декабре 1943 года, возвращаясь с задания по выяснению причин провала организации «Юные мстители», схвачена в деревне </a:t>
            </a:r>
            <a:r>
              <a:rPr lang="ru-RU" b="1" dirty="0" err="1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Мостище</a:t>
            </a:r>
            <a:r>
              <a:rPr lang="ru-RU" b="1" dirty="0">
                <a:solidFill>
                  <a:srgbClr val="FEB80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и опознана некой Анной Храповицкой. На одном из допросов в гестапо , схватив со стола пистолет следователя, застрелила его и ещё двух гитлеровцев, пыталась бежать, была схвачена. После пыток расстреляна в тюрьме.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642468"/>
            <a:ext cx="2304256" cy="3369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2879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164</TotalTime>
  <Words>1252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Воздушный поток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Учитель Пашина Е.А.</dc:title>
  <dc:creator>Admin</dc:creator>
  <cp:lastModifiedBy>User</cp:lastModifiedBy>
  <cp:revision>23</cp:revision>
  <dcterms:created xsi:type="dcterms:W3CDTF">2015-04-01T18:10:03Z</dcterms:created>
  <dcterms:modified xsi:type="dcterms:W3CDTF">2018-02-06T18:57:23Z</dcterms:modified>
</cp:coreProperties>
</file>