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1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7C52DF-9B6B-4732-BCCD-E180122FFA4C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8EFF31-84DA-4E30-828B-B53942AE8007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6CCB66-83D8-45D6-A80A-09E0318F88F2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D8624B-F690-4E0B-8282-A8E28D1B314A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4475AA-D324-4545-927E-FA7DE673DA17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EFF59D-194D-4F7D-B4C4-1FA8ABDB00CF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DB7FD8-1810-4414-BB5B-BC5C84FE7140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BD47C7-2D0E-474A-9AB2-7D7E06F74847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B2931C-59F5-4C86-A096-7F25E1D63B7E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32D5D1-F8DF-4896-BC51-2C708A03E712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03CFC6-595B-4F20-81D1-3A45513A6E1C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65B3305-06DC-4862-99B2-C8FD10A9F178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Arial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Конвенция о правах ребенка, одобренная Генеральной Ассамблеей ООН, от 20.11.1989;</a:t>
            </a:r>
          </a:p>
          <a:p>
            <a:pPr algn="just"/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Декларация принципов толерантности, резолюция 5.61. Генеральной конференции ЮНЕСКО от 16.12.1995г.</a:t>
            </a:r>
          </a:p>
          <a:p>
            <a:pPr algn="just"/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Конституция Российской Федерации;</a:t>
            </a:r>
          </a:p>
          <a:p>
            <a:pPr algn="just"/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Конституция Республики Тыва;</a:t>
            </a:r>
          </a:p>
          <a:p>
            <a:pPr algn="just"/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Конвенция ООН о правах ребенка;</a:t>
            </a:r>
          </a:p>
          <a:p>
            <a:pPr algn="just"/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Ежегодные послания  Президента Российской Федерации Федеральному собранию ГД РФ</a:t>
            </a:r>
          </a:p>
          <a:p>
            <a:pPr algn="just"/>
            <a:endParaRPr lang="ru-RU" alt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alt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1467F4-CA5D-4BF0-9A5B-265ED5F4A3B4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1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3600" dirty="0" smtClean="0"/>
              <a:t>Нормативно-правовая база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7152594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Объект 2"/>
          <p:cNvSpPr>
            <a:spLocks noGrp="1"/>
          </p:cNvSpPr>
          <p:nvPr>
            <p:ph idx="1"/>
          </p:nvPr>
        </p:nvSpPr>
        <p:spPr>
          <a:xfrm>
            <a:off x="971550" y="620713"/>
            <a:ext cx="7921625" cy="5329237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от 06.10.2003 №131-ФЗ «Об общих принципах организации местного самоуправления в Российской Федерации»</a:t>
            </a:r>
          </a:p>
          <a:p>
            <a:pPr algn="just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от 24.07.1998 №124-ФЗ «Об основных гарантиях прав ребенка в Российской Федерации»</a:t>
            </a:r>
          </a:p>
          <a:p>
            <a:pPr algn="just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от 29.12.2012 № 273-ФЗ" Об образовании в Российской Федерации«</a:t>
            </a:r>
          </a:p>
          <a:p>
            <a:pPr algn="just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«Об основных гарантиях прав ребенка в Российской Федерации»; </a:t>
            </a:r>
          </a:p>
          <a:p>
            <a:pPr algn="just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«О государственной поддержке молодежных и детских общественных объединений»</a:t>
            </a:r>
          </a:p>
          <a:p>
            <a:pPr algn="just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от 24.09.1999г.№120-ФЗ«Об основах системы профилактики безнадзорности и правонарушений несовершеннолетних» </a:t>
            </a:r>
          </a:p>
          <a:p>
            <a:pPr algn="just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от 29.12.2010 № 436-ФЗ «О защите детей от информации, причиняющей вред их здоровью и развитию»</a:t>
            </a:r>
          </a:p>
          <a:p>
            <a:pPr algn="just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от 04.12.2007 N 329-ФЗ "О физической культуре и спорте в Российской Федерации»</a:t>
            </a:r>
          </a:p>
          <a:p>
            <a:pPr algn="just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Стратегия государственной антинаркотической политики Российской Федерации до 2020 года.</a:t>
            </a:r>
          </a:p>
          <a:p>
            <a:pPr algn="just"/>
            <a:endParaRPr lang="ru-RU" alt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854ECC-33DD-4342-BBF0-982DF1A7D1B4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350" y="115888"/>
            <a:ext cx="7499350" cy="34607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3600" dirty="0" smtClean="0"/>
              <a:t>Законы Российской Федерации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9032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Объект 2"/>
          <p:cNvSpPr>
            <a:spLocks noGrp="1"/>
          </p:cNvSpPr>
          <p:nvPr>
            <p:ph idx="1"/>
          </p:nvPr>
        </p:nvSpPr>
        <p:spPr>
          <a:xfrm>
            <a:off x="899592" y="764705"/>
            <a:ext cx="8034858" cy="5483696"/>
          </a:xfrm>
        </p:spPr>
        <p:txBody>
          <a:bodyPr/>
          <a:lstStyle/>
          <a:p>
            <a:pPr algn="just"/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Стратегия государственной молодежной политики в Российской  Федерации  (Распоряжение Правительства Российской Федерации от 18 декабря 2006 г. N 1760- р);</a:t>
            </a:r>
          </a:p>
          <a:p>
            <a:pPr algn="just"/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Указ Президента Российской Федерации от 1 июня 2012 года №761 «О национальной стратегии действий в интересах детей на 2012-2017 годы» </a:t>
            </a:r>
          </a:p>
          <a:p>
            <a:pPr algn="just"/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Распоряжения Правительства Российской Федерации от 15 октября 2012 года №1916-р «Об утверждении Плана первоочередных мероприятий до 2014 года по реализации важнейших положений Национальной стратегии действий в интересах детей на 2012-2017 годы».</a:t>
            </a:r>
          </a:p>
          <a:p>
            <a:pPr algn="just"/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Стратегия государственной национальной политики Российской Федерации на период до 2025 года</a:t>
            </a:r>
          </a:p>
          <a:p>
            <a:pPr algn="just"/>
            <a:endParaRPr lang="ru-RU" alt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E137AC-51E0-496D-A5CB-862B4155693D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3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706437"/>
          </a:xfrm>
        </p:spPr>
        <p:txBody>
          <a:bodyPr/>
          <a:lstStyle/>
          <a:p>
            <a:pPr algn="ctr">
              <a:defRPr/>
            </a:pPr>
            <a:r>
              <a:rPr lang="ru-RU" sz="3600" b="1" dirty="0" smtClean="0"/>
              <a:t>Нормативно-правовая база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9652060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Объект 2"/>
          <p:cNvSpPr>
            <a:spLocks noGrp="1"/>
          </p:cNvSpPr>
          <p:nvPr>
            <p:ph idx="1"/>
          </p:nvPr>
        </p:nvSpPr>
        <p:spPr>
          <a:xfrm>
            <a:off x="1187450" y="765175"/>
            <a:ext cx="7848600" cy="480060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Минимальный социальный стандарт Российской Федерации «Минимальный объем социальных услуг по воспитанию в образовательных учреждениях общего образования» (ИМП МО РФ  от 154.12.2002 г. № 30-51-914/16</a:t>
            </a:r>
          </a:p>
          <a:p>
            <a:pPr algn="just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Письмо Министерства образования  науки Российской Федерации                  «Рекомендации об организации в субъектах РФ работы по профилактике жестокого обращения с детьми» (№06-224 от 10.03.2009 г.)</a:t>
            </a:r>
          </a:p>
          <a:p>
            <a:pPr algn="just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 Письмо Министерства образования  науки Российской Федерации «О взаимодействии органов управления образованием, образовательных учреждений и органов внутренних дел в организации работы по профилактике правонарушений несовершеннолетних» (№06-348 от 7.02.2008 г.)</a:t>
            </a:r>
          </a:p>
          <a:p>
            <a:pPr algn="just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Инструктивное письмо Госкомитета СССР по народному образованию «О введении должности психолога в учреждениях образования» (№16 от 27.04.1989г.)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B615F5-85CF-4D2B-91D4-D5A350DDA4E6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4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350" y="0"/>
            <a:ext cx="7499350" cy="620713"/>
          </a:xfrm>
        </p:spPr>
        <p:txBody>
          <a:bodyPr/>
          <a:lstStyle/>
          <a:p>
            <a:pPr algn="ctr">
              <a:defRPr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Нормативно-правовая база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719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913" y="981075"/>
            <a:ext cx="7632700" cy="4800600"/>
          </a:xfrm>
        </p:spPr>
        <p:txBody>
          <a:bodyPr>
            <a:normAutofit fontScale="92500" lnSpcReduction="10000"/>
          </a:bodyPr>
          <a:lstStyle/>
          <a:p>
            <a:pPr algn="just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Инструктивное письмо МО РФ «Об использовании рабочего времени педагога-психолога образовательного учреждения» (№29/1829/1886-6 от 24.12.2001)</a:t>
            </a:r>
          </a:p>
          <a:p>
            <a:pPr marL="82550" indent="0" algn="just">
              <a:buFont typeface="Wingdings 2" pitchFamily="18" charset="2"/>
              <a:buNone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«Положение о службе практической психологии в системе МО РТ» (№331 от 10.05.2001г.)</a:t>
            </a:r>
          </a:p>
          <a:p>
            <a:pPr algn="just"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Письмо Уполномоченного при Президенте Российской Федерации по правам ребенка П.А. Астахова (№УПР/111 от 11.06.2013) о проведении Всероссийской информационной кампании против насилия и жестокости в СМИ.</a:t>
            </a:r>
          </a:p>
          <a:p>
            <a:pPr marL="82550" indent="0" algn="just">
              <a:buFont typeface="Wingdings 2" pitchFamily="18" charset="2"/>
              <a:buNone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Приказ Минобрнауки РФ от 26.06.2012 г. № 504 «Об утверждении Типового положения об образовательном учреждении дополнительного образования детей»</a:t>
            </a:r>
          </a:p>
          <a:p>
            <a:pPr marL="82550" indent="0" algn="just">
              <a:buFont typeface="Wingdings 2" pitchFamily="18" charset="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F6C223-A0CD-4939-BE27-4D5E6656EAF6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5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706437"/>
          </a:xfrm>
        </p:spPr>
        <p:txBody>
          <a:bodyPr/>
          <a:lstStyle/>
          <a:p>
            <a:pPr algn="ctr">
              <a:defRPr/>
            </a:pP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Нормативно-правовая база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2391725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25538"/>
            <a:ext cx="8229600" cy="5503862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Федеральный закон от 24.07.1998 г. №124-ФЗ  «Об основных гарантиях прав ребенка в РФ»;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Федеральный закон от 24 июля 1999 г. N 120-ФЗ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"Об основах системы профилактики безнадзорности и правонарушений несовершеннолетних«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ru-RU" sz="16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Указ Президента РФ «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 НАЦИОНАЛЬНОЙ СТРАТЕГИИ ДЕЙСТВИЙ В ИНТЕРЕСАХ ДЕТЕЙ НА 2012 - 2017 ГОДЫ» от 1 июня 2012 г. № 761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Федеральный закон от 24 июля 1998 г. N 124-ФЗ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"Об основных гарантиях прав несовершеннолетних в Российской Федерации»;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ФЗ 08.01.98 № 3-ФЗ «О наркотических средствах и психотропных веществах»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Федеральный закон от 29 декабря 2010 г. N 436-ФЗ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"О защите детей от информации, причиняющей вред их здоровью и развитию«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Приказ Минобразования РФ от 28 февраля 2000 г. N 619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"О концепции профилактики злоупотребления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психоактивными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веществами в образовательной среде, от 5 сентября 2011 г.;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Постановление Правительства РФ от 6 ноября 2013 г. № 995 “Об утверждении Примерного положения о комиссиях по делам несовершеннолетних и защите их прав”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500" smtClean="0"/>
              <a:t>НПБ, регламентирующая деятельность по профилактике правонарушений</a:t>
            </a:r>
          </a:p>
        </p:txBody>
      </p:sp>
    </p:spTree>
    <p:extLst>
      <p:ext uri="{BB962C8B-B14F-4D97-AF65-F5344CB8AC3E}">
        <p14:creationId xmlns:p14="http://schemas.microsoft.com/office/powerpoint/2010/main" val="41284334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одзаголовок 4"/>
          <p:cNvSpPr>
            <a:spLocks noGrp="1"/>
          </p:cNvSpPr>
          <p:nvPr>
            <p:ph type="subTitle" idx="4294967295"/>
          </p:nvPr>
        </p:nvSpPr>
        <p:spPr>
          <a:xfrm>
            <a:off x="1079500" y="549275"/>
            <a:ext cx="8064500" cy="5759450"/>
          </a:xfrm>
        </p:spPr>
        <p:txBody>
          <a:bodyPr/>
          <a:lstStyle/>
          <a:p>
            <a:pPr marL="0" indent="0" algn="just" eaLnBrk="1" hangingPunct="1">
              <a:lnSpc>
                <a:spcPct val="80000"/>
              </a:lnSpc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ЗАКОН РЕСПУБЛИКИ ТЫВА «О системе профилактики безнадзорности и правонарушений несовершеннолетних в Республике Тыва» (Принят законодательной палатой 27 декабря 2004 года, Одобрен Палатой представителей 29 декабря 2004 года);</a:t>
            </a:r>
          </a:p>
          <a:p>
            <a:pPr marL="0" indent="0" algn="just" eaLnBrk="1" hangingPunct="1">
              <a:lnSpc>
                <a:spcPct val="80000"/>
              </a:lnSpc>
              <a:defRPr/>
            </a:pPr>
            <a:r>
              <a:rPr lang="ru-RU" sz="16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ЗАКОН РТ №1489 Вх-2 от 13.07.2009 г. «О МЕРАХ ПО ПРЕДУПРЕЖДЕНИЮ ВРЕДА ФИЗИЧЕСКОМУ И НРАВСТВЕННОМУ РАЗВИТИЮ ДЕТЕЙ В РЕСПУБЛИКЕ ТЫВА»;</a:t>
            </a:r>
          </a:p>
          <a:p>
            <a:pPr marL="0" indent="0" algn="just" eaLnBrk="1" hangingPunct="1">
              <a:lnSpc>
                <a:spcPct val="80000"/>
              </a:lnSpc>
              <a:defRPr/>
            </a:pPr>
            <a:r>
              <a:rPr lang="ru-RU" sz="16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ЗАКОН РТ №1131 ВХ-2  от 12.02.2009 г. «ОБ ОБЩЕСТВЕННЫХ ВОСПИТАТЕЛЯХ НЕСОВЕРШЕННОЛЕТНИХ» и т.д.</a:t>
            </a:r>
          </a:p>
          <a:p>
            <a:pPr marL="0" indent="0" algn="just" eaLnBrk="1" hangingPunct="1">
              <a:lnSpc>
                <a:spcPct val="80000"/>
              </a:lnSpc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Закон Республики Тыва от 14 февраля 2003 г. N 153-ВХ-I  "Об административной ответственности на территории Республики Тыва»</a:t>
            </a:r>
          </a:p>
          <a:p>
            <a:pPr marL="0" indent="0" algn="just" eaLnBrk="1" hangingPunct="1">
              <a:lnSpc>
                <a:spcPct val="80000"/>
              </a:lnSpc>
              <a:defRPr/>
            </a:pPr>
            <a:r>
              <a:rPr lang="ru-RU" sz="1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Указ Главы РТ от 18.02.2013 г. №30 «Об утверждении Стратегии действий в интересах детей в Республике Тыва на 2012-2017 годы»;</a:t>
            </a:r>
          </a:p>
          <a:p>
            <a:pPr marL="0" indent="0" algn="just" eaLnBrk="1" hangingPunct="1">
              <a:lnSpc>
                <a:spcPct val="80000"/>
              </a:lnSpc>
              <a:defRPr/>
            </a:pPr>
            <a:r>
              <a:rPr lang="ru-RU" sz="1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Постановление Правительства РТ от 21.02.2014 г. №68 «Об утверждении порядка взаимодействия органов и учреждений системы профилактики безнадзорности и правонарушений несовершеннолетних в Республике Тыва по выявлению, дальнейшему устройству и реабилитации безнадзорных и беспризорных детей и положения о едином республиканском банке безнадзорных и беспризорных детей, находящихся в социально опасном положении, в Республике Тыва;</a:t>
            </a:r>
          </a:p>
          <a:p>
            <a:pPr marL="0" indent="0" algn="just" eaLnBrk="1" hangingPunct="1">
              <a:lnSpc>
                <a:spcPct val="80000"/>
              </a:lnSpc>
              <a:defRPr/>
            </a:pPr>
            <a:r>
              <a:rPr lang="ru-RU" sz="1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Распоряжение Правительства РТ от 06.03.2014 г. №75-р «Об утверждении комплексного плана по профилактике, предупреждению и предотвращению суицидальных попыток среди несовершеннолетних на территории Республики Тыва»</a:t>
            </a:r>
          </a:p>
          <a:p>
            <a:pPr algn="just">
              <a:defRPr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60741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Объект 2"/>
          <p:cNvSpPr>
            <a:spLocks noGrp="1"/>
          </p:cNvSpPr>
          <p:nvPr>
            <p:ph idx="1"/>
          </p:nvPr>
        </p:nvSpPr>
        <p:spPr>
          <a:xfrm>
            <a:off x="899592" y="188640"/>
            <a:ext cx="7993063" cy="6192688"/>
          </a:xfrm>
        </p:spPr>
        <p:txBody>
          <a:bodyPr/>
          <a:lstStyle/>
          <a:p>
            <a:pPr marL="82550" indent="0" algn="ctr">
              <a:buFont typeface="Wingdings 2" pitchFamily="18" charset="2"/>
              <a:buNone/>
            </a:pP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Федеральные программы</a:t>
            </a:r>
            <a:endParaRPr lang="ru-RU" alt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Государственная программа Российской Федерации «Развитие образования на 2013-2020 годы;</a:t>
            </a:r>
          </a:p>
          <a:p>
            <a:pPr algn="just">
              <a:buFontTx/>
              <a:buChar char="-"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ФЦП «Повышение безопасности дорожного движения в 2013- 2020 годах»;</a:t>
            </a:r>
          </a:p>
          <a:p>
            <a:pPr algn="just">
              <a:buFontTx/>
              <a:buChar char="-"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Государственная программа "Патриотическое воспитание граждан Российской Федерации на 2011-2015 годы";</a:t>
            </a:r>
          </a:p>
          <a:p>
            <a:pPr algn="just">
              <a:buFontTx/>
              <a:buChar char="-"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Федеральная целевая программа развития образования на 2011 – 2015 годы;</a:t>
            </a:r>
          </a:p>
          <a:p>
            <a:pPr algn="just">
              <a:buFontTx/>
              <a:buChar char="-"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ФЦП «Укрепление единства российской нации и этнокультурное развитие народов России (2014-2020 годы)»</a:t>
            </a:r>
          </a:p>
          <a:p>
            <a:pPr algn="just">
              <a:buFontTx/>
              <a:buChar char="-"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План мероприятий по реализации в 2011-2015 годах Концепции демографической политики Российской Федерации на период до 2025 года;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A9B6C6-39C9-4501-B440-684B9A207C8D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8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60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</TotalTime>
  <Words>791</Words>
  <Application>Microsoft Office PowerPoint</Application>
  <PresentationFormat>Экран (4:3)</PresentationFormat>
  <Paragraphs>67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Нормативно-правовая база</vt:lpstr>
      <vt:lpstr>Законы Российской Федерации </vt:lpstr>
      <vt:lpstr>Нормативно-правовая база</vt:lpstr>
      <vt:lpstr>Нормативно-правовая база</vt:lpstr>
      <vt:lpstr>Нормативно-правовая база</vt:lpstr>
      <vt:lpstr>НПБ, регламентирующая деятельность по профилактике правонарушений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Нормативно-правовая база</dc:title>
  <dc:creator>User</dc:creator>
  <cp:lastModifiedBy>123</cp:lastModifiedBy>
  <cp:revision>2</cp:revision>
  <dcterms:created xsi:type="dcterms:W3CDTF">2015-11-24T05:41:14Z</dcterms:created>
  <dcterms:modified xsi:type="dcterms:W3CDTF">2018-02-06T16:30:10Z</dcterms:modified>
</cp:coreProperties>
</file>