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58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EDDE4-FFF9-440A-8623-E140A172E39D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C5A07-B8F1-4D7F-9F41-6482BEA3A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6D232-832E-4076-9442-077BB2553ED2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D09A5-7EDB-4CE8-BF75-B8D07DECA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FBB45-A5C3-4C5F-B917-343D4330DCB9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F29CC-103E-44B4-8510-F8AFB4C8E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24D57-EF5B-4E62-A7A9-545CBCA9C8B6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78D7E-162B-46C5-8645-6DAA82437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34736-3EA7-4ACC-B44A-A99B5F5409B9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C26B9-49B7-400F-B2A8-66CD8A38A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61261-12B0-4052-BE40-23DF475FEDE8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6B768-28AB-4150-A194-466231351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87B52-1584-4DC2-8A99-41F217472BA6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FE9B7-9AC4-4887-A446-F0286E3A7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09ED2-146E-4317-A05D-2B856EE3369B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C7DA2-5B2F-4152-BBCC-2B9014572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8386E-E81B-4433-8BB1-612095F9BC7A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1E0DA-9C9A-4E11-8AFE-B2D534920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189E2-0446-4B09-96E3-10AF5902E097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DF5BD-2531-4F91-84F5-DCB51E1AB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69371-A2C0-442E-9B1B-523A8C819D92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5D1A5-5620-4F84-9320-1C3BF4800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4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1924EE-F25F-443C-80EA-9B6BDD3F01D5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674171-4928-4DD9-8046-0ECDF70C6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85000"/>
                  <a:lumOff val="1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>
            <a:off x="179512" y="188640"/>
            <a:ext cx="8784976" cy="666936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38" name="Рисунок 12" descr="0_a5fd5_d61ea75a_xl.png"/>
          <p:cNvPicPr>
            <a:picLocks noChangeAspect="1"/>
          </p:cNvPicPr>
          <p:nvPr userDrawn="1"/>
        </p:nvPicPr>
        <p:blipFill>
          <a:blip r:embed="rId15" cstate="print"/>
          <a:srcRect t="25148"/>
          <a:stretch>
            <a:fillRect/>
          </a:stretch>
        </p:blipFill>
        <p:spPr bwMode="auto">
          <a:xfrm>
            <a:off x="323850" y="188913"/>
            <a:ext cx="84963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115616" y="2132856"/>
            <a:ext cx="7165477" cy="3732986"/>
            <a:chOff x="1115616" y="2132856"/>
            <a:chExt cx="7165477" cy="488593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13293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ln w="19050">
                    <a:solidFill>
                      <a:schemeClr val="bg1"/>
                    </a:solidFill>
                    <a:prstDash val="solid"/>
                  </a:ln>
                  <a:solidFill>
                    <a:srgbClr val="00B05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Новый год у ворот!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55776" y="5085184"/>
              <a:ext cx="4716016" cy="1933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</a:t>
              </a: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Асадуллаева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Ольга Викторовна, 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Педагог-психолог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МКУ «Центр ППМС» 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Г.Жиздра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Калужской области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2016</a:t>
              </a:r>
              <a:endParaRPr lang="ru-RU" dirty="0"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556792"/>
            <a:ext cx="61926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Georgia" panose="02040502050405020303" pitchFamily="18" charset="0"/>
              </a:rPr>
              <a:t>Лишь пошёл снежок пушистый,</a:t>
            </a:r>
          </a:p>
          <a:p>
            <a:r>
              <a:rPr lang="ru-RU" sz="2400" b="1" i="1" dirty="0">
                <a:latin typeface="Georgia" panose="02040502050405020303" pitchFamily="18" charset="0"/>
              </a:rPr>
              <a:t>Крупный, мягкий, лёгкий, чистый,</a:t>
            </a:r>
          </a:p>
          <a:p>
            <a:r>
              <a:rPr lang="ru-RU" sz="2400" b="1" i="1" dirty="0">
                <a:latin typeface="Georgia" panose="02040502050405020303" pitchFamily="18" charset="0"/>
              </a:rPr>
              <a:t>Я сняла их с антресоли</a:t>
            </a:r>
          </a:p>
          <a:p>
            <a:r>
              <a:rPr lang="ru-RU" sz="2400" b="1" i="1" dirty="0">
                <a:latin typeface="Georgia" panose="02040502050405020303" pitchFamily="18" charset="0"/>
              </a:rPr>
              <a:t>И отчистила от соли,</a:t>
            </a:r>
          </a:p>
          <a:p>
            <a:r>
              <a:rPr lang="ru-RU" sz="2400" b="1" i="1" dirty="0">
                <a:latin typeface="Georgia" panose="02040502050405020303" pitchFamily="18" charset="0"/>
              </a:rPr>
              <a:t>От налёта пыли, грязи</a:t>
            </a:r>
            <a:r>
              <a:rPr lang="ru-RU" sz="2400" b="1" i="1" dirty="0" smtClean="0">
                <a:latin typeface="Georgia" panose="02040502050405020303" pitchFamily="18" charset="0"/>
              </a:rPr>
              <a:t>,</a:t>
            </a:r>
            <a:endParaRPr lang="ru-RU" sz="2400" b="1" i="1" dirty="0">
              <a:latin typeface="Georgia" panose="02040502050405020303" pitchFamily="18" charset="0"/>
            </a:endParaRPr>
          </a:p>
          <a:p>
            <a:r>
              <a:rPr lang="ru-RU" sz="2400" b="1" i="1" dirty="0">
                <a:latin typeface="Georgia" panose="02040502050405020303" pitchFamily="18" charset="0"/>
              </a:rPr>
              <a:t>Нанесла немного мази…</a:t>
            </a:r>
          </a:p>
          <a:p>
            <a:r>
              <a:rPr lang="ru-RU" sz="2400" b="1" i="1" dirty="0">
                <a:latin typeface="Georgia" panose="02040502050405020303" pitchFamily="18" charset="0"/>
              </a:rPr>
              <a:t>Но снег растаял без следа -</a:t>
            </a:r>
          </a:p>
          <a:p>
            <a:r>
              <a:rPr lang="ru-RU" sz="2400" b="1" i="1" dirty="0">
                <a:latin typeface="Georgia" panose="02040502050405020303" pitchFamily="18" charset="0"/>
              </a:rPr>
              <a:t>Под ногами лишь вода.</a:t>
            </a:r>
          </a:p>
          <a:p>
            <a:r>
              <a:rPr lang="ru-RU" sz="2400" b="1" i="1" dirty="0">
                <a:latin typeface="Georgia" panose="02040502050405020303" pitchFamily="18" charset="0"/>
              </a:rPr>
              <a:t>Только лужи талой жижи…</a:t>
            </a:r>
          </a:p>
          <a:p>
            <a:r>
              <a:rPr lang="ru-RU" sz="2400" b="1" i="1" dirty="0">
                <a:latin typeface="Georgia" panose="02040502050405020303" pitchFamily="18" charset="0"/>
              </a:rPr>
              <a:t>Очень я хочу на </a:t>
            </a:r>
            <a:r>
              <a:rPr lang="ru-RU" sz="2400" b="1" i="1" dirty="0" smtClean="0">
                <a:latin typeface="Georgia" panose="02040502050405020303" pitchFamily="18" charset="0"/>
              </a:rPr>
              <a:t>…</a:t>
            </a:r>
            <a:endParaRPr lang="ru-RU" sz="2400" b="1" i="1" dirty="0">
              <a:latin typeface="Georgia" panose="02040502050405020303" pitchFamily="18" charset="0"/>
            </a:endParaRPr>
          </a:p>
        </p:txBody>
      </p:sp>
      <p:pic>
        <p:nvPicPr>
          <p:cNvPr id="14338" name="Picture 2" descr="Картинки по запросу лыжи нарисованны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99691"/>
            <a:ext cx="2300375" cy="2805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11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136339"/>
            <a:ext cx="64624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Georgia" panose="02040502050405020303" pitchFamily="18" charset="0"/>
              </a:rPr>
              <a:t>У нас в округе нет катка,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Его заменит нам река.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Мы ждём погоды у реки…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Вот встанет лёд – возьмём </a:t>
            </a:r>
            <a:r>
              <a:rPr lang="ru-RU" sz="2800" b="1" i="1" dirty="0" smtClean="0">
                <a:latin typeface="Georgia" panose="02040502050405020303" pitchFamily="18" charset="0"/>
              </a:rPr>
              <a:t>…</a:t>
            </a:r>
            <a:endParaRPr lang="ru-RU" sz="2800" b="1" i="1" dirty="0">
              <a:latin typeface="Georgia" panose="02040502050405020303" pitchFamily="18" charset="0"/>
            </a:endParaRPr>
          </a:p>
        </p:txBody>
      </p:sp>
      <p:pic>
        <p:nvPicPr>
          <p:cNvPr id="15362" name="Picture 2" descr="Картинки по запросу коньки нарисованны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149080"/>
            <a:ext cx="3456384" cy="206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85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59340"/>
            <a:ext cx="61206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Georgia" panose="02040502050405020303" pitchFamily="18" charset="0"/>
              </a:rPr>
              <a:t>Леденцовая конфета, 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Что не может ждать до лета,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Словно гриб растет на крыше,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Как заплачет – все услышат,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Что же это за фитюлька?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Это </a:t>
            </a:r>
            <a:r>
              <a:rPr lang="ru-RU" sz="2800" b="1" i="1" dirty="0" smtClean="0">
                <a:latin typeface="Georgia" panose="02040502050405020303" pitchFamily="18" charset="0"/>
              </a:rPr>
              <a:t>лакомство… </a:t>
            </a:r>
            <a:endParaRPr lang="ru-RU" sz="2800" b="1" i="1" dirty="0">
              <a:latin typeface="Georgia" panose="02040502050405020303" pitchFamily="18" charset="0"/>
            </a:endParaRPr>
          </a:p>
        </p:txBody>
      </p:sp>
      <p:pic>
        <p:nvPicPr>
          <p:cNvPr id="16386" name="Picture 2" descr="Картинки по запросу сосулька с крыши нарисованна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9" b="12448"/>
          <a:stretch/>
        </p:blipFill>
        <p:spPr bwMode="auto">
          <a:xfrm>
            <a:off x="6084168" y="1725537"/>
            <a:ext cx="2569468" cy="190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85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412776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  <a:t>А как </a:t>
            </a:r>
            <a:r>
              <a:rPr lang="ru-RU" sz="2800" b="1" i="1" dirty="0" smtClean="0">
                <a:solidFill>
                  <a:srgbClr val="FFC000"/>
                </a:solidFill>
                <a:latin typeface="Georgia" panose="02040502050405020303" pitchFamily="18" charset="0"/>
              </a:rPr>
              <a:t>отмечают </a:t>
            </a:r>
            <a: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  <a:t>Новый год у нас в стране? </a:t>
            </a:r>
            <a:endParaRPr lang="ru-RU" sz="2800" b="1" i="1" dirty="0" smtClean="0">
              <a:solidFill>
                <a:srgbClr val="FFC000"/>
              </a:solidFill>
              <a:latin typeface="Georgia" panose="02040502050405020303" pitchFamily="18" charset="0"/>
            </a:endParaRPr>
          </a:p>
        </p:txBody>
      </p:sp>
      <p:pic>
        <p:nvPicPr>
          <p:cNvPr id="3074" name="Picture 2" descr="Картинки по запросу ел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2171700" cy="21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украшение улиц и домо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896905"/>
            <a:ext cx="2315716" cy="154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новогодние открыт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67223"/>
            <a:ext cx="2248522" cy="160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ртинки по запросу подарк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86" y="4653136"/>
            <a:ext cx="2254389" cy="186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2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988840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  <a:t>А</a:t>
            </a:r>
            <a:r>
              <a:rPr lang="ru-RU" sz="2800" b="1" i="1" dirty="0" smtClean="0">
                <a:solidFill>
                  <a:srgbClr val="FFC000"/>
                </a:solidFill>
                <a:latin typeface="Georgia" panose="02040502050405020303" pitchFamily="18" charset="0"/>
              </a:rPr>
              <a:t> </a:t>
            </a:r>
            <a: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  <a:t>как у нас в стране наступает Новый год? </a:t>
            </a:r>
          </a:p>
        </p:txBody>
      </p:sp>
      <p:pic>
        <p:nvPicPr>
          <p:cNvPr id="4098" name="Picture 2" descr="Картинки по запросу курант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342" y="3212976"/>
            <a:ext cx="4612802" cy="241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75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5474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  <a:t>Сколько раз бьют кремлевские куранты?</a:t>
            </a:r>
          </a:p>
        </p:txBody>
      </p:sp>
      <p:pic>
        <p:nvPicPr>
          <p:cNvPr id="5122" name="Picture 2" descr="Картинки по запросу цифра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80928"/>
            <a:ext cx="4041701" cy="369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28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988840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C000"/>
                </a:solidFill>
                <a:latin typeface="Georgia" panose="02040502050405020303" pitchFamily="18" charset="0"/>
              </a:rPr>
              <a:t>Кто </a:t>
            </a:r>
            <a: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  <a:t>приходит к российским детям в Новый год с подарками? </a:t>
            </a:r>
          </a:p>
        </p:txBody>
      </p:sp>
      <p:pic>
        <p:nvPicPr>
          <p:cNvPr id="6146" name="Picture 2" descr="Картинки по запросу дед моро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68960"/>
            <a:ext cx="388843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6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дед моро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56792"/>
            <a:ext cx="3240360" cy="261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ртинки по запросу Йоулупук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16" y="3789040"/>
            <a:ext cx="3092900" cy="214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Картинки по запросу санта клаус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603485"/>
            <a:ext cx="161166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11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060848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  <a:t>Скоро, скоро Новый год</a:t>
            </a:r>
            <a:b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</a:br>
            <a: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  <a:t>Он торопится, идет</a:t>
            </a:r>
            <a:b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</a:br>
            <a: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  <a:t>Постучится в двери к нам</a:t>
            </a:r>
            <a:b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</a:br>
            <a: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  <a:t>Дети здравствуйте, я к вам</a:t>
            </a:r>
            <a:br>
              <a:rPr lang="ru-RU" sz="2800" b="1" i="1" dirty="0">
                <a:solidFill>
                  <a:srgbClr val="FFC000"/>
                </a:solidFill>
                <a:latin typeface="Georgia" panose="02040502050405020303" pitchFamily="18" charset="0"/>
              </a:rPr>
            </a:br>
            <a:endParaRPr lang="ru-RU" sz="2800" b="1" i="1" dirty="0">
              <a:solidFill>
                <a:srgbClr val="FFC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89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/6788_bb23866182a3d110a86036f741f97dc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520"/>
          <a:stretch/>
        </p:blipFill>
        <p:spPr bwMode="auto">
          <a:xfrm>
            <a:off x="1475656" y="1484784"/>
            <a:ext cx="6048672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077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1628800"/>
            <a:ext cx="55856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Зимние загадки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2931324"/>
            <a:ext cx="51845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Georgia" panose="02040502050405020303" pitchFamily="18" charset="0"/>
              </a:rPr>
              <a:t>Мы вдвоем скатали ком,</a:t>
            </a:r>
          </a:p>
          <a:p>
            <a:r>
              <a:rPr lang="ru-RU" sz="2800" b="1" i="1" dirty="0" smtClean="0">
                <a:latin typeface="Georgia" panose="02040502050405020303" pitchFamily="18" charset="0"/>
              </a:rPr>
              <a:t>Шляпа старая на нем.</a:t>
            </a:r>
          </a:p>
          <a:p>
            <a:r>
              <a:rPr lang="ru-RU" sz="2800" b="1" i="1" dirty="0" smtClean="0">
                <a:latin typeface="Georgia" panose="02040502050405020303" pitchFamily="18" charset="0"/>
              </a:rPr>
              <a:t>Нос приделали, и в миг</a:t>
            </a:r>
          </a:p>
          <a:p>
            <a:r>
              <a:rPr lang="ru-RU" sz="2800" b="1" i="1" dirty="0" smtClean="0">
                <a:latin typeface="Georgia" panose="02040502050405020303" pitchFamily="18" charset="0"/>
              </a:rPr>
              <a:t>Получился …</a:t>
            </a:r>
            <a:endParaRPr lang="ru-RU" sz="2800" b="1" i="1" dirty="0">
              <a:latin typeface="Georgia" panose="02040502050405020303" pitchFamily="18" charset="0"/>
            </a:endParaRPr>
          </a:p>
        </p:txBody>
      </p:sp>
      <p:pic>
        <p:nvPicPr>
          <p:cNvPr id="1026" name="Picture 2" descr="Картинки по запросу снегов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2376264" cy="326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/6788_bb23866182a3d110a86036f741f97dc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26" b="40366"/>
          <a:stretch/>
        </p:blipFill>
        <p:spPr bwMode="auto">
          <a:xfrm>
            <a:off x="1153126" y="2060848"/>
            <a:ext cx="7200799" cy="30996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269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/6788_bb23866182a3d110a86036f741f97dc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46" b="20727"/>
          <a:stretch/>
        </p:blipFill>
        <p:spPr bwMode="auto">
          <a:xfrm>
            <a:off x="1187623" y="1628800"/>
            <a:ext cx="7128791" cy="37003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693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/6788_bb23866182a3d110a86036f741f97dc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48"/>
          <a:stretch/>
        </p:blipFill>
        <p:spPr bwMode="auto">
          <a:xfrm>
            <a:off x="755576" y="2132856"/>
            <a:ext cx="7848872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119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/6788_9e2e2b61e419b603ba7ba4754af6778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468"/>
          <a:stretch/>
        </p:blipFill>
        <p:spPr bwMode="auto">
          <a:xfrm>
            <a:off x="1115616" y="2204864"/>
            <a:ext cx="7272808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163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/6788_9e2e2b61e419b603ba7ba4754af6778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22" b="39848"/>
          <a:stretch/>
        </p:blipFill>
        <p:spPr bwMode="auto">
          <a:xfrm>
            <a:off x="827585" y="2348880"/>
            <a:ext cx="7704856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621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/6788_9e2e2b61e419b603ba7ba4754af6778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32" b="20134"/>
          <a:stretch/>
        </p:blipFill>
        <p:spPr bwMode="auto">
          <a:xfrm>
            <a:off x="755577" y="2204864"/>
            <a:ext cx="7992888" cy="30020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354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/6788_9e2e2b61e419b603ba7ba4754af6778b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141"/>
          <a:stretch/>
        </p:blipFill>
        <p:spPr bwMode="auto">
          <a:xfrm>
            <a:off x="755576" y="2492896"/>
            <a:ext cx="7776864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083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/6788_aa9dbffc077047100f9924488bdd281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736" y="1412776"/>
            <a:ext cx="7019671" cy="4749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646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ladraz.ru/upload/blogs/6788_3a128ccb2f045cfa9f574e8ea629074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848872" cy="5036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904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83568" y="1913057"/>
            <a:ext cx="74888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Веселого Нового Года!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70080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2564904"/>
            <a:ext cx="50405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Georgia" panose="02040502050405020303" pitchFamily="18" charset="0"/>
              </a:rPr>
              <a:t>Колкую, зеленую</a:t>
            </a:r>
          </a:p>
          <a:p>
            <a:r>
              <a:rPr lang="ru-RU" sz="2800" b="1" i="1" dirty="0" smtClean="0">
                <a:latin typeface="Georgia" panose="02040502050405020303" pitchFamily="18" charset="0"/>
              </a:rPr>
              <a:t>Срубили </a:t>
            </a:r>
            <a:r>
              <a:rPr lang="ru-RU" sz="2800" b="1" i="1" dirty="0">
                <a:latin typeface="Georgia" panose="02040502050405020303" pitchFamily="18" charset="0"/>
              </a:rPr>
              <a:t>топором.</a:t>
            </a:r>
          </a:p>
          <a:p>
            <a:r>
              <a:rPr lang="ru-RU" sz="2800" b="1" i="1" dirty="0" smtClean="0">
                <a:latin typeface="Georgia" panose="02040502050405020303" pitchFamily="18" charset="0"/>
              </a:rPr>
              <a:t>Колкая</a:t>
            </a:r>
            <a:r>
              <a:rPr lang="ru-RU" sz="2800" b="1" i="1" dirty="0">
                <a:latin typeface="Georgia" panose="02040502050405020303" pitchFamily="18" charset="0"/>
              </a:rPr>
              <a:t>, </a:t>
            </a:r>
            <a:r>
              <a:rPr lang="ru-RU" sz="2800" b="1" i="1" dirty="0" smtClean="0">
                <a:latin typeface="Georgia" panose="02040502050405020303" pitchFamily="18" charset="0"/>
              </a:rPr>
              <a:t>зеленая</a:t>
            </a:r>
          </a:p>
          <a:p>
            <a:r>
              <a:rPr lang="ru-RU" sz="2800" b="1" i="1" dirty="0" smtClean="0">
                <a:latin typeface="Georgia" panose="02040502050405020303" pitchFamily="18" charset="0"/>
              </a:rPr>
              <a:t>К </a:t>
            </a:r>
            <a:r>
              <a:rPr lang="ru-RU" sz="2800" b="1" i="1" dirty="0">
                <a:latin typeface="Georgia" panose="02040502050405020303" pitchFamily="18" charset="0"/>
              </a:rPr>
              <a:t>нам приходит в дом.</a:t>
            </a:r>
            <a:r>
              <a:rPr lang="ru-RU" sz="2800" dirty="0">
                <a:latin typeface="Georgia" panose="02040502050405020303" pitchFamily="18" charset="0"/>
              </a:rPr>
              <a:t> </a:t>
            </a:r>
            <a:endParaRPr lang="ru-RU" dirty="0"/>
          </a:p>
        </p:txBody>
      </p:sp>
      <p:pic>
        <p:nvPicPr>
          <p:cNvPr id="2052" name="Picture 4" descr="Картинки по запросу ел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24848"/>
            <a:ext cx="2165598" cy="3295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89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772816"/>
            <a:ext cx="64087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Georgia" panose="02040502050405020303" pitchFamily="18" charset="0"/>
              </a:rPr>
              <a:t>Приходит он всегда зимой.</a:t>
            </a:r>
          </a:p>
          <a:p>
            <a:pPr algn="ctr"/>
            <a:r>
              <a:rPr lang="ru-RU" sz="2800" b="1" i="1" dirty="0">
                <a:latin typeface="Georgia" panose="02040502050405020303" pitchFamily="18" charset="0"/>
              </a:rPr>
              <a:t>Накроет землю он порой.</a:t>
            </a:r>
          </a:p>
          <a:p>
            <a:pPr algn="ctr"/>
            <a:r>
              <a:rPr lang="ru-RU" sz="2800" b="1" i="1" dirty="0">
                <a:latin typeface="Georgia" panose="02040502050405020303" pitchFamily="18" charset="0"/>
              </a:rPr>
              <a:t>Холодный и пушистый мех</a:t>
            </a:r>
          </a:p>
          <a:p>
            <a:pPr algn="ctr"/>
            <a:r>
              <a:rPr lang="ru-RU" sz="2800" b="1" i="1" dirty="0">
                <a:latin typeface="Georgia" panose="02040502050405020303" pitchFamily="18" charset="0"/>
              </a:rPr>
              <a:t>Он белый, чистый, </a:t>
            </a:r>
            <a:r>
              <a:rPr lang="ru-RU" sz="2800" b="1" i="1" dirty="0" smtClean="0">
                <a:latin typeface="Georgia" panose="02040502050405020303" pitchFamily="18" charset="0"/>
              </a:rPr>
              <a:t>мокрый…</a:t>
            </a:r>
            <a:r>
              <a:rPr lang="ru-RU" sz="2800" b="1" i="1" dirty="0">
                <a:latin typeface="Georgia" panose="02040502050405020303" pitchFamily="18" charset="0"/>
              </a:rPr>
              <a:t/>
            </a:r>
            <a:br>
              <a:rPr lang="ru-RU" sz="2800" b="1" i="1" dirty="0">
                <a:latin typeface="Georgia" panose="02040502050405020303" pitchFamily="18" charset="0"/>
              </a:rPr>
            </a:br>
            <a:endParaRPr lang="ru-RU" sz="2800" b="1" i="1" dirty="0">
              <a:latin typeface="Georgia" panose="02040502050405020303" pitchFamily="18" charset="0"/>
            </a:endParaRPr>
          </a:p>
        </p:txBody>
      </p:sp>
      <p:pic>
        <p:nvPicPr>
          <p:cNvPr id="8194" name="Picture 2" descr="Картинки по запросу снег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603" y="3707521"/>
            <a:ext cx="3204356" cy="213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2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4450" y="1700808"/>
            <a:ext cx="577578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Georgia" panose="02040502050405020303" pitchFamily="18" charset="0"/>
              </a:rPr>
              <a:t>Мы со звёздами дружны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А зимой мы вам нужны.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Живы мы пока мороз,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Щиплет щёки  вам и нос.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С неба к вам мы </a:t>
            </a:r>
            <a:r>
              <a:rPr lang="ru-RU" sz="2800" b="1" i="1" dirty="0" smtClean="0">
                <a:latin typeface="Georgia" panose="02040502050405020303" pitchFamily="18" charset="0"/>
              </a:rPr>
              <a:t>прилетаем</a:t>
            </a:r>
            <a:r>
              <a:rPr lang="ru-RU" sz="2800" b="1" i="1" dirty="0">
                <a:latin typeface="Georgia" panose="02040502050405020303" pitchFamily="18" charset="0"/>
              </a:rPr>
              <a:t>.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А весной на солнце таем..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Мы холодные </a:t>
            </a:r>
            <a:r>
              <a:rPr lang="ru-RU" sz="2800" b="1" i="1" dirty="0" err="1">
                <a:latin typeface="Georgia" panose="02040502050405020303" pitchFamily="18" charset="0"/>
              </a:rPr>
              <a:t>искринки</a:t>
            </a:r>
            <a:r>
              <a:rPr lang="ru-RU" sz="2800" b="1" i="1" dirty="0">
                <a:latin typeface="Georgia" panose="02040502050405020303" pitchFamily="18" charset="0"/>
              </a:rPr>
              <a:t>.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Вы узнали нас</a:t>
            </a:r>
            <a:r>
              <a:rPr lang="ru-RU" sz="2800" b="1" i="1" dirty="0" smtClean="0">
                <a:latin typeface="Georgia" panose="02040502050405020303" pitchFamily="18" charset="0"/>
              </a:rPr>
              <a:t>?......</a:t>
            </a:r>
            <a:endParaRPr lang="ru-RU" sz="2800" b="1" i="1" dirty="0">
              <a:latin typeface="Georgia" panose="02040502050405020303" pitchFamily="18" charset="0"/>
            </a:endParaRPr>
          </a:p>
        </p:txBody>
      </p:sp>
      <p:pic>
        <p:nvPicPr>
          <p:cNvPr id="9218" name="Picture 2" descr="Картинки по запросу сне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140" y="2204864"/>
            <a:ext cx="2417201" cy="2406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90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32856"/>
            <a:ext cx="748883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Georgia" panose="02040502050405020303" pitchFamily="18" charset="0"/>
              </a:rPr>
              <a:t>На стене каждый час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Время бьют они для нас.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Тик – так, тик – так, тик – так, тик – так,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Говорят они вот так. 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Большие стрелки как усы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На стене </a:t>
            </a:r>
            <a:r>
              <a:rPr lang="ru-RU" sz="2800" b="1" i="1" dirty="0" smtClean="0">
                <a:latin typeface="Georgia" panose="02040502050405020303" pitchFamily="18" charset="0"/>
              </a:rPr>
              <a:t>висят</a:t>
            </a:r>
            <a:r>
              <a:rPr lang="ru-RU" sz="2800" b="1" i="1" dirty="0">
                <a:latin typeface="Georgia" panose="02040502050405020303" pitchFamily="18" charset="0"/>
              </a:rPr>
              <a:t>? … </a:t>
            </a:r>
          </a:p>
        </p:txBody>
      </p:sp>
      <p:pic>
        <p:nvPicPr>
          <p:cNvPr id="10242" name="Picture 2" descr="Картинки по запросу час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61048"/>
            <a:ext cx="2781591" cy="1738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65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204864"/>
            <a:ext cx="59766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Georgia" panose="02040502050405020303" pitchFamily="18" charset="0"/>
              </a:rPr>
              <a:t>С января до января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Листаю, я его не зря.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Кто скажет мне, уже давно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Лето жаркое прошло?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И закончился ноябрь,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Снегом замело декабрь.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На дворе опять январь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В красных числах? </a:t>
            </a:r>
            <a:r>
              <a:rPr lang="ru-RU" sz="2800" b="1" i="1" dirty="0" smtClean="0">
                <a:latin typeface="Georgia" panose="02040502050405020303" pitchFamily="18" charset="0"/>
              </a:rPr>
              <a:t>…</a:t>
            </a:r>
            <a:endParaRPr lang="ru-RU" sz="2800" b="1" i="1" dirty="0">
              <a:latin typeface="Georgia" panose="02040502050405020303" pitchFamily="18" charset="0"/>
            </a:endParaRPr>
          </a:p>
        </p:txBody>
      </p:sp>
      <p:pic>
        <p:nvPicPr>
          <p:cNvPr id="11266" name="Picture 2" descr="Картинки по запросу календарь отрывн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348880"/>
            <a:ext cx="2353444" cy="23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90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4902" y="1988840"/>
            <a:ext cx="5616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Georgia" panose="02040502050405020303" pitchFamily="18" charset="0"/>
              </a:rPr>
              <a:t>Что за странное стекло,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На воду реки легло,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По нему коньки скользят,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Лунки в нём ещё </a:t>
            </a:r>
            <a:r>
              <a:rPr lang="ru-RU" sz="2800" b="1" i="1" dirty="0" smtClean="0">
                <a:latin typeface="Georgia" panose="02040502050405020303" pitchFamily="18" charset="0"/>
              </a:rPr>
              <a:t>сверлят?</a:t>
            </a:r>
            <a:endParaRPr lang="ru-RU" sz="2800" b="1" i="1" dirty="0">
              <a:latin typeface="Georgia" panose="02040502050405020303" pitchFamily="18" charset="0"/>
            </a:endParaRPr>
          </a:p>
        </p:txBody>
      </p:sp>
      <p:pic>
        <p:nvPicPr>
          <p:cNvPr id="12290" name="Picture 2" descr="Картинки по запросу лед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816" y="4005064"/>
            <a:ext cx="345479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1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59340"/>
            <a:ext cx="597666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Georgia" panose="02040502050405020303" pitchFamily="18" charset="0"/>
              </a:rPr>
              <a:t>Из-под полозьев снег летит,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И ветерок в ушах свистит.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С крутой горы несёмся вниз,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Ты на пути не становись -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Препятствий не боятся «танки»!</a:t>
            </a:r>
          </a:p>
          <a:p>
            <a:r>
              <a:rPr lang="ru-RU" sz="2800" b="1" i="1" dirty="0">
                <a:latin typeface="Georgia" panose="02040502050405020303" pitchFamily="18" charset="0"/>
              </a:rPr>
              <a:t>Хорошая забава </a:t>
            </a:r>
            <a:r>
              <a:rPr lang="ru-RU" sz="2800" b="1" i="1" dirty="0" smtClean="0">
                <a:latin typeface="Georgia" panose="02040502050405020303" pitchFamily="18" charset="0"/>
              </a:rPr>
              <a:t>…</a:t>
            </a:r>
            <a:endParaRPr lang="ru-RU" sz="2800" b="1" i="1" dirty="0">
              <a:latin typeface="Georgia" panose="02040502050405020303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3314" name="Picture 2" descr="Картинки по запросу санки нарисованны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535" y="3348798"/>
            <a:ext cx="300033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72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343</Words>
  <Application>Microsoft Office PowerPoint</Application>
  <PresentationFormat>Экран (4:3)</PresentationFormat>
  <Paragraphs>78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Пользователь Windows</cp:lastModifiedBy>
  <cp:revision>28</cp:revision>
  <dcterms:created xsi:type="dcterms:W3CDTF">2013-12-07T07:07:35Z</dcterms:created>
  <dcterms:modified xsi:type="dcterms:W3CDTF">2018-02-06T14:15:44Z</dcterms:modified>
</cp:coreProperties>
</file>