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61" r:id="rId6"/>
    <p:sldId id="262" r:id="rId7"/>
    <p:sldId id="267" r:id="rId8"/>
    <p:sldId id="263" r:id="rId9"/>
    <p:sldId id="257" r:id="rId10"/>
    <p:sldId id="264" r:id="rId11"/>
    <p:sldId id="266" r:id="rId12"/>
    <p:sldId id="265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AE5A"/>
    <a:srgbClr val="EED1A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85" d="100"/>
          <a:sy n="85" d="100"/>
        </p:scale>
        <p:origin x="-96" y="-10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CC4BD-FA79-4F6F-8849-EDAE51BBD0B7}" type="datetimeFigureOut">
              <a:rPr lang="ru-RU" smtClean="0"/>
              <a:pPr/>
              <a:t>01.03.2016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8B03C-ED79-47F2-A7B9-AAFBC87E13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72603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CC4BD-FA79-4F6F-8849-EDAE51BBD0B7}" type="datetimeFigureOut">
              <a:rPr lang="ru-RU" smtClean="0"/>
              <a:pPr/>
              <a:t>01.03.2016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8B03C-ED79-47F2-A7B9-AAFBC87E13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95809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CC4BD-FA79-4F6F-8849-EDAE51BBD0B7}" type="datetimeFigureOut">
              <a:rPr lang="ru-RU" smtClean="0"/>
              <a:pPr/>
              <a:t>01.03.2016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8B03C-ED79-47F2-A7B9-AAFBC87E13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4709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CC4BD-FA79-4F6F-8849-EDAE51BBD0B7}" type="datetimeFigureOut">
              <a:rPr lang="ru-RU" smtClean="0"/>
              <a:pPr/>
              <a:t>01.03.2016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8B03C-ED79-47F2-A7B9-AAFBC87E13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1994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CC4BD-FA79-4F6F-8849-EDAE51BBD0B7}" type="datetimeFigureOut">
              <a:rPr lang="ru-RU" smtClean="0"/>
              <a:pPr/>
              <a:t>01.03.2016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8B03C-ED79-47F2-A7B9-AAFBC87E13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89322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CC4BD-FA79-4F6F-8849-EDAE51BBD0B7}" type="datetimeFigureOut">
              <a:rPr lang="ru-RU" smtClean="0"/>
              <a:pPr/>
              <a:t>01.03.2016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8B03C-ED79-47F2-A7B9-AAFBC87E13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88918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CC4BD-FA79-4F6F-8849-EDAE51BBD0B7}" type="datetimeFigureOut">
              <a:rPr lang="ru-RU" smtClean="0"/>
              <a:pPr/>
              <a:t>01.03.2016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8B03C-ED79-47F2-A7B9-AAFBC87E13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3690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CC4BD-FA79-4F6F-8849-EDAE51BBD0B7}" type="datetimeFigureOut">
              <a:rPr lang="ru-RU" smtClean="0"/>
              <a:pPr/>
              <a:t>01.03.2016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8B03C-ED79-47F2-A7B9-AAFBC87E13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91095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CC4BD-FA79-4F6F-8849-EDAE51BBD0B7}" type="datetimeFigureOut">
              <a:rPr lang="ru-RU" smtClean="0"/>
              <a:pPr/>
              <a:t>01.03.2016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8B03C-ED79-47F2-A7B9-AAFBC87E13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658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CC4BD-FA79-4F6F-8849-EDAE51BBD0B7}" type="datetimeFigureOut">
              <a:rPr lang="ru-RU" smtClean="0"/>
              <a:pPr/>
              <a:t>01.03.2016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8B03C-ED79-47F2-A7B9-AAFBC87E13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4584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CC4BD-FA79-4F6F-8849-EDAE51BBD0B7}" type="datetimeFigureOut">
              <a:rPr lang="ru-RU" smtClean="0"/>
              <a:pPr/>
              <a:t>01.03.2016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8B03C-ED79-47F2-A7B9-AAFBC87E13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17518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000" t="-3000" r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DCC4BD-FA79-4F6F-8849-EDAE51BBD0B7}" type="datetimeFigureOut">
              <a:rPr lang="ru-RU" smtClean="0"/>
              <a:pPr/>
              <a:t>01.03.2016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98B03C-ED79-47F2-A7B9-AAFBC87E13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33730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ikigraff.ru/%D0%91%D0%B0%D1%81%D0%BA%D0%B0%D0%BA%D0%BE%D0%B2%D0%BE%20(%D0%93%D0%B0%D0%B3%D0%B0%D1%80%D0%B8%D0%BD%D1%81%D0%BA%D0%B8%D0%B9%20%D1%80%D0%B0%D0%B9%D0%BE%D0%BD%20%D0%A1%D0%BC%D0%BE%D0%BB%D0%B5%D0%BD%D1%81%D0%BA%D0%BE%D0%B9%20%D0%BE%D0%B1%D0%BB%D0%B0%D1%81%D1%82%D0%B8)" TargetMode="External"/><Relationship Id="rId13" Type="http://schemas.openxmlformats.org/officeDocument/2006/relationships/image" Target="../media/image5.png"/><Relationship Id="rId18" Type="http://schemas.openxmlformats.org/officeDocument/2006/relationships/hyperlink" Target="http://zoopir-nn.ru/ty17sioklire/%D0%92%D1%8B%D1%81%D0%BE%D1%82%D0%B0_%D0%BD%D0%B0%D0%B4_%D1%83%D1%80%D0%BE%D0%B2%D0%BD%D0%B5%D0%BC_%D0%BC%D0%BE%D1%80%D1%8F" TargetMode="External"/><Relationship Id="rId3" Type="http://schemas.openxmlformats.org/officeDocument/2006/relationships/hyperlink" Target="http://wikigraff.ru/%D0%91%D0%B0%D1%81%D0%BA%D0%B0%D0%BA%D0%BE%D0%B2%D1%81%D0%BA%D0%BE%D0%B5%20%D1%81%D0%B5%D0%BB%D1%8C%D1%81%D0%BA%D0%BE%D0%B5%20%D0%BF%D0%BE%D1%81%D0%B5%D0%BB%D0%B5%D0%BD%D0%B8%D0%B5%20(%D0%A1%D0%BC%D0%BE%D0%BB%D0%B5%D0%BD%D1%81%D0%BA%D0%B0%D1%8F%20%D0%BE%D0%B1%D0%BB%D0%B0%D1%81%D1%82%D1%8C)" TargetMode="External"/><Relationship Id="rId21" Type="http://schemas.openxmlformats.org/officeDocument/2006/relationships/hyperlink" Target="http://zoopir-nn.ru/ty17sioklire/2007_%D0%B3%D0%BE%D0%B4" TargetMode="External"/><Relationship Id="rId7" Type="http://schemas.openxmlformats.org/officeDocument/2006/relationships/hyperlink" Target="http://wikigraff.ru/%D0%A6%D0%B0%D1%80%D1%91%D0%B2%D0%BE-%D0%97%D0%B0%D0%B9%D0%BC%D0%B8%D1%89%D0%B5" TargetMode="External"/><Relationship Id="rId12" Type="http://schemas.openxmlformats.org/officeDocument/2006/relationships/hyperlink" Target="https://vezoo.ru/fuel/route/1355176" TargetMode="External"/><Relationship Id="rId17" Type="http://schemas.openxmlformats.org/officeDocument/2006/relationships/hyperlink" Target="http://zoopir-nn.ru/ty17sioklire/%D0%9A%D0%B2%D0%B0%D0%B4%D1%80%D0%B0%D1%82%D0%BD%D1%8B%D0%B9_%D0%BA%D0%B8%D0%BB%D0%BE%D0%BC%D0%B5%D1%82%D1%80" TargetMode="External"/><Relationship Id="rId2" Type="http://schemas.openxmlformats.org/officeDocument/2006/relationships/image" Target="../media/image4.jpeg"/><Relationship Id="rId16" Type="http://schemas.openxmlformats.org/officeDocument/2006/relationships/hyperlink" Target="http://zoopir-nn.ru/ty17sioklire/%D0%9F%D0%BB%D0%BE%D1%89%D0%B0%D0%B4%D1%8C" TargetMode="External"/><Relationship Id="rId20" Type="http://schemas.openxmlformats.org/officeDocument/2006/relationships/hyperlink" Target="http://zoopir-nn.ru/ty17sioklire/%D0%9A%D0%BB%D0%B8%D0%BC%D0%B0%D1%82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ikigraff.ru/%D0%9D%D0%BE%D0%B2%D0%BE%D0%B4%D1%83%D0%B3%D0%B8%D0%BD%D1%81%D0%BA%D0%B8%D0%B9%20%D1%80%D0%B0%D0%B9%D0%BE%D0%BD%20%D0%A1%D0%BC%D0%BE%D0%BB%D0%B5%D0%BD%D1%81%D0%BA%D0%BE%D0%B9%20%D0%BE%D0%B1%D0%BB%D0%B0%D1%81%D1%82%D0%B8" TargetMode="External"/><Relationship Id="rId11" Type="http://schemas.openxmlformats.org/officeDocument/2006/relationships/hyperlink" Target="http://wikigraff.ru/%D0%A1%D0%B5%D0%B6%D0%B0" TargetMode="External"/><Relationship Id="rId5" Type="http://schemas.openxmlformats.org/officeDocument/2006/relationships/hyperlink" Target="http://wikigraff.ru/%D0%92%D1%8F%D0%B7%D0%B5%D0%BC%D1%81%D0%BA%D0%B8%D0%B9%20%D1%80%D0%B0%D0%B9%D0%BE%D0%BD%20%D0%A1%D0%BC%D0%BE%D0%BB%D0%B5%D0%BD%D1%81%D0%BA%D0%BE%D0%B9%20%D0%BE%D0%B1%D0%BB%D0%B0%D1%81%D1%82%D0%B8" TargetMode="External"/><Relationship Id="rId15" Type="http://schemas.openxmlformats.org/officeDocument/2006/relationships/hyperlink" Target="http://zoopir-nn.ru/ty17sioklire/%D0%93%D0%B5%D0%BE%D0%B3%D1%80%D0%B0%D1%84%D0%B8%D1%87%D0%B5%D1%81%D0%BA%D0%B8%D0%B5_%D0%BA%D0%BE%D0%BE%D1%80%D0%B4%D0%B8%D0%BD%D0%B0%D1%82%D1%8B" TargetMode="External"/><Relationship Id="rId10" Type="http://schemas.openxmlformats.org/officeDocument/2006/relationships/hyperlink" Target="http://wikigraff.ru/%D0%9C%D0%B8%D0%BD%D1%81%D0%BA" TargetMode="External"/><Relationship Id="rId19" Type="http://schemas.openxmlformats.org/officeDocument/2006/relationships/hyperlink" Target="http://zoopir-nn.ru/ty17sioklire/%D0%9C%D0%B5%D1%82%D1%80" TargetMode="External"/><Relationship Id="rId4" Type="http://schemas.openxmlformats.org/officeDocument/2006/relationships/hyperlink" Target="http://wikigraff.ru/%D0%9F%D0%BE%D1%82%D0%B0%D0%BF%D0%BE%D0%B2%D1%81%D0%BA%D0%BE%D0%B5%20%D1%81%D0%B5%D0%BB%D1%8C%D1%81%D0%BA%D0%BE%D0%B5%20%D0%BF%D0%BE%D1%81%D0%B5%D0%BB%D0%B5%D0%BD%D0%B8%D0%B5%20(%D0%A1%D0%BC%D0%BE%D0%BB%D0%B5%D0%BD%D1%81%D0%BA%D0%B0%D1%8F%20%D0%BE%D0%B1%D0%BB%D0%B0%D1%81%D1%82%D1%8C)" TargetMode="External"/><Relationship Id="rId9" Type="http://schemas.openxmlformats.org/officeDocument/2006/relationships/hyperlink" Target="http://wikigraff.ru/%D0%9C%D0%BE%D1%81%D0%BA%D0%B2%D0%B0" TargetMode="External"/><Relationship Id="rId14" Type="http://schemas.openxmlformats.org/officeDocument/2006/relationships/hyperlink" Target="http://zoopir-nn.ru/ty17sioklire/%D0%A1%D1%82%D1%80%D0%B0%D0%BD%D0%B0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06521" y="507975"/>
            <a:ext cx="3877456" cy="730119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+mj-lt"/>
              </a:rPr>
              <a:t>Урок математики в 6 классе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 rot="20566392">
            <a:off x="341940" y="1405235"/>
            <a:ext cx="51651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Моя малая Родина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19900" y="2105025"/>
            <a:ext cx="46291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Тема: Сравнение рациональных чисел</a:t>
            </a:r>
            <a:endParaRPr lang="ru-RU" sz="3200" dirty="0"/>
          </a:p>
        </p:txBody>
      </p:sp>
      <p:pic>
        <p:nvPicPr>
          <p:cNvPr id="3074" name="Picture 2" descr="http://static.panoramio.com/photos/large/200504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4675" y="2828925"/>
            <a:ext cx="4787900" cy="35909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6469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Line 2"/>
          <p:cNvSpPr>
            <a:spLocks noChangeShapeType="1"/>
          </p:cNvSpPr>
          <p:nvPr/>
        </p:nvSpPr>
        <p:spPr bwMode="auto">
          <a:xfrm>
            <a:off x="1295401" y="2997200"/>
            <a:ext cx="1056217" cy="865188"/>
          </a:xfrm>
          <a:prstGeom prst="line">
            <a:avLst/>
          </a:prstGeom>
          <a:noFill/>
          <a:ln w="76200">
            <a:solidFill>
              <a:srgbClr val="9966FF"/>
            </a:solidFill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98307" name="Line 3"/>
          <p:cNvSpPr>
            <a:spLocks noChangeShapeType="1"/>
          </p:cNvSpPr>
          <p:nvPr/>
        </p:nvSpPr>
        <p:spPr bwMode="auto">
          <a:xfrm>
            <a:off x="9359901" y="2924175"/>
            <a:ext cx="1056217" cy="865188"/>
          </a:xfrm>
          <a:prstGeom prst="line">
            <a:avLst/>
          </a:prstGeom>
          <a:noFill/>
          <a:ln w="76200">
            <a:solidFill>
              <a:srgbClr val="9966FF"/>
            </a:solidFill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98308" name="Line 4"/>
          <p:cNvSpPr>
            <a:spLocks noChangeShapeType="1"/>
          </p:cNvSpPr>
          <p:nvPr/>
        </p:nvSpPr>
        <p:spPr bwMode="auto">
          <a:xfrm flipV="1">
            <a:off x="5230284" y="2924176"/>
            <a:ext cx="1056216" cy="936625"/>
          </a:xfrm>
          <a:prstGeom prst="line">
            <a:avLst/>
          </a:prstGeom>
          <a:noFill/>
          <a:ln w="76200">
            <a:solidFill>
              <a:srgbClr val="9966FF"/>
            </a:solidFill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98309" name="Line 5"/>
          <p:cNvSpPr>
            <a:spLocks noChangeShapeType="1"/>
          </p:cNvSpPr>
          <p:nvPr/>
        </p:nvSpPr>
        <p:spPr bwMode="auto">
          <a:xfrm>
            <a:off x="8398933" y="2924175"/>
            <a:ext cx="958851" cy="0"/>
          </a:xfrm>
          <a:prstGeom prst="line">
            <a:avLst/>
          </a:prstGeom>
          <a:noFill/>
          <a:ln w="984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98310" name="Line 6"/>
          <p:cNvSpPr>
            <a:spLocks noChangeShapeType="1"/>
          </p:cNvSpPr>
          <p:nvPr/>
        </p:nvSpPr>
        <p:spPr bwMode="auto">
          <a:xfrm>
            <a:off x="7440085" y="2924175"/>
            <a:ext cx="958849" cy="0"/>
          </a:xfrm>
          <a:prstGeom prst="line">
            <a:avLst/>
          </a:prstGeom>
          <a:noFill/>
          <a:ln w="984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98311" name="Line 7"/>
          <p:cNvSpPr>
            <a:spLocks noChangeShapeType="1"/>
          </p:cNvSpPr>
          <p:nvPr/>
        </p:nvSpPr>
        <p:spPr bwMode="auto">
          <a:xfrm>
            <a:off x="6383867" y="2924175"/>
            <a:ext cx="958851" cy="0"/>
          </a:xfrm>
          <a:prstGeom prst="line">
            <a:avLst/>
          </a:prstGeom>
          <a:noFill/>
          <a:ln w="984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98312" name="Line 8"/>
          <p:cNvSpPr>
            <a:spLocks noChangeShapeType="1"/>
          </p:cNvSpPr>
          <p:nvPr/>
        </p:nvSpPr>
        <p:spPr bwMode="auto">
          <a:xfrm>
            <a:off x="4271433" y="3789363"/>
            <a:ext cx="958851" cy="0"/>
          </a:xfrm>
          <a:prstGeom prst="line">
            <a:avLst/>
          </a:prstGeom>
          <a:noFill/>
          <a:ln w="98425">
            <a:solidFill>
              <a:srgbClr val="9966FF"/>
            </a:solidFill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98313" name="Rectangle 9"/>
          <p:cNvSpPr>
            <a:spLocks noChangeArrowheads="1"/>
          </p:cNvSpPr>
          <p:nvPr/>
        </p:nvSpPr>
        <p:spPr bwMode="auto">
          <a:xfrm>
            <a:off x="0" y="4902200"/>
            <a:ext cx="184731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>
              <a:latin typeface="Arial" charset="0"/>
            </a:endParaRPr>
          </a:p>
        </p:txBody>
      </p:sp>
      <p:graphicFrame>
        <p:nvGraphicFramePr>
          <p:cNvPr id="98315" name="Group 11"/>
          <p:cNvGraphicFramePr>
            <a:graphicFrameLocks noGrp="1"/>
          </p:cNvGraphicFramePr>
          <p:nvPr/>
        </p:nvGraphicFramePr>
        <p:xfrm>
          <a:off x="1007533" y="2924175"/>
          <a:ext cx="10337798" cy="863600"/>
        </p:xfrm>
        <a:graphic>
          <a:graphicData uri="http://schemas.openxmlformats.org/drawingml/2006/table">
            <a:tbl>
              <a:tblPr/>
              <a:tblGrid>
                <a:gridCol w="1032933"/>
                <a:gridCol w="1035051"/>
                <a:gridCol w="1032933"/>
                <a:gridCol w="1035049"/>
                <a:gridCol w="1032933"/>
                <a:gridCol w="1032933"/>
                <a:gridCol w="1035051"/>
                <a:gridCol w="1032933"/>
                <a:gridCol w="1035049"/>
                <a:gridCol w="1032933"/>
              </a:tblGrid>
              <a:tr h="863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8339" name="Line 35"/>
          <p:cNvSpPr>
            <a:spLocks noChangeShapeType="1"/>
          </p:cNvSpPr>
          <p:nvPr/>
        </p:nvSpPr>
        <p:spPr bwMode="auto">
          <a:xfrm flipH="1" flipV="1">
            <a:off x="1966384" y="3716339"/>
            <a:ext cx="192616" cy="73025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98340" name="Line 36"/>
          <p:cNvSpPr>
            <a:spLocks noChangeShapeType="1"/>
          </p:cNvSpPr>
          <p:nvPr/>
        </p:nvSpPr>
        <p:spPr bwMode="auto">
          <a:xfrm flipV="1">
            <a:off x="2159001" y="2852739"/>
            <a:ext cx="1056217" cy="936625"/>
          </a:xfrm>
          <a:prstGeom prst="line">
            <a:avLst/>
          </a:prstGeom>
          <a:noFill/>
          <a:ln w="76200">
            <a:solidFill>
              <a:srgbClr val="9966FF"/>
            </a:solidFill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98341" name="Line 37"/>
          <p:cNvSpPr>
            <a:spLocks noChangeShapeType="1"/>
          </p:cNvSpPr>
          <p:nvPr/>
        </p:nvSpPr>
        <p:spPr bwMode="auto">
          <a:xfrm>
            <a:off x="2832100" y="2924175"/>
            <a:ext cx="0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98342" name="Line 38"/>
          <p:cNvSpPr>
            <a:spLocks noChangeShapeType="1"/>
          </p:cNvSpPr>
          <p:nvPr/>
        </p:nvSpPr>
        <p:spPr bwMode="auto">
          <a:xfrm>
            <a:off x="3215217" y="2997200"/>
            <a:ext cx="1056216" cy="865188"/>
          </a:xfrm>
          <a:prstGeom prst="line">
            <a:avLst/>
          </a:prstGeom>
          <a:noFill/>
          <a:ln w="76200">
            <a:solidFill>
              <a:srgbClr val="9966FF"/>
            </a:solidFill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98343" name="AutoShape 39"/>
          <p:cNvSpPr>
            <a:spLocks noChangeArrowheads="1"/>
          </p:cNvSpPr>
          <p:nvPr/>
        </p:nvSpPr>
        <p:spPr bwMode="auto">
          <a:xfrm>
            <a:off x="1102784" y="2924175"/>
            <a:ext cx="259766" cy="519351"/>
          </a:xfrm>
          <a:prstGeom prst="smileyFace">
            <a:avLst>
              <a:gd name="adj" fmla="val 4653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8344" name="AutoShape 40"/>
          <p:cNvSpPr>
            <a:spLocks noChangeArrowheads="1"/>
          </p:cNvSpPr>
          <p:nvPr/>
        </p:nvSpPr>
        <p:spPr bwMode="auto">
          <a:xfrm>
            <a:off x="717551" y="2636838"/>
            <a:ext cx="670983" cy="519351"/>
          </a:xfrm>
          <a:prstGeom prst="smileyFace">
            <a:avLst>
              <a:gd name="adj" fmla="val 4653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98345" name="AutoShape 41"/>
          <p:cNvSpPr>
            <a:spLocks noChangeArrowheads="1"/>
          </p:cNvSpPr>
          <p:nvPr/>
        </p:nvSpPr>
        <p:spPr bwMode="auto">
          <a:xfrm>
            <a:off x="4847167" y="3644900"/>
            <a:ext cx="670984" cy="519351"/>
          </a:xfrm>
          <a:prstGeom prst="smileyFace">
            <a:avLst>
              <a:gd name="adj" fmla="val -4653"/>
            </a:avLst>
          </a:prstGeom>
          <a:solidFill>
            <a:srgbClr val="99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98346" name="AutoShape 42"/>
          <p:cNvSpPr>
            <a:spLocks noChangeArrowheads="1"/>
          </p:cNvSpPr>
          <p:nvPr/>
        </p:nvSpPr>
        <p:spPr bwMode="auto">
          <a:xfrm>
            <a:off x="2779184" y="2636838"/>
            <a:ext cx="670983" cy="519351"/>
          </a:xfrm>
          <a:prstGeom prst="smileyFace">
            <a:avLst>
              <a:gd name="adj" fmla="val 4653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98347" name="AutoShape 43"/>
          <p:cNvSpPr>
            <a:spLocks noChangeArrowheads="1"/>
          </p:cNvSpPr>
          <p:nvPr/>
        </p:nvSpPr>
        <p:spPr bwMode="auto">
          <a:xfrm>
            <a:off x="10030885" y="3644900"/>
            <a:ext cx="670983" cy="519351"/>
          </a:xfrm>
          <a:prstGeom prst="smileyFace">
            <a:avLst>
              <a:gd name="adj" fmla="val -4653"/>
            </a:avLst>
          </a:prstGeom>
          <a:solidFill>
            <a:srgbClr val="99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98349" name="AutoShape 45"/>
          <p:cNvSpPr>
            <a:spLocks noChangeArrowheads="1"/>
          </p:cNvSpPr>
          <p:nvPr/>
        </p:nvSpPr>
        <p:spPr bwMode="auto">
          <a:xfrm>
            <a:off x="5903384" y="2636838"/>
            <a:ext cx="670983" cy="519351"/>
          </a:xfrm>
          <a:prstGeom prst="smileyFace">
            <a:avLst>
              <a:gd name="adj" fmla="val 4653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98350" name="AutoShape 46"/>
          <p:cNvSpPr>
            <a:spLocks noChangeArrowheads="1"/>
          </p:cNvSpPr>
          <p:nvPr/>
        </p:nvSpPr>
        <p:spPr bwMode="auto">
          <a:xfrm>
            <a:off x="6959600" y="2636838"/>
            <a:ext cx="670984" cy="519351"/>
          </a:xfrm>
          <a:prstGeom prst="smileyFace">
            <a:avLst>
              <a:gd name="adj" fmla="val 4653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98351" name="AutoShape 47"/>
          <p:cNvSpPr>
            <a:spLocks noChangeArrowheads="1"/>
          </p:cNvSpPr>
          <p:nvPr/>
        </p:nvSpPr>
        <p:spPr bwMode="auto">
          <a:xfrm>
            <a:off x="8015818" y="2636838"/>
            <a:ext cx="670983" cy="519351"/>
          </a:xfrm>
          <a:prstGeom prst="smileyFace">
            <a:avLst>
              <a:gd name="adj" fmla="val 4653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98353" name="AutoShape 49"/>
          <p:cNvSpPr>
            <a:spLocks noChangeArrowheads="1"/>
          </p:cNvSpPr>
          <p:nvPr/>
        </p:nvSpPr>
        <p:spPr bwMode="auto">
          <a:xfrm>
            <a:off x="8930218" y="2624138"/>
            <a:ext cx="670983" cy="519351"/>
          </a:xfrm>
          <a:prstGeom prst="smileyFace">
            <a:avLst>
              <a:gd name="adj" fmla="val 4653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98354" name="AutoShape 50"/>
          <p:cNvSpPr>
            <a:spLocks noChangeArrowheads="1"/>
          </p:cNvSpPr>
          <p:nvPr/>
        </p:nvSpPr>
        <p:spPr bwMode="auto">
          <a:xfrm>
            <a:off x="3790951" y="3644900"/>
            <a:ext cx="670983" cy="519351"/>
          </a:xfrm>
          <a:prstGeom prst="smileyFace">
            <a:avLst>
              <a:gd name="adj" fmla="val -4653"/>
            </a:avLst>
          </a:prstGeom>
          <a:solidFill>
            <a:srgbClr val="99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98356" name="WordArt 52"/>
          <p:cNvSpPr>
            <a:spLocks noChangeArrowheads="1" noChangeShapeType="1" noTextEdit="1"/>
          </p:cNvSpPr>
          <p:nvPr/>
        </p:nvSpPr>
        <p:spPr bwMode="auto">
          <a:xfrm>
            <a:off x="747133" y="684019"/>
            <a:ext cx="9779618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137372" dir="18221404" algn="ctr" rotWithShape="0">
                    <a:srgbClr val="B297FF">
                      <a:alpha val="50000"/>
                    </a:srgbClr>
                  </a:outerShdw>
                </a:effectLst>
                <a:latin typeface="Arial"/>
                <a:cs typeface="Arial"/>
              </a:rPr>
              <a:t>графический  диктант</a:t>
            </a:r>
          </a:p>
        </p:txBody>
      </p:sp>
      <p:sp>
        <p:nvSpPr>
          <p:cNvPr id="98357" name="AutoShape 53"/>
          <p:cNvSpPr>
            <a:spLocks noChangeArrowheads="1"/>
          </p:cNvSpPr>
          <p:nvPr/>
        </p:nvSpPr>
        <p:spPr bwMode="auto">
          <a:xfrm>
            <a:off x="1731433" y="3683000"/>
            <a:ext cx="670984" cy="519351"/>
          </a:xfrm>
          <a:prstGeom prst="smileyFace">
            <a:avLst>
              <a:gd name="adj" fmla="val -4653"/>
            </a:avLst>
          </a:prstGeom>
          <a:solidFill>
            <a:srgbClr val="99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52" name="AutoShape 50"/>
          <p:cNvSpPr>
            <a:spLocks noChangeArrowheads="1"/>
          </p:cNvSpPr>
          <p:nvPr/>
        </p:nvSpPr>
        <p:spPr bwMode="auto">
          <a:xfrm>
            <a:off x="3790951" y="3683000"/>
            <a:ext cx="670983" cy="519351"/>
          </a:xfrm>
          <a:prstGeom prst="smileyFace">
            <a:avLst>
              <a:gd name="adj" fmla="val -4653"/>
            </a:avLst>
          </a:prstGeom>
          <a:solidFill>
            <a:srgbClr val="99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98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98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98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983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983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7">
                                          <p:stCondLst>
                                            <p:cond delay="329"/>
                                          </p:stCondLst>
                                        </p:cTn>
                                        <p:tgtEl>
                                          <p:spTgt spid="983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" decel="50000">
                                          <p:stCondLst>
                                            <p:cond delay="336"/>
                                          </p:stCondLst>
                                        </p:cTn>
                                        <p:tgtEl>
                                          <p:spTgt spid="983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983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" decel="50000">
                                          <p:stCondLst>
                                            <p:cond delay="418"/>
                                          </p:stCondLst>
                                        </p:cTn>
                                        <p:tgtEl>
                                          <p:spTgt spid="983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453"/>
                                          </p:stCondLst>
                                        </p:cTn>
                                        <p:tgtEl>
                                          <p:spTgt spid="983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983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8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8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45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98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98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1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98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983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983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983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983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983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41" decel="50000">
                                          <p:stCondLst>
                                            <p:cond delay="418"/>
                                          </p:stCondLst>
                                        </p:cTn>
                                        <p:tgtEl>
                                          <p:spTgt spid="983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7">
                                          <p:stCondLst>
                                            <p:cond delay="453"/>
                                          </p:stCondLst>
                                        </p:cTn>
                                        <p:tgtEl>
                                          <p:spTgt spid="983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983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8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8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8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8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45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98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98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41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98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983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983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983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983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983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41" decel="50000">
                                          <p:stCondLst>
                                            <p:cond delay="418"/>
                                          </p:stCondLst>
                                        </p:cTn>
                                        <p:tgtEl>
                                          <p:spTgt spid="983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7">
                                          <p:stCondLst>
                                            <p:cond delay="453"/>
                                          </p:stCondLst>
                                        </p:cTn>
                                        <p:tgtEl>
                                          <p:spTgt spid="983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983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45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98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98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41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98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983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983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983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983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983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41" decel="50000">
                                          <p:stCondLst>
                                            <p:cond delay="418"/>
                                          </p:stCondLst>
                                        </p:cTn>
                                        <p:tgtEl>
                                          <p:spTgt spid="983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7">
                                          <p:stCondLst>
                                            <p:cond delay="453"/>
                                          </p:stCondLst>
                                        </p:cTn>
                                        <p:tgtEl>
                                          <p:spTgt spid="983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983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45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98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98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41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98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983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983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983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983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983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41" decel="50000">
                                          <p:stCondLst>
                                            <p:cond delay="418"/>
                                          </p:stCondLst>
                                        </p:cTn>
                                        <p:tgtEl>
                                          <p:spTgt spid="983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7">
                                          <p:stCondLst>
                                            <p:cond delay="453"/>
                                          </p:stCondLst>
                                        </p:cTn>
                                        <p:tgtEl>
                                          <p:spTgt spid="983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983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45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98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83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98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41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98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983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983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7">
                                          <p:stCondLst>
                                            <p:cond delay="329"/>
                                          </p:stCondLst>
                                        </p:cTn>
                                        <p:tgtEl>
                                          <p:spTgt spid="983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41" decel="50000">
                                          <p:stCondLst>
                                            <p:cond delay="336"/>
                                          </p:stCondLst>
                                        </p:cTn>
                                        <p:tgtEl>
                                          <p:spTgt spid="983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983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41" decel="50000">
                                          <p:stCondLst>
                                            <p:cond delay="418"/>
                                          </p:stCondLst>
                                        </p:cTn>
                                        <p:tgtEl>
                                          <p:spTgt spid="983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7">
                                          <p:stCondLst>
                                            <p:cond delay="453"/>
                                          </p:stCondLst>
                                        </p:cTn>
                                        <p:tgtEl>
                                          <p:spTgt spid="983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983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98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98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00"/>
                                        <p:tgtEl>
                                          <p:spTgt spid="98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98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98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500"/>
                                        <p:tgtEl>
                                          <p:spTgt spid="98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00"/>
                                        <p:tgtEl>
                                          <p:spTgt spid="98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500"/>
                                        <p:tgtEl>
                                          <p:spTgt spid="98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00"/>
                                        <p:tgtEl>
                                          <p:spTgt spid="98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0" dur="500"/>
                                        <p:tgtEl>
                                          <p:spTgt spid="98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3" dur="500"/>
                                        <p:tgtEl>
                                          <p:spTgt spid="98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6" grpId="0" animBg="1"/>
      <p:bldP spid="98307" grpId="0" animBg="1"/>
      <p:bldP spid="98308" grpId="0" animBg="1"/>
      <p:bldP spid="98309" grpId="0" animBg="1"/>
      <p:bldP spid="98310" grpId="0" animBg="1"/>
      <p:bldP spid="98311" grpId="0" animBg="1"/>
      <p:bldP spid="98312" grpId="0" animBg="1"/>
      <p:bldP spid="98340" grpId="0" animBg="1"/>
      <p:bldP spid="98342" grpId="0" animBg="1"/>
      <p:bldP spid="98344" grpId="0" animBg="1"/>
      <p:bldP spid="98345" grpId="0" animBg="1"/>
      <p:bldP spid="98346" grpId="0" animBg="1"/>
      <p:bldP spid="98347" grpId="0" animBg="1"/>
      <p:bldP spid="98349" grpId="0" animBg="1"/>
      <p:bldP spid="98350" grpId="0" animBg="1"/>
      <p:bldP spid="98351" grpId="0" animBg="1"/>
      <p:bldP spid="98353" grpId="0" animBg="1"/>
      <p:bldP spid="98354" grpId="0" animBg="1"/>
      <p:bldP spid="98357" grpId="0" animBg="1"/>
      <p:bldP spid="5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7334974" y="572584"/>
            <a:ext cx="3841749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i="1" dirty="0">
                <a:solidFill>
                  <a:srgbClr val="B00000"/>
                </a:solidFill>
              </a:rPr>
              <a:t>Домашнее задание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6845559" y="1305119"/>
            <a:ext cx="45608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2400" dirty="0" smtClean="0"/>
              <a:t>Составить и решить задачи по карте</a:t>
            </a:r>
            <a:endParaRPr lang="ru-RU" sz="2400" dirty="0"/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621115" y="1761892"/>
            <a:ext cx="4954495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Сегодня на уроке мне было интересно…</a:t>
            </a:r>
          </a:p>
          <a:p>
            <a:pPr marL="342900" indent="-342900">
              <a:buFontTx/>
              <a:buAutoNum type="arabicPeriod"/>
            </a:pP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  <a:p>
            <a:pPr marL="342900" indent="-342900">
              <a:buFontTx/>
              <a:buAutoNum type="arabicPeriod"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Мне было трудно…</a:t>
            </a:r>
          </a:p>
          <a:p>
            <a:pPr marL="342900" indent="-342900">
              <a:buFontTx/>
              <a:buAutoNum type="arabicPeriod"/>
            </a:pP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  <a:p>
            <a:pPr marL="342900" indent="-342900">
              <a:buFontTx/>
              <a:buAutoNum type="arabicPeriod"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Я понял, что…</a:t>
            </a:r>
          </a:p>
          <a:p>
            <a:pPr marL="342900" indent="-342900">
              <a:buFontTx/>
              <a:buAutoNum type="arabicPeriod"/>
            </a:pP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  <a:p>
            <a:pPr marL="342900" indent="-342900">
              <a:buFontTx/>
              <a:buAutoNum type="arabicPeriod"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Я почувствовал, что…</a:t>
            </a:r>
          </a:p>
          <a:p>
            <a:pPr marL="342900" indent="-342900">
              <a:buFontTx/>
              <a:buAutoNum type="arabicPeriod"/>
            </a:pP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  <a:p>
            <a:pPr marL="342900" indent="-342900">
              <a:buFontTx/>
              <a:buAutoNum type="arabicPeriod"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Больше всего понравилось…</a:t>
            </a:r>
          </a:p>
          <a:p>
            <a:pPr marL="342900" indent="-342900">
              <a:buFontTx/>
              <a:buAutoNum type="arabicPeriod"/>
            </a:pP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  <a:p>
            <a:pPr marL="342900" indent="-342900">
              <a:buFontTx/>
              <a:buAutoNum type="arabicPeriod"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Своей работой на уроке я доволен (не совсем доволен, не доволен), потому что… 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  <p:bldP spid="2765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4267200" cy="1139825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Наш проект: </a:t>
            </a:r>
            <a:r>
              <a:rPr lang="ru-RU" sz="2000" u="sng" dirty="0" smtClean="0"/>
              <a:t>Населенные пункты</a:t>
            </a:r>
            <a:br>
              <a:rPr lang="ru-RU" sz="2000" u="sng" dirty="0" smtClean="0"/>
            </a:br>
            <a:r>
              <a:rPr lang="ru-RU" sz="2000" u="sng" dirty="0" smtClean="0"/>
              <a:t> Серго-Ивановского сельского поселения</a:t>
            </a:r>
            <a:br>
              <a:rPr lang="ru-RU" sz="2000" u="sng" dirty="0" smtClean="0"/>
            </a:br>
            <a:r>
              <a:rPr lang="ru-RU" sz="2000" u="sng" dirty="0" smtClean="0"/>
              <a:t> поселения</a:t>
            </a:r>
            <a:endParaRPr lang="ru-RU" sz="2000" u="sng" dirty="0"/>
          </a:p>
        </p:txBody>
      </p:sp>
      <p:pic>
        <p:nvPicPr>
          <p:cNvPr id="3" name="Рисунок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23900" y="2043798"/>
            <a:ext cx="4638675" cy="4071252"/>
          </a:xfrm>
          <a:prstGeom prst="rect">
            <a:avLst/>
          </a:prstGeom>
          <a:ln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092765" y="1318632"/>
          <a:ext cx="2578100" cy="3413760"/>
        </p:xfrm>
        <a:graphic>
          <a:graphicData uri="http://schemas.openxmlformats.org/drawingml/2006/table">
            <a:tbl>
              <a:tblPr/>
              <a:tblGrid>
                <a:gridCol w="2578100"/>
              </a:tblGrid>
              <a:tr h="22383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/>
                          <a:ea typeface="Times New Roman"/>
                        </a:rPr>
                        <a:t>с</a:t>
                      </a:r>
                      <a:r>
                        <a:rPr lang="ru-RU" sz="1400" dirty="0">
                          <a:latin typeface="Arial"/>
                          <a:ea typeface="Times New Roman"/>
                        </a:rPr>
                        <a:t>. </a:t>
                      </a:r>
                      <a:r>
                        <a:rPr lang="ru-RU" sz="1400" dirty="0" err="1">
                          <a:latin typeface="Arial"/>
                          <a:ea typeface="Times New Roman"/>
                        </a:rPr>
                        <a:t>Серго-Ивановское</a:t>
                      </a:r>
                      <a:endParaRPr lang="ru-RU" sz="1400" dirty="0">
                        <a:latin typeface="Arial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</a:rPr>
                        <a:t>д. </a:t>
                      </a:r>
                      <a:r>
                        <a:rPr lang="ru-RU" sz="1400" dirty="0" err="1">
                          <a:latin typeface="Arial"/>
                          <a:ea typeface="Times New Roman"/>
                        </a:rPr>
                        <a:t>Мостище</a:t>
                      </a:r>
                      <a:endParaRPr lang="ru-RU" sz="1400" dirty="0">
                        <a:latin typeface="Arial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</a:rPr>
                        <a:t>д. </a:t>
                      </a:r>
                      <a:r>
                        <a:rPr lang="ru-RU" sz="1400" dirty="0" err="1">
                          <a:latin typeface="Arial"/>
                          <a:ea typeface="Times New Roman"/>
                        </a:rPr>
                        <a:t>Мамоново</a:t>
                      </a:r>
                      <a:endParaRPr lang="ru-RU" sz="1400" dirty="0">
                        <a:latin typeface="Arial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</a:rPr>
                        <a:t>с. Васильевское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</a:rPr>
                        <a:t>д. </a:t>
                      </a:r>
                      <a:r>
                        <a:rPr lang="ru-RU" sz="1400" dirty="0" err="1">
                          <a:latin typeface="Arial"/>
                          <a:ea typeface="Times New Roman"/>
                        </a:rPr>
                        <a:t>Первитино</a:t>
                      </a:r>
                      <a:endParaRPr lang="ru-RU" sz="1400" dirty="0">
                        <a:latin typeface="Arial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</a:rPr>
                        <a:t>д. </a:t>
                      </a:r>
                      <a:r>
                        <a:rPr lang="ru-RU" sz="1400" dirty="0" err="1">
                          <a:latin typeface="Arial"/>
                          <a:ea typeface="Times New Roman"/>
                        </a:rPr>
                        <a:t>Арменево</a:t>
                      </a:r>
                      <a:endParaRPr lang="ru-RU" sz="1400" dirty="0">
                        <a:latin typeface="Arial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</a:rPr>
                        <a:t>д. </a:t>
                      </a:r>
                      <a:r>
                        <a:rPr lang="ru-RU" sz="1400" dirty="0" err="1">
                          <a:latin typeface="Arial"/>
                          <a:ea typeface="Times New Roman"/>
                        </a:rPr>
                        <a:t>Телятовка</a:t>
                      </a:r>
                      <a:endParaRPr lang="ru-RU" sz="1400" dirty="0">
                        <a:latin typeface="Arial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</a:rPr>
                        <a:t>д. Ларино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</a:rPr>
                        <a:t>д. Вятское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</a:rPr>
                        <a:t>д. </a:t>
                      </a:r>
                      <a:r>
                        <a:rPr lang="ru-RU" sz="1400" dirty="0" err="1">
                          <a:latin typeface="Arial"/>
                          <a:ea typeface="Times New Roman"/>
                        </a:rPr>
                        <a:t>Привалье</a:t>
                      </a:r>
                      <a:endParaRPr lang="ru-RU" sz="1400" dirty="0">
                        <a:latin typeface="Arial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</a:rPr>
                        <a:t>д. </a:t>
                      </a:r>
                      <a:r>
                        <a:rPr lang="ru-RU" sz="1400" dirty="0" err="1">
                          <a:latin typeface="Arial"/>
                          <a:ea typeface="Times New Roman"/>
                        </a:rPr>
                        <a:t>Петрыкино</a:t>
                      </a:r>
                      <a:endParaRPr lang="ru-RU" sz="1400" dirty="0">
                        <a:latin typeface="Arial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</a:rPr>
                        <a:t>д. </a:t>
                      </a:r>
                      <a:r>
                        <a:rPr lang="ru-RU" sz="1400" dirty="0" err="1">
                          <a:latin typeface="Arial"/>
                          <a:ea typeface="Times New Roman"/>
                        </a:rPr>
                        <a:t>Беливцы</a:t>
                      </a:r>
                      <a:endParaRPr lang="ru-RU" sz="1400" dirty="0">
                        <a:latin typeface="Arial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/>
                          <a:ea typeface="Times New Roman"/>
                        </a:rPr>
                        <a:t>д. </a:t>
                      </a:r>
                      <a:r>
                        <a:rPr lang="ru-RU" sz="1400" dirty="0" err="1">
                          <a:latin typeface="Arial"/>
                          <a:ea typeface="Times New Roman"/>
                        </a:rPr>
                        <a:t>Тюлино</a:t>
                      </a:r>
                      <a:endParaRPr lang="ru-RU" sz="1400" dirty="0">
                        <a:latin typeface="Arial"/>
                        <a:ea typeface="Times New Roman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latin typeface="Arial"/>
                          <a:ea typeface="Times New Roman"/>
                        </a:rPr>
                        <a:t>д. </a:t>
                      </a:r>
                      <a:r>
                        <a:rPr lang="ru-RU" sz="1400" dirty="0" err="1" smtClean="0">
                          <a:latin typeface="Arial"/>
                          <a:ea typeface="Times New Roman"/>
                        </a:rPr>
                        <a:t>Порубино</a:t>
                      </a:r>
                      <a:endParaRPr lang="ru-RU" sz="1400" dirty="0" smtClean="0">
                        <a:latin typeface="Arial"/>
                        <a:ea typeface="Times New Roman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д.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Щиголево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400" dirty="0">
                        <a:latin typeface="Arial"/>
                        <a:ea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tatic.panoramio.com/photos/large/2005277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1" y="485776"/>
            <a:ext cx="4667249" cy="350043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943725" y="495300"/>
            <a:ext cx="4295775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00" algn="ctr">
              <a:tabLst>
                <a:tab pos="457200" algn="l"/>
              </a:tabLst>
            </a:pPr>
            <a:r>
              <a:rPr lang="ru-RU" sz="1600" b="1" dirty="0" smtClean="0"/>
              <a:t>Географические данные</a:t>
            </a:r>
            <a:endParaRPr lang="ru-RU" sz="1600" dirty="0" smtClean="0"/>
          </a:p>
          <a:p>
            <a:pPr marL="36000" algn="ctr">
              <a:tabLst>
                <a:tab pos="457200" algn="l"/>
              </a:tabLst>
            </a:pPr>
            <a:r>
              <a:rPr lang="ru-RU" sz="1600" dirty="0" smtClean="0"/>
              <a:t>Общая площадь: 130 км²</a:t>
            </a:r>
          </a:p>
          <a:p>
            <a:pPr marL="36000" algn="ctr">
              <a:tabLst>
                <a:tab pos="457200" algn="l"/>
              </a:tabLst>
            </a:pPr>
            <a:r>
              <a:rPr lang="ru-RU" sz="1600" dirty="0" smtClean="0"/>
              <a:t>Расположение: юго-западная часть </a:t>
            </a:r>
            <a:r>
              <a:rPr lang="ru-RU" sz="1600" dirty="0" err="1" smtClean="0"/>
              <a:t>Гагаринского</a:t>
            </a:r>
            <a:r>
              <a:rPr lang="ru-RU" sz="1600" dirty="0" smtClean="0"/>
              <a:t> района</a:t>
            </a:r>
          </a:p>
          <a:p>
            <a:pPr marL="36000" algn="ctr">
              <a:tabLst>
                <a:tab pos="457200" algn="l"/>
              </a:tabLst>
            </a:pPr>
            <a:r>
              <a:rPr lang="ru-RU" sz="1600" dirty="0" smtClean="0"/>
              <a:t>Граничит:</a:t>
            </a:r>
          </a:p>
          <a:p>
            <a:pPr marL="36000" lvl="1" algn="ctr">
              <a:tabLst>
                <a:tab pos="457200" algn="l"/>
              </a:tabLst>
            </a:pPr>
            <a:r>
              <a:rPr lang="ru-RU" sz="1600" dirty="0" smtClean="0"/>
              <a:t>на северо-западе — с </a:t>
            </a:r>
            <a:r>
              <a:rPr lang="ru-RU" sz="1600" dirty="0" err="1" smtClean="0">
                <a:hlinkClick r:id="rId3"/>
              </a:rPr>
              <a:t>Баскаковским</a:t>
            </a:r>
            <a:r>
              <a:rPr lang="ru-RU" sz="1600" dirty="0" smtClean="0">
                <a:hlinkClick r:id="rId3"/>
              </a:rPr>
              <a:t> сельским поселением</a:t>
            </a:r>
            <a:endParaRPr lang="ru-RU" sz="1600" dirty="0" smtClean="0"/>
          </a:p>
          <a:p>
            <a:pPr marL="36000" lvl="1" algn="ctr">
              <a:tabLst>
                <a:tab pos="457200" algn="l"/>
              </a:tabLst>
            </a:pPr>
            <a:r>
              <a:rPr lang="ru-RU" sz="1600" dirty="0" smtClean="0"/>
              <a:t>на северо-востоке и востоке — с </a:t>
            </a:r>
            <a:r>
              <a:rPr lang="ru-RU" sz="1600" dirty="0" smtClean="0">
                <a:hlinkClick r:id="rId4"/>
              </a:rPr>
              <a:t>Потаповским сельским поселением</a:t>
            </a:r>
            <a:endParaRPr lang="ru-RU" sz="1600" dirty="0" smtClean="0"/>
          </a:p>
          <a:p>
            <a:pPr marL="36000" lvl="1" algn="ctr">
              <a:tabLst>
                <a:tab pos="457200" algn="l"/>
              </a:tabLst>
            </a:pPr>
            <a:r>
              <a:rPr lang="ru-RU" sz="1600" dirty="0" smtClean="0"/>
              <a:t>на юге — с </a:t>
            </a:r>
            <a:r>
              <a:rPr lang="ru-RU" sz="1600" dirty="0" smtClean="0">
                <a:hlinkClick r:id="rId5"/>
              </a:rPr>
              <a:t>Вяземским районом</a:t>
            </a:r>
            <a:endParaRPr lang="ru-RU" sz="1600" dirty="0" smtClean="0"/>
          </a:p>
          <a:p>
            <a:pPr marL="36000" lvl="1" algn="ctr">
              <a:tabLst>
                <a:tab pos="457200" algn="l"/>
              </a:tabLst>
            </a:pPr>
            <a:r>
              <a:rPr lang="ru-RU" sz="1600" dirty="0" smtClean="0"/>
              <a:t>на западе — с </a:t>
            </a:r>
            <a:r>
              <a:rPr lang="ru-RU" sz="1600" dirty="0" err="1" smtClean="0">
                <a:hlinkClick r:id="rId6"/>
              </a:rPr>
              <a:t>Новодугинским</a:t>
            </a:r>
            <a:r>
              <a:rPr lang="ru-RU" sz="1600" dirty="0" smtClean="0">
                <a:hlinkClick r:id="rId6"/>
              </a:rPr>
              <a:t> районом</a:t>
            </a:r>
            <a:endParaRPr lang="ru-RU" sz="1600" dirty="0" smtClean="0"/>
          </a:p>
          <a:p>
            <a:pPr marL="36000" algn="ctr">
              <a:tabLst>
                <a:tab pos="457200" algn="l"/>
              </a:tabLst>
            </a:pPr>
            <a:r>
              <a:rPr lang="ru-RU" sz="1600" dirty="0" smtClean="0"/>
              <a:t>По территории поселения проходит автомобильная дорога </a:t>
            </a:r>
            <a:r>
              <a:rPr lang="ru-RU" sz="1600" dirty="0" err="1" smtClean="0">
                <a:hlinkClick r:id="rId7"/>
              </a:rPr>
              <a:t>Царёво-Займище</a:t>
            </a:r>
            <a:r>
              <a:rPr lang="ru-RU" sz="1600" dirty="0" smtClean="0"/>
              <a:t> —</a:t>
            </a:r>
            <a:r>
              <a:rPr lang="ru-RU" sz="1600" dirty="0" err="1" smtClean="0">
                <a:hlinkClick r:id="rId8"/>
              </a:rPr>
              <a:t>Баскаково</a:t>
            </a:r>
            <a:r>
              <a:rPr lang="ru-RU" sz="1600" dirty="0" smtClean="0"/>
              <a:t>.</a:t>
            </a:r>
          </a:p>
          <a:p>
            <a:pPr marL="36000" algn="ctr">
              <a:tabLst>
                <a:tab pos="457200" algn="l"/>
              </a:tabLst>
            </a:pPr>
            <a:r>
              <a:rPr lang="ru-RU" sz="1600" dirty="0" smtClean="0"/>
              <a:t>По территории поселения проходит железная дорога </a:t>
            </a:r>
            <a:r>
              <a:rPr lang="ru-RU" sz="1600" dirty="0" smtClean="0">
                <a:hlinkClick r:id="rId9"/>
              </a:rPr>
              <a:t>Москва</a:t>
            </a:r>
            <a:r>
              <a:rPr lang="ru-RU" sz="1600" dirty="0" smtClean="0"/>
              <a:t> — </a:t>
            </a:r>
            <a:r>
              <a:rPr lang="ru-RU" sz="1600" dirty="0" smtClean="0">
                <a:hlinkClick r:id="rId10"/>
              </a:rPr>
              <a:t>Минск</a:t>
            </a:r>
            <a:r>
              <a:rPr lang="ru-RU" sz="1600" dirty="0" smtClean="0"/>
              <a:t>, имеется станция </a:t>
            </a:r>
            <a:r>
              <a:rPr lang="ru-RU" sz="1600" i="1" dirty="0" err="1" smtClean="0"/>
              <a:t>Серго-Ивановская</a:t>
            </a:r>
            <a:r>
              <a:rPr lang="ru-RU" sz="1600" dirty="0" smtClean="0"/>
              <a:t>.</a:t>
            </a:r>
          </a:p>
          <a:p>
            <a:pPr marL="36000" algn="ctr">
              <a:tabLst>
                <a:tab pos="457200" algn="l"/>
              </a:tabLst>
            </a:pPr>
            <a:r>
              <a:rPr lang="ru-RU" sz="1600" dirty="0" smtClean="0"/>
              <a:t>Крупная река: </a:t>
            </a:r>
            <a:r>
              <a:rPr lang="ru-RU" sz="1600" dirty="0" smtClean="0">
                <a:hlinkClick r:id="rId11"/>
              </a:rPr>
              <a:t>Сежа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6810375" y="4772024"/>
            <a:ext cx="46863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>Гагарин –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>Серго-Ивановское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>Расстояние: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>23.2 км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>Время в пути: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>23 мин.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7AB7"/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  <a:hlinkClick r:id="rId12" tooltip="Расход топлива между Гагарин – Серго-Ивановское, калькулятор расхода топлива"/>
              </a:rPr>
              <a:t>Расход топлива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>: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>2.3 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>, стоимость: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>81.3 рублей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>(при расходе 10/100 км и стоимости топлива 35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>руб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>/литр)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http://www.tury.ru/weather/chart.php?ct_id=176692"/>
          <p:cNvPicPr/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61340" y="2980372"/>
            <a:ext cx="3811270" cy="2383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628651" y="5248275"/>
            <a:ext cx="41910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Село </a:t>
            </a:r>
            <a:r>
              <a:rPr lang="ru-RU" sz="1400" b="1" dirty="0" err="1" smtClean="0"/>
              <a:t>Серго-Ивановское</a:t>
            </a:r>
            <a:endParaRPr lang="ru-RU" sz="1400" dirty="0" smtClean="0">
              <a:hlinkClick r:id="rId14" tooltip="Страна"/>
            </a:endParaRPr>
          </a:p>
          <a:p>
            <a:r>
              <a:rPr lang="ru-RU" sz="1400" dirty="0" smtClean="0">
                <a:hlinkClick r:id="rId15" tooltip="Географические координаты"/>
              </a:rPr>
              <a:t>Координаты</a:t>
            </a:r>
            <a:r>
              <a:rPr lang="ru-RU" sz="1400" dirty="0" smtClean="0"/>
              <a:t>55°28′54″ с. </a:t>
            </a:r>
            <a:r>
              <a:rPr lang="ru-RU" sz="1400" dirty="0" err="1" smtClean="0"/>
              <a:t>ш</a:t>
            </a:r>
            <a:r>
              <a:rPr lang="ru-RU" sz="1400" dirty="0" smtClean="0"/>
              <a:t>. 34°45′31″ в. д. </a:t>
            </a:r>
          </a:p>
          <a:p>
            <a:r>
              <a:rPr lang="ru-RU" sz="1400" dirty="0" smtClean="0">
                <a:hlinkClick r:id="rId16" tooltip="Площадь"/>
              </a:rPr>
              <a:t>Площадь</a:t>
            </a:r>
            <a:r>
              <a:rPr lang="ru-RU" sz="1400" dirty="0" smtClean="0"/>
              <a:t>1,1 </a:t>
            </a:r>
            <a:r>
              <a:rPr lang="ru-RU" sz="1400" dirty="0" smtClean="0">
                <a:hlinkClick r:id="rId17" tooltip="Квадратный километр"/>
              </a:rPr>
              <a:t>км²</a:t>
            </a:r>
            <a:r>
              <a:rPr lang="ru-RU" sz="1400" dirty="0" smtClean="0"/>
              <a:t>     </a:t>
            </a:r>
            <a:r>
              <a:rPr lang="ru-RU" sz="1400" dirty="0" smtClean="0">
                <a:hlinkClick r:id="rId18" tooltip="Высота над уровнем моря"/>
              </a:rPr>
              <a:t>Высота </a:t>
            </a:r>
            <a:r>
              <a:rPr lang="ru-RU" sz="1400" dirty="0" smtClean="0">
                <a:hlinkClick r:id="rId18" tooltip="Высота над уровнем моря"/>
              </a:rPr>
              <a:t>центра</a:t>
            </a:r>
            <a:r>
              <a:rPr lang="ru-RU" sz="1400" dirty="0" smtClean="0"/>
              <a:t>228 </a:t>
            </a:r>
            <a:r>
              <a:rPr lang="ru-RU" sz="1400" dirty="0" smtClean="0">
                <a:hlinkClick r:id="rId19" tooltip="Метр"/>
              </a:rPr>
              <a:t>м</a:t>
            </a:r>
            <a:endParaRPr lang="ru-RU" sz="1400" dirty="0" smtClean="0"/>
          </a:p>
          <a:p>
            <a:r>
              <a:rPr lang="ru-RU" sz="1400" dirty="0" smtClean="0">
                <a:hlinkClick r:id="rId20" tooltip="Климат"/>
              </a:rPr>
              <a:t>Тип </a:t>
            </a:r>
            <a:r>
              <a:rPr lang="ru-RU" sz="1400" dirty="0" err="1" smtClean="0">
                <a:hlinkClick r:id="rId20" tooltip="Климат"/>
              </a:rPr>
              <a:t>климата</a:t>
            </a:r>
            <a:r>
              <a:rPr lang="ru-RU" sz="1400" dirty="0" err="1" smtClean="0"/>
              <a:t>умеренно-континентальный</a:t>
            </a:r>
            <a:endParaRPr lang="ru-RU" sz="1400" dirty="0" smtClean="0"/>
          </a:p>
          <a:p>
            <a:r>
              <a:rPr lang="ru-RU" sz="1400" dirty="0" smtClean="0"/>
              <a:t>Население538 человек (</a:t>
            </a:r>
            <a:r>
              <a:rPr lang="ru-RU" sz="1400" dirty="0" smtClean="0">
                <a:hlinkClick r:id="rId21" tooltip="2007 год"/>
              </a:rPr>
              <a:t>2007</a:t>
            </a:r>
            <a:r>
              <a:rPr lang="ru-RU" sz="1400" dirty="0" smtClean="0"/>
              <a:t>)Плотность489,09 чел./км²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8" name="Text Box 4"/>
          <p:cNvSpPr txBox="1">
            <a:spLocks noChangeArrowheads="1"/>
          </p:cNvSpPr>
          <p:nvPr/>
        </p:nvSpPr>
        <p:spPr bwMode="auto">
          <a:xfrm>
            <a:off x="600075" y="1511302"/>
            <a:ext cx="3371850" cy="73866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800080"/>
                </a:solidFill>
                <a:latin typeface="Arial" charset="0"/>
              </a:rPr>
              <a:t> </a:t>
            </a:r>
            <a:r>
              <a:rPr lang="ru-RU" b="1" dirty="0">
                <a:solidFill>
                  <a:srgbClr val="6600FF"/>
                </a:solidFill>
                <a:latin typeface="Arial" charset="0"/>
              </a:rPr>
              <a:t>Любое </a:t>
            </a:r>
            <a:r>
              <a:rPr lang="ru-RU" b="1" i="1" dirty="0">
                <a:solidFill>
                  <a:srgbClr val="6600FF"/>
                </a:solidFill>
                <a:latin typeface="Arial" charset="0"/>
              </a:rPr>
              <a:t>отрицательное</a:t>
            </a:r>
            <a:r>
              <a:rPr lang="ru-RU" b="1" dirty="0">
                <a:solidFill>
                  <a:srgbClr val="6600FF"/>
                </a:solidFill>
                <a:latin typeface="Arial" charset="0"/>
              </a:rPr>
              <a:t> число</a:t>
            </a:r>
          </a:p>
        </p:txBody>
      </p:sp>
      <p:sp>
        <p:nvSpPr>
          <p:cNvPr id="77829" name="Text Box 5"/>
          <p:cNvSpPr txBox="1">
            <a:spLocks noChangeArrowheads="1"/>
          </p:cNvSpPr>
          <p:nvPr/>
        </p:nvSpPr>
        <p:spPr bwMode="auto">
          <a:xfrm>
            <a:off x="4483102" y="1654175"/>
            <a:ext cx="814838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rgbClr val="6600FF"/>
                </a:solidFill>
                <a:latin typeface="Arial" charset="0"/>
              </a:rPr>
              <a:t>нуля</a:t>
            </a:r>
            <a:r>
              <a:rPr lang="ru-RU" sz="2400" b="1" dirty="0">
                <a:solidFill>
                  <a:srgbClr val="6600FF"/>
                </a:solidFill>
                <a:latin typeface="Arial" charset="0"/>
              </a:rPr>
              <a:t>.</a:t>
            </a:r>
          </a:p>
        </p:txBody>
      </p:sp>
      <p:sp>
        <p:nvSpPr>
          <p:cNvPr id="77830" name="Text Box 6"/>
          <p:cNvSpPr txBox="1">
            <a:spLocks noChangeArrowheads="1"/>
          </p:cNvSpPr>
          <p:nvPr/>
        </p:nvSpPr>
        <p:spPr bwMode="auto">
          <a:xfrm>
            <a:off x="729194" y="2433639"/>
            <a:ext cx="2918881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6600FF"/>
                </a:solidFill>
                <a:latin typeface="Arial" charset="0"/>
              </a:rPr>
              <a:t>Любое  </a:t>
            </a:r>
            <a:r>
              <a:rPr lang="ru-RU" b="1" i="1" dirty="0">
                <a:solidFill>
                  <a:srgbClr val="6600FF"/>
                </a:solidFill>
                <a:latin typeface="Arial" charset="0"/>
              </a:rPr>
              <a:t>положительное</a:t>
            </a:r>
            <a:r>
              <a:rPr lang="ru-RU" b="1" dirty="0">
                <a:solidFill>
                  <a:srgbClr val="6600FF"/>
                </a:solidFill>
                <a:latin typeface="Arial" charset="0"/>
              </a:rPr>
              <a:t> число</a:t>
            </a:r>
            <a:r>
              <a:rPr lang="ru-RU" dirty="0">
                <a:solidFill>
                  <a:srgbClr val="6600FF"/>
                </a:solidFill>
                <a:latin typeface="Arial" charset="0"/>
              </a:rPr>
              <a:t> </a:t>
            </a:r>
          </a:p>
        </p:txBody>
      </p:sp>
      <p:sp>
        <p:nvSpPr>
          <p:cNvPr id="77831" name="Text Box 7"/>
          <p:cNvSpPr txBox="1">
            <a:spLocks noChangeArrowheads="1"/>
          </p:cNvSpPr>
          <p:nvPr/>
        </p:nvSpPr>
        <p:spPr bwMode="auto">
          <a:xfrm>
            <a:off x="4492626" y="2657475"/>
            <a:ext cx="793999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rgbClr val="6600FF"/>
                </a:solidFill>
                <a:latin typeface="Arial" charset="0"/>
              </a:rPr>
              <a:t>нуля.</a:t>
            </a:r>
          </a:p>
        </p:txBody>
      </p:sp>
      <p:sp>
        <p:nvSpPr>
          <p:cNvPr id="77832" name="Text Box 8"/>
          <p:cNvSpPr txBox="1">
            <a:spLocks noChangeArrowheads="1"/>
          </p:cNvSpPr>
          <p:nvPr/>
        </p:nvSpPr>
        <p:spPr bwMode="auto">
          <a:xfrm>
            <a:off x="559861" y="3532188"/>
            <a:ext cx="2916764" cy="73866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6600FF"/>
                </a:solidFill>
                <a:latin typeface="Arial" charset="0"/>
              </a:rPr>
              <a:t>Любое </a:t>
            </a:r>
            <a:endParaRPr lang="ru-RU" b="1" dirty="0" smtClean="0">
              <a:solidFill>
                <a:srgbClr val="6600FF"/>
              </a:solidFill>
              <a:latin typeface="Arial" charset="0"/>
            </a:endParaRPr>
          </a:p>
          <a:p>
            <a:r>
              <a:rPr lang="ru-RU" b="1" dirty="0" smtClean="0">
                <a:solidFill>
                  <a:srgbClr val="6600FF"/>
                </a:solidFill>
                <a:latin typeface="Arial" charset="0"/>
              </a:rPr>
              <a:t> </a:t>
            </a:r>
            <a:r>
              <a:rPr lang="ru-RU" b="1" i="1" dirty="0">
                <a:solidFill>
                  <a:srgbClr val="6600FF"/>
                </a:solidFill>
                <a:latin typeface="Arial" charset="0"/>
              </a:rPr>
              <a:t>отрицательное</a:t>
            </a:r>
            <a:r>
              <a:rPr lang="ru-RU" b="1" dirty="0">
                <a:solidFill>
                  <a:srgbClr val="6600FF"/>
                </a:solidFill>
                <a:latin typeface="Arial" charset="0"/>
              </a:rPr>
              <a:t> число</a:t>
            </a:r>
            <a:r>
              <a:rPr lang="ru-RU" sz="2400" dirty="0">
                <a:solidFill>
                  <a:srgbClr val="6600FF"/>
                </a:solidFill>
                <a:latin typeface="Arial" charset="0"/>
              </a:rPr>
              <a:t> </a:t>
            </a:r>
          </a:p>
        </p:txBody>
      </p:sp>
      <p:sp>
        <p:nvSpPr>
          <p:cNvPr id="77833" name="Text Box 9"/>
          <p:cNvSpPr txBox="1">
            <a:spLocks noChangeArrowheads="1"/>
          </p:cNvSpPr>
          <p:nvPr/>
        </p:nvSpPr>
        <p:spPr bwMode="auto">
          <a:xfrm>
            <a:off x="3750734" y="3659189"/>
            <a:ext cx="2230966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3300"/>
                </a:solidFill>
                <a:latin typeface="Arial" charset="0"/>
              </a:rPr>
              <a:t> </a:t>
            </a:r>
            <a:r>
              <a:rPr lang="ru-RU" b="1" dirty="0">
                <a:solidFill>
                  <a:srgbClr val="6600FF"/>
                </a:solidFill>
                <a:latin typeface="Arial" charset="0"/>
              </a:rPr>
              <a:t>положительного</a:t>
            </a:r>
            <a:endParaRPr lang="ru-RU" dirty="0">
              <a:solidFill>
                <a:srgbClr val="6600FF"/>
              </a:solidFill>
              <a:latin typeface="Arial" charset="0"/>
            </a:endParaRPr>
          </a:p>
        </p:txBody>
      </p:sp>
      <p:sp>
        <p:nvSpPr>
          <p:cNvPr id="77835" name="Text Box 11"/>
          <p:cNvSpPr txBox="1">
            <a:spLocks noChangeArrowheads="1"/>
          </p:cNvSpPr>
          <p:nvPr/>
        </p:nvSpPr>
        <p:spPr bwMode="auto">
          <a:xfrm>
            <a:off x="142875" y="4562475"/>
            <a:ext cx="4276724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800100" lvl="1" indent="-342900" algn="just"/>
            <a:r>
              <a:rPr lang="ru-RU" sz="2400" b="1" dirty="0">
                <a:solidFill>
                  <a:srgbClr val="800080"/>
                </a:solidFill>
                <a:latin typeface="Arial" charset="0"/>
              </a:rPr>
              <a:t> </a:t>
            </a:r>
            <a:r>
              <a:rPr lang="ru-RU" sz="1600" b="1" dirty="0">
                <a:solidFill>
                  <a:srgbClr val="6600FF"/>
                </a:solidFill>
                <a:latin typeface="Arial" charset="0"/>
              </a:rPr>
              <a:t>Из  двух </a:t>
            </a:r>
            <a:r>
              <a:rPr lang="ru-RU" sz="1600" b="1" i="1" dirty="0">
                <a:solidFill>
                  <a:srgbClr val="6600FF"/>
                </a:solidFill>
                <a:latin typeface="Arial" charset="0"/>
              </a:rPr>
              <a:t>отрицательных</a:t>
            </a:r>
            <a:r>
              <a:rPr lang="ru-RU" sz="1600" b="1" dirty="0">
                <a:solidFill>
                  <a:srgbClr val="6600FF"/>
                </a:solidFill>
                <a:latin typeface="Arial" charset="0"/>
              </a:rPr>
              <a:t> чисел </a:t>
            </a:r>
          </a:p>
          <a:p>
            <a:pPr marL="800100" lvl="1" indent="-342900" algn="just"/>
            <a:r>
              <a:rPr lang="ru-RU" sz="1600" b="1" dirty="0">
                <a:solidFill>
                  <a:srgbClr val="6600FF"/>
                </a:solidFill>
                <a:latin typeface="Arial" charset="0"/>
              </a:rPr>
              <a:t> больше то,</a:t>
            </a:r>
            <a:r>
              <a:rPr lang="ru-RU" sz="1600" dirty="0">
                <a:solidFill>
                  <a:srgbClr val="6600FF"/>
                </a:solidFill>
                <a:latin typeface="Arial" charset="0"/>
              </a:rPr>
              <a:t>  </a:t>
            </a:r>
            <a:r>
              <a:rPr lang="ru-RU" sz="1600" b="1" dirty="0">
                <a:solidFill>
                  <a:srgbClr val="6600FF"/>
                </a:solidFill>
                <a:latin typeface="Arial" charset="0"/>
              </a:rPr>
              <a:t>у которого  модуль</a:t>
            </a:r>
          </a:p>
        </p:txBody>
      </p:sp>
      <p:sp>
        <p:nvSpPr>
          <p:cNvPr id="77836" name="Text Box 12"/>
          <p:cNvSpPr txBox="1">
            <a:spLocks noChangeArrowheads="1"/>
          </p:cNvSpPr>
          <p:nvPr/>
        </p:nvSpPr>
        <p:spPr bwMode="auto">
          <a:xfrm>
            <a:off x="3762375" y="1504950"/>
            <a:ext cx="466725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solidFill>
                  <a:schemeClr val="accent2"/>
                </a:solidFill>
                <a:latin typeface="Arial" charset="0"/>
              </a:rPr>
              <a:t>&lt;</a:t>
            </a:r>
            <a:endParaRPr lang="ru-RU" sz="4800" b="1" dirty="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77837" name="Text Box 13"/>
          <p:cNvSpPr txBox="1">
            <a:spLocks noChangeArrowheads="1"/>
          </p:cNvSpPr>
          <p:nvPr/>
        </p:nvSpPr>
        <p:spPr bwMode="auto">
          <a:xfrm>
            <a:off x="3484034" y="2209800"/>
            <a:ext cx="411691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solidFill>
                  <a:schemeClr val="accent2"/>
                </a:solidFill>
                <a:latin typeface="Arial" charset="0"/>
              </a:rPr>
              <a:t>&gt;</a:t>
            </a:r>
            <a:endParaRPr lang="ru-RU" sz="4800" b="1" dirty="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77838" name="Text Box 14"/>
          <p:cNvSpPr txBox="1">
            <a:spLocks noChangeArrowheads="1"/>
          </p:cNvSpPr>
          <p:nvPr/>
        </p:nvSpPr>
        <p:spPr bwMode="auto">
          <a:xfrm>
            <a:off x="3359150" y="3478213"/>
            <a:ext cx="543739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4800" b="1" dirty="0">
                <a:latin typeface="Arial" charset="0"/>
              </a:rPr>
              <a:t>&lt;</a:t>
            </a:r>
            <a:endParaRPr lang="ru-RU" sz="4800" b="1" dirty="0">
              <a:latin typeface="Arial" charset="0"/>
            </a:endParaRPr>
          </a:p>
        </p:txBody>
      </p:sp>
      <p:sp>
        <p:nvSpPr>
          <p:cNvPr id="77839" name="Text Box 15"/>
          <p:cNvSpPr txBox="1">
            <a:spLocks noChangeArrowheads="1"/>
          </p:cNvSpPr>
          <p:nvPr/>
        </p:nvSpPr>
        <p:spPr bwMode="auto">
          <a:xfrm>
            <a:off x="4319059" y="4778376"/>
            <a:ext cx="986167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1600" b="1" dirty="0">
                <a:latin typeface="Arial" charset="0"/>
              </a:rPr>
              <a:t>меньше</a:t>
            </a:r>
          </a:p>
        </p:txBody>
      </p:sp>
      <p:sp>
        <p:nvSpPr>
          <p:cNvPr id="77841" name="WordArt 17"/>
          <p:cNvSpPr>
            <a:spLocks noChangeArrowheads="1" noChangeShapeType="1" noTextEdit="1"/>
          </p:cNvSpPr>
          <p:nvPr/>
        </p:nvSpPr>
        <p:spPr bwMode="auto">
          <a:xfrm>
            <a:off x="704849" y="625477"/>
            <a:ext cx="4610101" cy="46037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107763" dir="18900000" algn="ctr" rotWithShape="0">
                    <a:srgbClr val="CBB9FF">
                      <a:alpha val="50000"/>
                    </a:srgbClr>
                  </a:outerShdw>
                </a:effectLst>
                <a:latin typeface="Arial"/>
                <a:cs typeface="Arial"/>
              </a:rPr>
              <a:t>ЛИСТ  ТЕОРИИ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6877050" y="1152525"/>
            <a:ext cx="4514849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Найдите значение выражения: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 |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2,3| + |1,7|;     2) |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5,5|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·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|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0,2|;          3) |7,2| : |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0,6|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8" name="Рисунок 245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57200"/>
            <a:ext cx="523875" cy="409575"/>
          </a:xfrm>
          <a:prstGeom prst="rect">
            <a:avLst/>
          </a:prstGeom>
          <a:noFill/>
        </p:spPr>
      </p:pic>
      <p:sp>
        <p:nvSpPr>
          <p:cNvPr id="19461" name="Rectangle 5"/>
          <p:cNvSpPr>
            <a:spLocks noChangeArrowheads="1"/>
          </p:cNvSpPr>
          <p:nvPr/>
        </p:nvSpPr>
        <p:spPr bwMode="auto">
          <a:xfrm rot="10800000" flipV="1">
            <a:off x="6905624" y="3256032"/>
            <a:ext cx="38957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Решить уравнение (устно):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|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|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1;   б)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|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|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7,3;   в)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|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|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0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7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7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7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2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36" grpId="0"/>
      <p:bldP spid="77837" grpId="0"/>
      <p:bldP spid="77838" grpId="0"/>
      <p:bldP spid="77839" grpId="0"/>
      <p:bldP spid="19459" grpId="0"/>
      <p:bldP spid="1946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08" name="Line 228"/>
          <p:cNvSpPr>
            <a:spLocks noChangeShapeType="1"/>
          </p:cNvSpPr>
          <p:nvPr/>
        </p:nvSpPr>
        <p:spPr bwMode="auto">
          <a:xfrm>
            <a:off x="3695701" y="1555750"/>
            <a:ext cx="124883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6309" name="Line 229"/>
          <p:cNvSpPr>
            <a:spLocks noChangeShapeType="1"/>
          </p:cNvSpPr>
          <p:nvPr/>
        </p:nvSpPr>
        <p:spPr bwMode="auto">
          <a:xfrm>
            <a:off x="2639484" y="1555750"/>
            <a:ext cx="1056216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6310" name="Line 230"/>
          <p:cNvSpPr>
            <a:spLocks noChangeShapeType="1"/>
          </p:cNvSpPr>
          <p:nvPr/>
        </p:nvSpPr>
        <p:spPr bwMode="auto">
          <a:xfrm>
            <a:off x="1102784" y="1555750"/>
            <a:ext cx="143933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6311" name="Rectangle 231"/>
          <p:cNvSpPr>
            <a:spLocks noChangeArrowheads="1"/>
          </p:cNvSpPr>
          <p:nvPr/>
        </p:nvSpPr>
        <p:spPr bwMode="auto">
          <a:xfrm>
            <a:off x="4654551" y="1627188"/>
            <a:ext cx="3129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6600FF"/>
                </a:solidFill>
                <a:latin typeface="Arial" charset="0"/>
              </a:rPr>
              <a:t>х</a:t>
            </a:r>
          </a:p>
        </p:txBody>
      </p:sp>
      <p:sp>
        <p:nvSpPr>
          <p:cNvPr id="46312" name="Text Box 232"/>
          <p:cNvSpPr txBox="1">
            <a:spLocks noChangeArrowheads="1"/>
          </p:cNvSpPr>
          <p:nvPr/>
        </p:nvSpPr>
        <p:spPr bwMode="auto">
          <a:xfrm>
            <a:off x="3407834" y="1484313"/>
            <a:ext cx="4953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6600FF"/>
                </a:solidFill>
                <a:latin typeface="Arial" charset="0"/>
              </a:rPr>
              <a:t>в</a:t>
            </a:r>
          </a:p>
        </p:txBody>
      </p:sp>
      <p:sp>
        <p:nvSpPr>
          <p:cNvPr id="46313" name="Text Box 233"/>
          <p:cNvSpPr txBox="1">
            <a:spLocks noChangeArrowheads="1"/>
          </p:cNvSpPr>
          <p:nvPr/>
        </p:nvSpPr>
        <p:spPr bwMode="auto">
          <a:xfrm>
            <a:off x="2446868" y="1484313"/>
            <a:ext cx="38523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6600FF"/>
                </a:solidFill>
                <a:latin typeface="Arial" charset="0"/>
              </a:rPr>
              <a:t>а</a:t>
            </a:r>
          </a:p>
        </p:txBody>
      </p:sp>
      <p:sp>
        <p:nvSpPr>
          <p:cNvPr id="46314" name="Line 234"/>
          <p:cNvSpPr>
            <a:spLocks noChangeShapeType="1"/>
          </p:cNvSpPr>
          <p:nvPr/>
        </p:nvSpPr>
        <p:spPr bwMode="auto">
          <a:xfrm>
            <a:off x="3695701" y="2563813"/>
            <a:ext cx="124883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6315" name="Line 235"/>
          <p:cNvSpPr>
            <a:spLocks noChangeShapeType="1"/>
          </p:cNvSpPr>
          <p:nvPr/>
        </p:nvSpPr>
        <p:spPr bwMode="auto">
          <a:xfrm>
            <a:off x="2639484" y="2563813"/>
            <a:ext cx="1056216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6316" name="Line 236"/>
          <p:cNvSpPr>
            <a:spLocks noChangeShapeType="1"/>
          </p:cNvSpPr>
          <p:nvPr/>
        </p:nvSpPr>
        <p:spPr bwMode="auto">
          <a:xfrm>
            <a:off x="1102784" y="2563813"/>
            <a:ext cx="143933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6317" name="Rectangle 237"/>
          <p:cNvSpPr>
            <a:spLocks noChangeArrowheads="1"/>
          </p:cNvSpPr>
          <p:nvPr/>
        </p:nvSpPr>
        <p:spPr bwMode="auto">
          <a:xfrm>
            <a:off x="4751917" y="2563813"/>
            <a:ext cx="3129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6600FF"/>
                </a:solidFill>
                <a:latin typeface="Arial" charset="0"/>
              </a:rPr>
              <a:t>х</a:t>
            </a:r>
          </a:p>
        </p:txBody>
      </p:sp>
      <p:sp>
        <p:nvSpPr>
          <p:cNvPr id="46318" name="Text Box 238"/>
          <p:cNvSpPr txBox="1">
            <a:spLocks noChangeArrowheads="1"/>
          </p:cNvSpPr>
          <p:nvPr/>
        </p:nvSpPr>
        <p:spPr bwMode="auto">
          <a:xfrm>
            <a:off x="3407834" y="2492376"/>
            <a:ext cx="4953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6600FF"/>
                </a:solidFill>
                <a:latin typeface="Arial" charset="0"/>
              </a:rPr>
              <a:t>в</a:t>
            </a:r>
          </a:p>
        </p:txBody>
      </p:sp>
      <p:sp>
        <p:nvSpPr>
          <p:cNvPr id="46319" name="Text Box 239"/>
          <p:cNvSpPr txBox="1">
            <a:spLocks noChangeArrowheads="1"/>
          </p:cNvSpPr>
          <p:nvPr/>
        </p:nvSpPr>
        <p:spPr bwMode="auto">
          <a:xfrm>
            <a:off x="2446868" y="2492376"/>
            <a:ext cx="38523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6600FF"/>
                </a:solidFill>
                <a:latin typeface="Arial" charset="0"/>
              </a:rPr>
              <a:t>а</a:t>
            </a:r>
          </a:p>
        </p:txBody>
      </p:sp>
      <p:sp>
        <p:nvSpPr>
          <p:cNvPr id="46320" name="Line 240"/>
          <p:cNvSpPr>
            <a:spLocks noChangeShapeType="1"/>
          </p:cNvSpPr>
          <p:nvPr/>
        </p:nvSpPr>
        <p:spPr bwMode="auto">
          <a:xfrm>
            <a:off x="3790952" y="3500438"/>
            <a:ext cx="124883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6321" name="Line 241"/>
          <p:cNvSpPr>
            <a:spLocks noChangeShapeType="1"/>
          </p:cNvSpPr>
          <p:nvPr/>
        </p:nvSpPr>
        <p:spPr bwMode="auto">
          <a:xfrm>
            <a:off x="2734734" y="3500438"/>
            <a:ext cx="105621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6322" name="Line 242"/>
          <p:cNvSpPr>
            <a:spLocks noChangeShapeType="1"/>
          </p:cNvSpPr>
          <p:nvPr/>
        </p:nvSpPr>
        <p:spPr bwMode="auto">
          <a:xfrm>
            <a:off x="1198034" y="3500438"/>
            <a:ext cx="143933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6323" name="Rectangle 243"/>
          <p:cNvSpPr>
            <a:spLocks noChangeArrowheads="1"/>
          </p:cNvSpPr>
          <p:nvPr/>
        </p:nvSpPr>
        <p:spPr bwMode="auto">
          <a:xfrm>
            <a:off x="4749800" y="3571876"/>
            <a:ext cx="3129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6600FF"/>
                </a:solidFill>
                <a:latin typeface="Arial" charset="0"/>
              </a:rPr>
              <a:t>х</a:t>
            </a:r>
          </a:p>
        </p:txBody>
      </p:sp>
      <p:sp>
        <p:nvSpPr>
          <p:cNvPr id="46324" name="Text Box 244"/>
          <p:cNvSpPr txBox="1">
            <a:spLocks noChangeArrowheads="1"/>
          </p:cNvSpPr>
          <p:nvPr/>
        </p:nvSpPr>
        <p:spPr bwMode="auto">
          <a:xfrm>
            <a:off x="3503085" y="3429001"/>
            <a:ext cx="4953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6600FF"/>
                </a:solidFill>
                <a:latin typeface="Arial" charset="0"/>
              </a:rPr>
              <a:t>в</a:t>
            </a:r>
          </a:p>
        </p:txBody>
      </p:sp>
      <p:sp>
        <p:nvSpPr>
          <p:cNvPr id="46325" name="Text Box 245"/>
          <p:cNvSpPr txBox="1">
            <a:spLocks noChangeArrowheads="1"/>
          </p:cNvSpPr>
          <p:nvPr/>
        </p:nvSpPr>
        <p:spPr bwMode="auto">
          <a:xfrm>
            <a:off x="2446868" y="3429001"/>
            <a:ext cx="38523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6600FF"/>
                </a:solidFill>
                <a:latin typeface="Arial" charset="0"/>
              </a:rPr>
              <a:t>а</a:t>
            </a:r>
          </a:p>
        </p:txBody>
      </p:sp>
      <p:sp>
        <p:nvSpPr>
          <p:cNvPr id="46326" name="Line 246"/>
          <p:cNvSpPr>
            <a:spLocks noChangeShapeType="1"/>
          </p:cNvSpPr>
          <p:nvPr/>
        </p:nvSpPr>
        <p:spPr bwMode="auto">
          <a:xfrm>
            <a:off x="3790952" y="4437063"/>
            <a:ext cx="124883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6327" name="Line 247"/>
          <p:cNvSpPr>
            <a:spLocks noChangeShapeType="1"/>
          </p:cNvSpPr>
          <p:nvPr/>
        </p:nvSpPr>
        <p:spPr bwMode="auto">
          <a:xfrm>
            <a:off x="2734734" y="4437063"/>
            <a:ext cx="105621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med" len="med"/>
            <a:tailEnd type="oval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6328" name="Line 248"/>
          <p:cNvSpPr>
            <a:spLocks noChangeShapeType="1"/>
          </p:cNvSpPr>
          <p:nvPr/>
        </p:nvSpPr>
        <p:spPr bwMode="auto">
          <a:xfrm>
            <a:off x="1198034" y="4437063"/>
            <a:ext cx="143933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6329" name="Rectangle 249"/>
          <p:cNvSpPr>
            <a:spLocks noChangeArrowheads="1"/>
          </p:cNvSpPr>
          <p:nvPr/>
        </p:nvSpPr>
        <p:spPr bwMode="auto">
          <a:xfrm>
            <a:off x="4749800" y="4508501"/>
            <a:ext cx="3129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6600FF"/>
                </a:solidFill>
                <a:latin typeface="Arial" charset="0"/>
              </a:rPr>
              <a:t>х</a:t>
            </a:r>
          </a:p>
        </p:txBody>
      </p:sp>
      <p:sp>
        <p:nvSpPr>
          <p:cNvPr id="46330" name="Text Box 250"/>
          <p:cNvSpPr txBox="1">
            <a:spLocks noChangeArrowheads="1"/>
          </p:cNvSpPr>
          <p:nvPr/>
        </p:nvSpPr>
        <p:spPr bwMode="auto">
          <a:xfrm>
            <a:off x="3503085" y="4365626"/>
            <a:ext cx="4953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6600FF"/>
                </a:solidFill>
                <a:latin typeface="Arial" charset="0"/>
              </a:rPr>
              <a:t>в</a:t>
            </a:r>
          </a:p>
        </p:txBody>
      </p:sp>
      <p:sp>
        <p:nvSpPr>
          <p:cNvPr id="46331" name="Text Box 251"/>
          <p:cNvSpPr txBox="1">
            <a:spLocks noChangeArrowheads="1"/>
          </p:cNvSpPr>
          <p:nvPr/>
        </p:nvSpPr>
        <p:spPr bwMode="auto">
          <a:xfrm>
            <a:off x="2542118" y="4365626"/>
            <a:ext cx="38523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6600FF"/>
                </a:solidFill>
                <a:latin typeface="Arial" charset="0"/>
              </a:rPr>
              <a:t>а</a:t>
            </a:r>
          </a:p>
        </p:txBody>
      </p:sp>
      <p:sp>
        <p:nvSpPr>
          <p:cNvPr id="46332" name="Text Box 252"/>
          <p:cNvSpPr txBox="1">
            <a:spLocks noChangeArrowheads="1"/>
          </p:cNvSpPr>
          <p:nvPr/>
        </p:nvSpPr>
        <p:spPr bwMode="auto">
          <a:xfrm>
            <a:off x="1775885" y="1484313"/>
            <a:ext cx="5461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3333FF"/>
                </a:solidFill>
                <a:latin typeface="Arial" charset="0"/>
              </a:rPr>
              <a:t>0</a:t>
            </a:r>
          </a:p>
        </p:txBody>
      </p:sp>
      <p:sp>
        <p:nvSpPr>
          <p:cNvPr id="46333" name="Text Box 253"/>
          <p:cNvSpPr txBox="1">
            <a:spLocks noChangeArrowheads="1"/>
          </p:cNvSpPr>
          <p:nvPr/>
        </p:nvSpPr>
        <p:spPr bwMode="auto">
          <a:xfrm rot="10800000" flipV="1">
            <a:off x="4078818" y="2560638"/>
            <a:ext cx="577849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3333FF"/>
                </a:solidFill>
                <a:latin typeface="Arial" charset="0"/>
              </a:rPr>
              <a:t>0</a:t>
            </a:r>
          </a:p>
        </p:txBody>
      </p:sp>
      <p:sp>
        <p:nvSpPr>
          <p:cNvPr id="46334" name="Text Box 254"/>
          <p:cNvSpPr txBox="1">
            <a:spLocks noChangeArrowheads="1"/>
          </p:cNvSpPr>
          <p:nvPr/>
        </p:nvSpPr>
        <p:spPr bwMode="auto">
          <a:xfrm>
            <a:off x="2990851" y="3406775"/>
            <a:ext cx="6731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3333FF"/>
                </a:solidFill>
                <a:latin typeface="Arial" charset="0"/>
              </a:rPr>
              <a:t>0</a:t>
            </a:r>
          </a:p>
        </p:txBody>
      </p:sp>
      <p:sp>
        <p:nvSpPr>
          <p:cNvPr id="46335" name="Text Box 255"/>
          <p:cNvSpPr txBox="1">
            <a:spLocks noChangeArrowheads="1"/>
          </p:cNvSpPr>
          <p:nvPr/>
        </p:nvSpPr>
        <p:spPr bwMode="auto">
          <a:xfrm>
            <a:off x="2859617" y="4373563"/>
            <a:ext cx="48048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3333FF"/>
                </a:solidFill>
                <a:latin typeface="Arial" charset="0"/>
              </a:rPr>
              <a:t>0</a:t>
            </a:r>
          </a:p>
        </p:txBody>
      </p:sp>
      <p:grpSp>
        <p:nvGrpSpPr>
          <p:cNvPr id="2" name="Group 266"/>
          <p:cNvGrpSpPr>
            <a:grpSpLocks/>
          </p:cNvGrpSpPr>
          <p:nvPr/>
        </p:nvGrpSpPr>
        <p:grpSpPr bwMode="auto">
          <a:xfrm>
            <a:off x="765176" y="1354139"/>
            <a:ext cx="4578349" cy="4341811"/>
            <a:chOff x="3152" y="0"/>
            <a:chExt cx="2767" cy="2721"/>
          </a:xfrm>
        </p:grpSpPr>
        <p:sp>
          <p:nvSpPr>
            <p:cNvPr id="46341" name="Line 261"/>
            <p:cNvSpPr>
              <a:spLocks noChangeShapeType="1"/>
            </p:cNvSpPr>
            <p:nvPr/>
          </p:nvSpPr>
          <p:spPr bwMode="auto">
            <a:xfrm>
              <a:off x="3152" y="0"/>
              <a:ext cx="2767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ru-RU"/>
            </a:p>
          </p:txBody>
        </p:sp>
        <p:sp>
          <p:nvSpPr>
            <p:cNvPr id="46342" name="Line 262"/>
            <p:cNvSpPr>
              <a:spLocks noChangeShapeType="1"/>
            </p:cNvSpPr>
            <p:nvPr/>
          </p:nvSpPr>
          <p:spPr bwMode="auto">
            <a:xfrm>
              <a:off x="3152" y="2721"/>
              <a:ext cx="2767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ru-RU"/>
            </a:p>
          </p:txBody>
        </p:sp>
        <p:sp>
          <p:nvSpPr>
            <p:cNvPr id="46343" name="Line 263"/>
            <p:cNvSpPr>
              <a:spLocks noChangeShapeType="1"/>
            </p:cNvSpPr>
            <p:nvPr/>
          </p:nvSpPr>
          <p:spPr bwMode="auto">
            <a:xfrm>
              <a:off x="3152" y="0"/>
              <a:ext cx="0" cy="2721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ru-RU"/>
            </a:p>
          </p:txBody>
        </p:sp>
        <p:sp>
          <p:nvSpPr>
            <p:cNvPr id="46344" name="Line 264"/>
            <p:cNvSpPr>
              <a:spLocks noChangeShapeType="1"/>
            </p:cNvSpPr>
            <p:nvPr/>
          </p:nvSpPr>
          <p:spPr bwMode="auto">
            <a:xfrm>
              <a:off x="5919" y="0"/>
              <a:ext cx="0" cy="2721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ru-RU"/>
            </a:p>
          </p:txBody>
        </p:sp>
      </p:grpSp>
      <p:sp>
        <p:nvSpPr>
          <p:cNvPr id="46349" name="WordArt 269"/>
          <p:cNvSpPr>
            <a:spLocks noChangeArrowheads="1" noChangeShapeType="1" noTextEdit="1"/>
          </p:cNvSpPr>
          <p:nvPr/>
        </p:nvSpPr>
        <p:spPr bwMode="auto">
          <a:xfrm>
            <a:off x="703792" y="657225"/>
            <a:ext cx="4620683" cy="409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137372" dir="18221404" algn="ctr" rotWithShape="0">
                    <a:srgbClr val="B297FF">
                      <a:alpha val="50000"/>
                    </a:srgbClr>
                  </a:outerShdw>
                </a:effectLst>
                <a:latin typeface="Arial"/>
                <a:cs typeface="Arial"/>
              </a:rPr>
              <a:t>вставь нолик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7029450" y="1457326"/>
            <a:ext cx="389572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arenR"/>
            </a:pPr>
            <a:r>
              <a:rPr lang="ru-RU" sz="2400" b="1" i="1" dirty="0" smtClean="0"/>
              <a:t>а</a:t>
            </a:r>
            <a:r>
              <a:rPr lang="ru-RU" sz="2400" dirty="0" smtClean="0"/>
              <a:t> </a:t>
            </a:r>
            <a:r>
              <a:rPr lang="ru-RU" sz="2400" dirty="0" smtClean="0"/>
              <a:t>и </a:t>
            </a:r>
            <a:r>
              <a:rPr lang="ru-RU" sz="2400" b="1" i="1" dirty="0" smtClean="0"/>
              <a:t>в</a:t>
            </a:r>
            <a:r>
              <a:rPr lang="ru-RU" sz="2400" dirty="0" smtClean="0"/>
              <a:t> – положительные </a:t>
            </a:r>
            <a:r>
              <a:rPr lang="ru-RU" sz="2400" dirty="0" smtClean="0"/>
              <a:t>числа</a:t>
            </a:r>
          </a:p>
          <a:p>
            <a:pPr marL="457200" indent="-457200">
              <a:buAutoNum type="arabicParenR"/>
            </a:pPr>
            <a:endParaRPr lang="ru-RU" sz="2400" dirty="0" smtClean="0"/>
          </a:p>
          <a:p>
            <a:r>
              <a:rPr lang="ru-RU" sz="2400" dirty="0" smtClean="0"/>
              <a:t>2) </a:t>
            </a:r>
            <a:r>
              <a:rPr lang="ru-RU" sz="2400" b="1" i="1" dirty="0" smtClean="0"/>
              <a:t>а</a:t>
            </a:r>
            <a:r>
              <a:rPr lang="ru-RU" sz="2400" dirty="0" smtClean="0"/>
              <a:t> и </a:t>
            </a:r>
            <a:r>
              <a:rPr lang="ru-RU" sz="2400" b="1" i="1" dirty="0" smtClean="0"/>
              <a:t>в </a:t>
            </a:r>
            <a:r>
              <a:rPr lang="ru-RU" sz="2400" dirty="0" smtClean="0"/>
              <a:t>– отрицательные </a:t>
            </a:r>
            <a:r>
              <a:rPr lang="ru-RU" sz="2400" dirty="0" smtClean="0"/>
              <a:t>числа</a:t>
            </a:r>
          </a:p>
          <a:p>
            <a:endParaRPr lang="ru-RU" sz="2400" dirty="0" smtClean="0"/>
          </a:p>
          <a:p>
            <a:r>
              <a:rPr lang="ru-RU" sz="2400" dirty="0" smtClean="0"/>
              <a:t>3) </a:t>
            </a:r>
            <a:r>
              <a:rPr lang="ru-RU" sz="2400" b="1" i="1" dirty="0" smtClean="0"/>
              <a:t>а</a:t>
            </a:r>
            <a:r>
              <a:rPr lang="ru-RU" sz="2400" dirty="0" smtClean="0"/>
              <a:t> и </a:t>
            </a:r>
            <a:r>
              <a:rPr lang="ru-RU" sz="2400" b="1" i="1" dirty="0" smtClean="0"/>
              <a:t>в </a:t>
            </a:r>
            <a:r>
              <a:rPr lang="ru-RU" sz="2400" dirty="0" smtClean="0"/>
              <a:t>– противоположные </a:t>
            </a:r>
            <a:r>
              <a:rPr lang="ru-RU" sz="2400" dirty="0" smtClean="0"/>
              <a:t>числа</a:t>
            </a:r>
          </a:p>
          <a:p>
            <a:endParaRPr lang="ru-RU" sz="2400" dirty="0" smtClean="0"/>
          </a:p>
          <a:p>
            <a:r>
              <a:rPr lang="ru-RU" sz="2400" dirty="0" smtClean="0"/>
              <a:t>4) </a:t>
            </a:r>
            <a:r>
              <a:rPr lang="ru-RU" sz="2400" b="1" i="1" dirty="0" smtClean="0"/>
              <a:t>а</a:t>
            </a:r>
            <a:r>
              <a:rPr lang="ru-RU" sz="2400" dirty="0" smtClean="0"/>
              <a:t> и </a:t>
            </a:r>
            <a:r>
              <a:rPr lang="ru-RU" sz="2400" b="1" i="1" dirty="0" smtClean="0"/>
              <a:t>в </a:t>
            </a:r>
            <a:r>
              <a:rPr lang="ru-RU" sz="2400" dirty="0" smtClean="0"/>
              <a:t>– числа разных знаков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6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3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3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332" grpId="0"/>
      <p:bldP spid="46333" grpId="0"/>
      <p:bldP spid="46334" grpId="0"/>
      <p:bldP spid="463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4" name="Text Box 14"/>
          <p:cNvSpPr txBox="1">
            <a:spLocks noChangeArrowheads="1"/>
          </p:cNvSpPr>
          <p:nvPr/>
        </p:nvSpPr>
        <p:spPr bwMode="auto">
          <a:xfrm>
            <a:off x="4654551" y="5227639"/>
            <a:ext cx="18473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3200" b="1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102417" name="Object 17"/>
          <p:cNvGraphicFramePr>
            <a:graphicFrameLocks noChangeAspect="1"/>
          </p:cNvGraphicFramePr>
          <p:nvPr/>
        </p:nvGraphicFramePr>
        <p:xfrm>
          <a:off x="6786033" y="4926013"/>
          <a:ext cx="152400" cy="228600"/>
        </p:xfrm>
        <a:graphic>
          <a:graphicData uri="http://schemas.openxmlformats.org/presentationml/2006/ole">
            <p:oleObj spid="_x0000_s17410" name="Формула" r:id="rId3" imgW="114120" imgH="228600" progId="Equation.3">
              <p:embed/>
            </p:oleObj>
          </a:graphicData>
        </a:graphic>
      </p:graphicFrame>
      <p:sp>
        <p:nvSpPr>
          <p:cNvPr id="102426" name="Oval 26"/>
          <p:cNvSpPr>
            <a:spLocks noChangeArrowheads="1"/>
          </p:cNvSpPr>
          <p:nvPr/>
        </p:nvSpPr>
        <p:spPr bwMode="auto">
          <a:xfrm>
            <a:off x="2427817" y="2106614"/>
            <a:ext cx="1439333" cy="519351"/>
          </a:xfrm>
          <a:prstGeom prst="ellipse">
            <a:avLst/>
          </a:prstGeom>
          <a:solidFill>
            <a:schemeClr val="bg2">
              <a:alpha val="12000"/>
            </a:schemeClr>
          </a:solidFill>
          <a:ln w="381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02427" name="Oval 27"/>
          <p:cNvSpPr>
            <a:spLocks noChangeArrowheads="1"/>
          </p:cNvSpPr>
          <p:nvPr/>
        </p:nvSpPr>
        <p:spPr bwMode="auto">
          <a:xfrm>
            <a:off x="2263775" y="3790950"/>
            <a:ext cx="1439333" cy="519351"/>
          </a:xfrm>
          <a:prstGeom prst="ellipse">
            <a:avLst/>
          </a:prstGeom>
          <a:solidFill>
            <a:schemeClr val="bg2">
              <a:alpha val="12000"/>
            </a:schemeClr>
          </a:solidFill>
          <a:ln w="381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02428" name="Text Box 28"/>
          <p:cNvSpPr txBox="1">
            <a:spLocks noChangeArrowheads="1"/>
          </p:cNvSpPr>
          <p:nvPr/>
        </p:nvSpPr>
        <p:spPr bwMode="auto">
          <a:xfrm>
            <a:off x="2711451" y="3738563"/>
            <a:ext cx="595035" cy="646331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600" b="1">
                <a:latin typeface="Arial" charset="0"/>
              </a:rPr>
              <a:t>-2</a:t>
            </a:r>
          </a:p>
        </p:txBody>
      </p:sp>
      <p:sp>
        <p:nvSpPr>
          <p:cNvPr id="102429" name="Oval 29"/>
          <p:cNvSpPr>
            <a:spLocks noChangeArrowheads="1"/>
          </p:cNvSpPr>
          <p:nvPr/>
        </p:nvSpPr>
        <p:spPr bwMode="auto">
          <a:xfrm>
            <a:off x="8294159" y="3800475"/>
            <a:ext cx="1439333" cy="519351"/>
          </a:xfrm>
          <a:prstGeom prst="ellipse">
            <a:avLst/>
          </a:prstGeom>
          <a:solidFill>
            <a:schemeClr val="bg2">
              <a:alpha val="12000"/>
            </a:schemeClr>
          </a:solidFill>
          <a:ln w="381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02430" name="Oval 30"/>
          <p:cNvSpPr>
            <a:spLocks noChangeArrowheads="1"/>
          </p:cNvSpPr>
          <p:nvPr/>
        </p:nvSpPr>
        <p:spPr bwMode="auto">
          <a:xfrm>
            <a:off x="2753784" y="5295900"/>
            <a:ext cx="1439333" cy="519351"/>
          </a:xfrm>
          <a:prstGeom prst="ellipse">
            <a:avLst/>
          </a:prstGeom>
          <a:solidFill>
            <a:schemeClr val="bg2">
              <a:alpha val="12000"/>
            </a:schemeClr>
          </a:solidFill>
          <a:ln w="381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02432" name="Text Box 32"/>
          <p:cNvSpPr txBox="1">
            <a:spLocks noChangeArrowheads="1"/>
          </p:cNvSpPr>
          <p:nvPr/>
        </p:nvSpPr>
        <p:spPr bwMode="auto">
          <a:xfrm>
            <a:off x="3010958" y="5281613"/>
            <a:ext cx="979755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latin typeface="Arial" charset="0"/>
              </a:rPr>
              <a:t>-8,1</a:t>
            </a:r>
          </a:p>
        </p:txBody>
      </p:sp>
      <p:sp>
        <p:nvSpPr>
          <p:cNvPr id="102437" name="Text Box 37"/>
          <p:cNvSpPr txBox="1">
            <a:spLocks noChangeArrowheads="1"/>
          </p:cNvSpPr>
          <p:nvPr/>
        </p:nvSpPr>
        <p:spPr bwMode="auto">
          <a:xfrm>
            <a:off x="1200151" y="2060575"/>
            <a:ext cx="575733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FF0000"/>
                </a:solidFill>
                <a:latin typeface="Arial" charset="0"/>
              </a:rPr>
              <a:t>2</a:t>
            </a:r>
          </a:p>
        </p:txBody>
      </p:sp>
      <p:sp>
        <p:nvSpPr>
          <p:cNvPr id="102438" name="Oval 38"/>
          <p:cNvSpPr>
            <a:spLocks noChangeArrowheads="1"/>
          </p:cNvSpPr>
          <p:nvPr/>
        </p:nvSpPr>
        <p:spPr bwMode="auto">
          <a:xfrm>
            <a:off x="4059768" y="2097089"/>
            <a:ext cx="1439333" cy="519351"/>
          </a:xfrm>
          <a:prstGeom prst="ellipse">
            <a:avLst/>
          </a:prstGeom>
          <a:solidFill>
            <a:schemeClr val="bg2">
              <a:alpha val="12000"/>
            </a:schemeClr>
          </a:solidFill>
          <a:ln w="381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02441" name="Oval 41"/>
          <p:cNvSpPr>
            <a:spLocks noChangeArrowheads="1"/>
          </p:cNvSpPr>
          <p:nvPr/>
        </p:nvSpPr>
        <p:spPr bwMode="auto">
          <a:xfrm>
            <a:off x="6599768" y="2154239"/>
            <a:ext cx="1439333" cy="519351"/>
          </a:xfrm>
          <a:prstGeom prst="ellipse">
            <a:avLst/>
          </a:prstGeom>
          <a:solidFill>
            <a:schemeClr val="bg2">
              <a:alpha val="12000"/>
            </a:schemeClr>
          </a:solidFill>
          <a:ln w="381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02442" name="Oval 42"/>
          <p:cNvSpPr>
            <a:spLocks noChangeArrowheads="1"/>
          </p:cNvSpPr>
          <p:nvPr/>
        </p:nvSpPr>
        <p:spPr bwMode="auto">
          <a:xfrm>
            <a:off x="9821334" y="2116139"/>
            <a:ext cx="1439333" cy="519351"/>
          </a:xfrm>
          <a:prstGeom prst="ellipse">
            <a:avLst/>
          </a:prstGeom>
          <a:solidFill>
            <a:schemeClr val="bg2">
              <a:alpha val="12000"/>
            </a:schemeClr>
          </a:solidFill>
          <a:ln w="381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02443" name="Oval 43"/>
          <p:cNvSpPr>
            <a:spLocks noChangeArrowheads="1"/>
          </p:cNvSpPr>
          <p:nvPr/>
        </p:nvSpPr>
        <p:spPr bwMode="auto">
          <a:xfrm>
            <a:off x="694268" y="3797300"/>
            <a:ext cx="1439333" cy="519351"/>
          </a:xfrm>
          <a:prstGeom prst="ellipse">
            <a:avLst/>
          </a:prstGeom>
          <a:solidFill>
            <a:schemeClr val="bg2">
              <a:alpha val="12000"/>
            </a:schemeClr>
          </a:solidFill>
          <a:ln w="381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02445" name="Oval 45"/>
          <p:cNvSpPr>
            <a:spLocks noChangeArrowheads="1"/>
          </p:cNvSpPr>
          <p:nvPr/>
        </p:nvSpPr>
        <p:spPr bwMode="auto">
          <a:xfrm>
            <a:off x="6688668" y="3695700"/>
            <a:ext cx="1439333" cy="519351"/>
          </a:xfrm>
          <a:prstGeom prst="ellipse">
            <a:avLst/>
          </a:prstGeom>
          <a:solidFill>
            <a:schemeClr val="bg2">
              <a:alpha val="12000"/>
            </a:schemeClr>
          </a:solidFill>
          <a:ln w="381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02446" name="Oval 46"/>
          <p:cNvSpPr>
            <a:spLocks noChangeArrowheads="1"/>
          </p:cNvSpPr>
          <p:nvPr/>
        </p:nvSpPr>
        <p:spPr bwMode="auto">
          <a:xfrm>
            <a:off x="9916584" y="3729039"/>
            <a:ext cx="1439333" cy="519351"/>
          </a:xfrm>
          <a:prstGeom prst="ellipse">
            <a:avLst/>
          </a:prstGeom>
          <a:solidFill>
            <a:schemeClr val="bg2">
              <a:alpha val="12000"/>
            </a:schemeClr>
          </a:solidFill>
          <a:ln w="381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02447" name="Oval 47"/>
          <p:cNvSpPr>
            <a:spLocks noChangeArrowheads="1"/>
          </p:cNvSpPr>
          <p:nvPr/>
        </p:nvSpPr>
        <p:spPr bwMode="auto">
          <a:xfrm>
            <a:off x="959909" y="5334000"/>
            <a:ext cx="1439333" cy="519351"/>
          </a:xfrm>
          <a:prstGeom prst="ellipse">
            <a:avLst/>
          </a:prstGeom>
          <a:solidFill>
            <a:schemeClr val="bg2">
              <a:alpha val="12000"/>
            </a:schemeClr>
          </a:solidFill>
          <a:ln w="381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02448" name="Oval 48"/>
          <p:cNvSpPr>
            <a:spLocks noChangeArrowheads="1"/>
          </p:cNvSpPr>
          <p:nvPr/>
        </p:nvSpPr>
        <p:spPr bwMode="auto">
          <a:xfrm>
            <a:off x="4291543" y="5334000"/>
            <a:ext cx="1439333" cy="519351"/>
          </a:xfrm>
          <a:prstGeom prst="ellipse">
            <a:avLst/>
          </a:prstGeom>
          <a:solidFill>
            <a:schemeClr val="bg2">
              <a:alpha val="12000"/>
            </a:schemeClr>
          </a:solidFill>
          <a:ln w="381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02449" name="Text Box 49"/>
          <p:cNvSpPr txBox="1">
            <a:spLocks noChangeArrowheads="1"/>
          </p:cNvSpPr>
          <p:nvPr/>
        </p:nvSpPr>
        <p:spPr bwMode="auto">
          <a:xfrm>
            <a:off x="7131051" y="2082800"/>
            <a:ext cx="441146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600" b="1">
                <a:solidFill>
                  <a:srgbClr val="000099"/>
                </a:solidFill>
                <a:latin typeface="Arial" charset="0"/>
              </a:rPr>
              <a:t>0</a:t>
            </a:r>
          </a:p>
        </p:txBody>
      </p:sp>
      <p:sp>
        <p:nvSpPr>
          <p:cNvPr id="102453" name="Text Box 53"/>
          <p:cNvSpPr txBox="1">
            <a:spLocks noChangeArrowheads="1"/>
          </p:cNvSpPr>
          <p:nvPr/>
        </p:nvSpPr>
        <p:spPr bwMode="auto">
          <a:xfrm>
            <a:off x="10299700" y="3738563"/>
            <a:ext cx="441146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600" b="1">
                <a:solidFill>
                  <a:srgbClr val="000099"/>
                </a:solidFill>
                <a:latin typeface="Arial" charset="0"/>
              </a:rPr>
              <a:t>0</a:t>
            </a:r>
          </a:p>
        </p:txBody>
      </p:sp>
      <p:sp>
        <p:nvSpPr>
          <p:cNvPr id="102454" name="Text Box 54"/>
          <p:cNvSpPr txBox="1">
            <a:spLocks noChangeArrowheads="1"/>
          </p:cNvSpPr>
          <p:nvPr/>
        </p:nvSpPr>
        <p:spPr bwMode="auto">
          <a:xfrm>
            <a:off x="7025217" y="3738563"/>
            <a:ext cx="595035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600" b="1">
                <a:latin typeface="Arial" charset="0"/>
              </a:rPr>
              <a:t>-1</a:t>
            </a:r>
          </a:p>
        </p:txBody>
      </p:sp>
      <p:sp>
        <p:nvSpPr>
          <p:cNvPr id="102455" name="Text Box 55"/>
          <p:cNvSpPr txBox="1">
            <a:spLocks noChangeArrowheads="1"/>
          </p:cNvSpPr>
          <p:nvPr/>
        </p:nvSpPr>
        <p:spPr bwMode="auto">
          <a:xfrm>
            <a:off x="1439334" y="5300663"/>
            <a:ext cx="595035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latin typeface="Arial" charset="0"/>
              </a:rPr>
              <a:t>-9</a:t>
            </a:r>
          </a:p>
        </p:txBody>
      </p:sp>
      <p:sp>
        <p:nvSpPr>
          <p:cNvPr id="102456" name="Text Box 56"/>
          <p:cNvSpPr txBox="1">
            <a:spLocks noChangeArrowheads="1"/>
          </p:cNvSpPr>
          <p:nvPr/>
        </p:nvSpPr>
        <p:spPr bwMode="auto">
          <a:xfrm>
            <a:off x="4782608" y="5332413"/>
            <a:ext cx="595035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latin typeface="Arial" charset="0"/>
              </a:rPr>
              <a:t>-8</a:t>
            </a:r>
          </a:p>
        </p:txBody>
      </p:sp>
      <p:sp>
        <p:nvSpPr>
          <p:cNvPr id="102459" name="Oval 59"/>
          <p:cNvSpPr>
            <a:spLocks noChangeArrowheads="1"/>
          </p:cNvSpPr>
          <p:nvPr/>
        </p:nvSpPr>
        <p:spPr bwMode="auto">
          <a:xfrm>
            <a:off x="3916892" y="3763964"/>
            <a:ext cx="1439333" cy="519351"/>
          </a:xfrm>
          <a:prstGeom prst="ellipse">
            <a:avLst/>
          </a:prstGeom>
          <a:solidFill>
            <a:schemeClr val="bg2">
              <a:alpha val="12000"/>
            </a:schemeClr>
          </a:solidFill>
          <a:ln w="381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02452" name="Text Box 52"/>
          <p:cNvSpPr txBox="1">
            <a:spLocks noChangeArrowheads="1"/>
          </p:cNvSpPr>
          <p:nvPr/>
        </p:nvSpPr>
        <p:spPr bwMode="auto">
          <a:xfrm>
            <a:off x="4271433" y="3789363"/>
            <a:ext cx="595035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600" b="1">
                <a:latin typeface="Arial" charset="0"/>
              </a:rPr>
              <a:t>-1</a:t>
            </a:r>
          </a:p>
        </p:txBody>
      </p:sp>
      <p:sp>
        <p:nvSpPr>
          <p:cNvPr id="102460" name="WordArt 60"/>
          <p:cNvSpPr>
            <a:spLocks noChangeArrowheads="1" noChangeShapeType="1" noTextEdit="1"/>
          </p:cNvSpPr>
          <p:nvPr/>
        </p:nvSpPr>
        <p:spPr bwMode="auto">
          <a:xfrm>
            <a:off x="814919" y="981077"/>
            <a:ext cx="4538131" cy="41909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148106" dir="18057825" algn="ctr" rotWithShape="0">
                    <a:srgbClr val="B297FF">
                      <a:alpha val="50000"/>
                    </a:srgbClr>
                  </a:outerShdw>
                </a:effectLst>
                <a:latin typeface="Arial"/>
                <a:cs typeface="Arial"/>
              </a:rPr>
              <a:t>между какими  целыми  числами  находится...</a:t>
            </a:r>
          </a:p>
        </p:txBody>
      </p:sp>
      <p:sp>
        <p:nvSpPr>
          <p:cNvPr id="102461" name="Oval 61"/>
          <p:cNvSpPr>
            <a:spLocks noChangeArrowheads="1"/>
          </p:cNvSpPr>
          <p:nvPr/>
        </p:nvSpPr>
        <p:spPr bwMode="auto">
          <a:xfrm>
            <a:off x="719667" y="2068514"/>
            <a:ext cx="1439333" cy="519351"/>
          </a:xfrm>
          <a:prstGeom prst="ellipse">
            <a:avLst/>
          </a:prstGeom>
          <a:solidFill>
            <a:srgbClr val="FFFF00">
              <a:alpha val="12000"/>
            </a:srgbClr>
          </a:solidFill>
          <a:ln w="381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02424" name="Text Box 24"/>
          <p:cNvSpPr txBox="1">
            <a:spLocks noChangeArrowheads="1"/>
          </p:cNvSpPr>
          <p:nvPr/>
        </p:nvSpPr>
        <p:spPr bwMode="auto">
          <a:xfrm>
            <a:off x="2908300" y="2082800"/>
            <a:ext cx="441146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600" b="1">
                <a:solidFill>
                  <a:srgbClr val="FF0000"/>
                </a:solidFill>
                <a:latin typeface="Arial" charset="0"/>
              </a:rPr>
              <a:t>3</a:t>
            </a:r>
          </a:p>
        </p:txBody>
      </p:sp>
      <p:sp>
        <p:nvSpPr>
          <p:cNvPr id="102439" name="Text Box 39"/>
          <p:cNvSpPr txBox="1">
            <a:spLocks noChangeArrowheads="1"/>
          </p:cNvSpPr>
          <p:nvPr/>
        </p:nvSpPr>
        <p:spPr bwMode="auto">
          <a:xfrm>
            <a:off x="4442884" y="2082800"/>
            <a:ext cx="441146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600" b="1">
                <a:solidFill>
                  <a:srgbClr val="FF0000"/>
                </a:solidFill>
                <a:latin typeface="Arial" charset="0"/>
              </a:rPr>
              <a:t>4</a:t>
            </a:r>
          </a:p>
        </p:txBody>
      </p:sp>
      <p:sp>
        <p:nvSpPr>
          <p:cNvPr id="102462" name="Oval 62"/>
          <p:cNvSpPr>
            <a:spLocks noChangeArrowheads="1"/>
          </p:cNvSpPr>
          <p:nvPr/>
        </p:nvSpPr>
        <p:spPr bwMode="auto">
          <a:xfrm>
            <a:off x="8179859" y="2116139"/>
            <a:ext cx="1439333" cy="519351"/>
          </a:xfrm>
          <a:prstGeom prst="ellipse">
            <a:avLst/>
          </a:prstGeom>
          <a:solidFill>
            <a:schemeClr val="bg2">
              <a:alpha val="12000"/>
            </a:schemeClr>
          </a:solidFill>
          <a:ln w="381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02405" name="Text Box 5"/>
          <p:cNvSpPr txBox="1">
            <a:spLocks noChangeArrowheads="1"/>
          </p:cNvSpPr>
          <p:nvPr/>
        </p:nvSpPr>
        <p:spPr bwMode="auto">
          <a:xfrm>
            <a:off x="8303685" y="2133600"/>
            <a:ext cx="1297516" cy="579438"/>
          </a:xfrm>
          <a:prstGeom prst="rect">
            <a:avLst/>
          </a:prstGeom>
          <a:solidFill>
            <a:srgbClr val="FFFBFF">
              <a:alpha val="0"/>
            </a:srgbClr>
          </a:solidFill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Arial" charset="0"/>
              </a:rPr>
              <a:t>0,99</a:t>
            </a:r>
          </a:p>
        </p:txBody>
      </p:sp>
      <p:sp>
        <p:nvSpPr>
          <p:cNvPr id="102450" name="Text Box 50"/>
          <p:cNvSpPr txBox="1">
            <a:spLocks noChangeArrowheads="1"/>
          </p:cNvSpPr>
          <p:nvPr/>
        </p:nvSpPr>
        <p:spPr bwMode="auto">
          <a:xfrm>
            <a:off x="10204451" y="2082800"/>
            <a:ext cx="441146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600" b="1">
                <a:solidFill>
                  <a:srgbClr val="FF0000"/>
                </a:solidFill>
                <a:latin typeface="Arial" charset="0"/>
              </a:rPr>
              <a:t>1</a:t>
            </a:r>
          </a:p>
        </p:txBody>
      </p:sp>
      <p:sp>
        <p:nvSpPr>
          <p:cNvPr id="102451" name="Text Box 51"/>
          <p:cNvSpPr txBox="1">
            <a:spLocks noChangeArrowheads="1"/>
          </p:cNvSpPr>
          <p:nvPr/>
        </p:nvSpPr>
        <p:spPr bwMode="auto">
          <a:xfrm>
            <a:off x="1079500" y="3738563"/>
            <a:ext cx="595035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600" b="1">
                <a:latin typeface="Arial" charset="0"/>
              </a:rPr>
              <a:t>-3</a:t>
            </a:r>
          </a:p>
        </p:txBody>
      </p:sp>
      <p:sp>
        <p:nvSpPr>
          <p:cNvPr id="102431" name="Text Box 31"/>
          <p:cNvSpPr txBox="1">
            <a:spLocks noChangeArrowheads="1"/>
          </p:cNvSpPr>
          <p:nvPr/>
        </p:nvSpPr>
        <p:spPr bwMode="auto">
          <a:xfrm>
            <a:off x="8234892" y="3683000"/>
            <a:ext cx="1236236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600" b="1">
                <a:latin typeface="Arial" charset="0"/>
              </a:rPr>
              <a:t>-0,31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2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2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2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2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7" grpId="0"/>
      <p:bldP spid="102449" grpId="0"/>
      <p:bldP spid="102453" grpId="0"/>
      <p:bldP spid="102454" grpId="0"/>
      <p:bldP spid="102455" grpId="0"/>
      <p:bldP spid="102456" grpId="0"/>
      <p:bldP spid="102452" grpId="0"/>
      <p:bldP spid="102439" grpId="0"/>
      <p:bldP spid="102450" grpId="0"/>
      <p:bldP spid="10245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а Гагаринского района Смоленской области. Гагаринский район - подробная карта , A0 - 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8447" y="-1348220"/>
            <a:ext cx="7035105" cy="9554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236" name="Рисунок 4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638176" y="514350"/>
            <a:ext cx="8886823" cy="5849812"/>
          </a:xfrm>
          <a:ln/>
        </p:spPr>
      </p:pic>
      <p:sp>
        <p:nvSpPr>
          <p:cNvPr id="3" name="Прямоугольник 2"/>
          <p:cNvSpPr/>
          <p:nvPr/>
        </p:nvSpPr>
        <p:spPr>
          <a:xfrm>
            <a:off x="6435234" y="3615809"/>
            <a:ext cx="18742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с. </a:t>
            </a:r>
            <a:r>
              <a:rPr lang="ru-RU" dirty="0" err="1" smtClean="0"/>
              <a:t>Серго-Ивановское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934498" y="3339584"/>
            <a:ext cx="12186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д. </a:t>
            </a:r>
            <a:r>
              <a:rPr lang="ru-RU" dirty="0" err="1" smtClean="0"/>
              <a:t>Мостище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646645" y="2387084"/>
            <a:ext cx="14895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с. Васильевское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929962" y="4063484"/>
            <a:ext cx="12843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д. </a:t>
            </a:r>
            <a:r>
              <a:rPr lang="ru-RU" dirty="0" err="1" smtClean="0"/>
              <a:t>Мамоново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16648" y="4825484"/>
            <a:ext cx="14061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д. </a:t>
            </a:r>
            <a:r>
              <a:rPr lang="ru-RU" dirty="0" err="1" smtClean="0"/>
              <a:t>Петрыкино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10632" y="4949309"/>
            <a:ext cx="12089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д. </a:t>
            </a:r>
            <a:r>
              <a:rPr lang="ru-RU" dirty="0" err="1" smtClean="0"/>
              <a:t>Арменево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018771" y="4511159"/>
            <a:ext cx="13548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д. </a:t>
            </a:r>
            <a:r>
              <a:rPr lang="ru-RU" dirty="0" err="1" smtClean="0"/>
              <a:t>Первитино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750407" y="5092184"/>
            <a:ext cx="13965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д. </a:t>
            </a:r>
            <a:r>
              <a:rPr lang="ru-RU" dirty="0" err="1" smtClean="0"/>
              <a:t>Телятовка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036" y="5577959"/>
            <a:ext cx="12314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д. </a:t>
            </a:r>
            <a:r>
              <a:rPr lang="ru-RU" dirty="0" err="1" smtClean="0"/>
              <a:t>Щиголево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144847" y="3444359"/>
            <a:ext cx="11400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д. </a:t>
            </a:r>
            <a:r>
              <a:rPr lang="ru-RU" dirty="0" err="1" smtClean="0"/>
              <a:t>Тюлино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060141" y="3015734"/>
            <a:ext cx="11192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д. </a:t>
            </a:r>
            <a:r>
              <a:rPr lang="ru-RU" dirty="0" err="1" smtClean="0"/>
              <a:t>Беливцы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050241" y="3644384"/>
            <a:ext cx="11192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д. Вятское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417920" y="5282684"/>
            <a:ext cx="12218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д. </a:t>
            </a:r>
            <a:r>
              <a:rPr lang="ru-RU" dirty="0" err="1" smtClean="0"/>
              <a:t>Порубино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488305" y="2444234"/>
            <a:ext cx="10246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д. Ларино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8203821" y="4234934"/>
            <a:ext cx="1194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д. </a:t>
            </a:r>
            <a:r>
              <a:rPr lang="ru-RU" dirty="0" err="1" smtClean="0"/>
              <a:t>Привалье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3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85585"/>
            <a:ext cx="4423348" cy="4351338"/>
          </a:xfrm>
        </p:spPr>
        <p:txBody>
          <a:bodyPr/>
          <a:lstStyle/>
          <a:p>
            <a:r>
              <a:rPr lang="ru-RU" dirty="0" smtClean="0"/>
              <a:t>Да – красная точка в верхних углах клетки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26193"/>
            <a:ext cx="10515600" cy="104860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38200" y="688829"/>
            <a:ext cx="1031448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137372" dir="18221404" algn="ctr" rotWithShape="0">
                    <a:srgbClr val="B297FF">
                      <a:alpha val="50000"/>
                    </a:srgbClr>
                  </a:outerShdw>
                </a:effectLst>
                <a:latin typeface="Arial"/>
                <a:cs typeface="Arial"/>
              </a:rPr>
              <a:t>графический  диктант</a:t>
            </a:r>
          </a:p>
          <a:p>
            <a:pPr algn="ctr"/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6930452" y="1885585"/>
            <a:ext cx="442334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Нет – синяя точка  в нижних углах клетки</a:t>
            </a:r>
            <a:endParaRPr lang="ru-RU" dirty="0"/>
          </a:p>
        </p:txBody>
      </p:sp>
      <p:graphicFrame>
        <p:nvGraphicFramePr>
          <p:cNvPr id="6" name="Group 11"/>
          <p:cNvGraphicFramePr>
            <a:graphicFrameLocks noGrp="1"/>
          </p:cNvGraphicFramePr>
          <p:nvPr/>
        </p:nvGraphicFramePr>
        <p:xfrm>
          <a:off x="1007533" y="2924175"/>
          <a:ext cx="10337798" cy="863600"/>
        </p:xfrm>
        <a:graphic>
          <a:graphicData uri="http://schemas.openxmlformats.org/drawingml/2006/table">
            <a:tbl>
              <a:tblPr/>
              <a:tblGrid>
                <a:gridCol w="1032933"/>
                <a:gridCol w="1035051"/>
                <a:gridCol w="1032933"/>
                <a:gridCol w="1035049"/>
                <a:gridCol w="1032933"/>
                <a:gridCol w="1032933"/>
                <a:gridCol w="1035051"/>
                <a:gridCol w="1032933"/>
                <a:gridCol w="1035049"/>
                <a:gridCol w="1032933"/>
              </a:tblGrid>
              <a:tr h="863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AutoShape 49"/>
          <p:cNvSpPr>
            <a:spLocks noChangeArrowheads="1"/>
          </p:cNvSpPr>
          <p:nvPr/>
        </p:nvSpPr>
        <p:spPr bwMode="auto">
          <a:xfrm>
            <a:off x="711770" y="2713347"/>
            <a:ext cx="670983" cy="519351"/>
          </a:xfrm>
          <a:prstGeom prst="smileyFace">
            <a:avLst>
              <a:gd name="adj" fmla="val 4653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9" name="AutoShape 50"/>
          <p:cNvSpPr>
            <a:spLocks noChangeArrowheads="1"/>
          </p:cNvSpPr>
          <p:nvPr/>
        </p:nvSpPr>
        <p:spPr bwMode="auto">
          <a:xfrm>
            <a:off x="1683371" y="3504580"/>
            <a:ext cx="670983" cy="519351"/>
          </a:xfrm>
          <a:prstGeom prst="smileyFace">
            <a:avLst>
              <a:gd name="adj" fmla="val -4653"/>
            </a:avLst>
          </a:prstGeom>
          <a:solidFill>
            <a:srgbClr val="99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342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Другая 1">
      <a:majorFont>
        <a:latin typeface="Monotype Corsiva"/>
        <a:ea typeface=""/>
        <a:cs typeface=""/>
      </a:majorFont>
      <a:minorFont>
        <a:latin typeface="Monotype Corsiv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</TotalTime>
  <Words>378</Words>
  <Application>Microsoft Office PowerPoint</Application>
  <PresentationFormat>Произвольный</PresentationFormat>
  <Paragraphs>129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Microsoft Equation 3.0</vt:lpstr>
      <vt:lpstr>Слайд 1</vt:lpstr>
      <vt:lpstr>Наш проект: Населенные пункты  Серго-Ивановского сельского поселения  поселения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Dmytro</dc:creator>
  <cp:lastModifiedBy>MF-512</cp:lastModifiedBy>
  <cp:revision>22</cp:revision>
  <dcterms:created xsi:type="dcterms:W3CDTF">2015-09-22T08:42:37Z</dcterms:created>
  <dcterms:modified xsi:type="dcterms:W3CDTF">2016-03-01T20:21:14Z</dcterms:modified>
</cp:coreProperties>
</file>